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76" r:id="rId2"/>
    <p:sldId id="278" r:id="rId3"/>
    <p:sldId id="283" r:id="rId4"/>
    <p:sldId id="292" r:id="rId5"/>
    <p:sldId id="282" r:id="rId6"/>
    <p:sldId id="291" r:id="rId7"/>
    <p:sldId id="293" r:id="rId8"/>
    <p:sldId id="295" r:id="rId9"/>
    <p:sldId id="296" r:id="rId10"/>
    <p:sldId id="297" r:id="rId11"/>
    <p:sldId id="298" r:id="rId12"/>
    <p:sldId id="294" r:id="rId13"/>
    <p:sldId id="299" r:id="rId14"/>
    <p:sldId id="300" r:id="rId15"/>
    <p:sldId id="301" r:id="rId16"/>
    <p:sldId id="302" r:id="rId17"/>
    <p:sldId id="303" r:id="rId18"/>
    <p:sldId id="304" r:id="rId19"/>
    <p:sldId id="305" r:id="rId20"/>
    <p:sldId id="310" r:id="rId21"/>
    <p:sldId id="306" r:id="rId22"/>
    <p:sldId id="308" r:id="rId23"/>
    <p:sldId id="309" r:id="rId24"/>
    <p:sldId id="307" r:id="rId25"/>
    <p:sldId id="311" r:id="rId26"/>
    <p:sldId id="312" r:id="rId27"/>
    <p:sldId id="313" r:id="rId28"/>
    <p:sldId id="315" r:id="rId29"/>
    <p:sldId id="316" r:id="rId30"/>
    <p:sldId id="317" r:id="rId31"/>
    <p:sldId id="314"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EE046-5C55-415C-B3FD-423FFD5A7A90}">
          <p14:sldIdLst>
            <p14:sldId id="276"/>
            <p14:sldId id="278"/>
            <p14:sldId id="283"/>
            <p14:sldId id="292"/>
            <p14:sldId id="282"/>
            <p14:sldId id="291"/>
            <p14:sldId id="293"/>
            <p14:sldId id="295"/>
            <p14:sldId id="296"/>
            <p14:sldId id="297"/>
            <p14:sldId id="298"/>
            <p14:sldId id="294"/>
            <p14:sldId id="299"/>
            <p14:sldId id="300"/>
            <p14:sldId id="301"/>
            <p14:sldId id="302"/>
            <p14:sldId id="303"/>
            <p14:sldId id="304"/>
            <p14:sldId id="305"/>
            <p14:sldId id="310"/>
            <p14:sldId id="306"/>
            <p14:sldId id="308"/>
            <p14:sldId id="309"/>
            <p14:sldId id="307"/>
            <p14:sldId id="311"/>
            <p14:sldId id="312"/>
            <p14:sldId id="313"/>
            <p14:sldId id="315"/>
            <p14:sldId id="316"/>
            <p14:sldId id="317"/>
            <p14:sldId id="314"/>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C2"/>
    <a:srgbClr val="02409B"/>
    <a:srgbClr val="334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9" autoAdjust="0"/>
    <p:restoredTop sz="94660"/>
  </p:normalViewPr>
  <p:slideViewPr>
    <p:cSldViewPr snapToGrid="0">
      <p:cViewPr varScale="1">
        <p:scale>
          <a:sx n="109" d="100"/>
          <a:sy n="109" d="100"/>
        </p:scale>
        <p:origin x="144" y="11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Adult%20Vaccinations\Adult%20Vacc.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Adult%20Vaccinations\Adult%20Vacc.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thony.depner\Desktop\2025%20Monthly%20KHISS%20reports\Vaccinations%20for%20shingles\Adult%20Vaccinations\Adult%20Vacc.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Adult%20Vaccinations\Adult%20Vacc.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Adult%20Vaccinations\Adult%20Vacc.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nthony.depner\Desktop\2025%20Monthly%20KHISS%20reports\Vaccinations%20for%20shingles\Adult%20Vaccinations\Adult%20Vacc.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Adult%20Vaccinations\Adult%20Vacc.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Adult%20Vaccinations\Adult%20Vacc.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Adult%20Vaccinations\Adult%20Vacc.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Adult%20Vaccinations\Adult%20Vacc.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thony.depner\Desktop\2025%20Monthly%20KHISS%20reports\Vaccinations%20for%20shingles\Adult%20Vaccinations\Adult%20Vac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Adult%20Vaccinations\Adult%20Vac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Adult%20Vaccinations\Adult%20Vac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thony.depner\Desktop\2025%20Monthly%20KHISS%20reports\Vaccinations%20for%20shingles\Adult%20Vaccinations\Adult%20Vac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Adult%20Vaccinations\Adult%20Vac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Adult%20Vaccinations\Adult%20Vac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thony.depner\Desktop\2025%20Monthly%20KHISS%20reports\Vaccinations%20for%20shingles\Adult%20Vaccinations\Adult%20Vacc.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Adult%20Vaccinations\Adult%20Vacc.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3670281952749051E-2"/>
                  <c:y val="-0.118314069806616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74-43CD-A3DB-6D6A920E7C78}"/>
                </c:ext>
              </c:extLst>
            </c:dLbl>
            <c:dLbl>
              <c:idx val="1"/>
              <c:layout>
                <c:manualLayout>
                  <c:x val="2.3970484230725481E-2"/>
                  <c:y val="-0.104604602530988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74-43CD-A3DB-6D6A920E7C78}"/>
                </c:ext>
              </c:extLst>
            </c:dLbl>
            <c:dLbl>
              <c:idx val="2"/>
              <c:layout>
                <c:manualLayout>
                  <c:x val="3.9700687942946636E-2"/>
                  <c:y val="-0.167257637722132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74-43CD-A3DB-6D6A920E7C78}"/>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'2020'!$L$16:$N$16</c:f>
              <c:strCache>
                <c:ptCount val="3"/>
                <c:pt idx="0">
                  <c:v>Charged</c:v>
                </c:pt>
                <c:pt idx="1">
                  <c:v>Allowed</c:v>
                </c:pt>
                <c:pt idx="2">
                  <c:v>Paid</c:v>
                </c:pt>
              </c:strCache>
            </c:strRef>
          </c:cat>
          <c:val>
            <c:numRef>
              <c:f>'2020'!$L$17:$N$17</c:f>
              <c:numCache>
                <c:formatCode>_("$"* #,##0.00_);_("$"* \(#,##0.00\);_("$"* "-"??_);_(@_)</c:formatCode>
                <c:ptCount val="3"/>
                <c:pt idx="0">
                  <c:v>4003871726.7999978</c:v>
                </c:pt>
                <c:pt idx="1">
                  <c:v>1926791861.3200021</c:v>
                </c:pt>
                <c:pt idx="2">
                  <c:v>1701903475.5100012</c:v>
                </c:pt>
              </c:numCache>
            </c:numRef>
          </c:val>
          <c:extLst>
            <c:ext xmlns:c16="http://schemas.microsoft.com/office/drawing/2014/chart" uri="{C3380CC4-5D6E-409C-BE32-E72D297353CC}">
              <c16:uniqueId val="{00000003-3C74-43CD-A3DB-6D6A920E7C78}"/>
            </c:ext>
          </c:extLst>
        </c:ser>
        <c:dLbls>
          <c:showLegendKey val="0"/>
          <c:showVal val="1"/>
          <c:showCatName val="0"/>
          <c:showSerName val="0"/>
          <c:showPercent val="0"/>
          <c:showBubbleSize val="0"/>
        </c:dLbls>
        <c:gapWidth val="150"/>
        <c:shape val="box"/>
        <c:axId val="1419621680"/>
        <c:axId val="1419637520"/>
        <c:axId val="0"/>
      </c:bar3DChart>
      <c:catAx>
        <c:axId val="1419621680"/>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Type</a:t>
                </a:r>
                <a:r>
                  <a:rPr lang="en-US" baseline="0" dirty="0"/>
                  <a:t> of Cost</a:t>
                </a:r>
                <a:endParaRPr lang="en-US" dirty="0"/>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19637520"/>
        <c:crosses val="autoZero"/>
        <c:auto val="1"/>
        <c:lblAlgn val="ctr"/>
        <c:lblOffset val="100"/>
        <c:noMultiLvlLbl val="0"/>
      </c:catAx>
      <c:valAx>
        <c:axId val="1419637520"/>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1962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6307486020769141E-2"/>
                  <c:y val="-0.114120537131587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C7-4274-9280-7D766E30B446}"/>
                </c:ext>
              </c:extLst>
            </c:dLbl>
            <c:dLbl>
              <c:idx val="1"/>
              <c:layout>
                <c:manualLayout>
                  <c:x val="1.570048309178744E-2"/>
                  <c:y val="-0.125642644638491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C7-4274-9280-7D766E30B446}"/>
                </c:ext>
              </c:extLst>
            </c:dLbl>
            <c:dLbl>
              <c:idx val="2"/>
              <c:layout>
                <c:manualLayout>
                  <c:x val="2.7515215489368177E-2"/>
                  <c:y val="-0.171290948047790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C7-4274-9280-7D766E30B44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'2023'!$M$16:$O$16</c:f>
              <c:strCache>
                <c:ptCount val="3"/>
                <c:pt idx="0">
                  <c:v>Charged</c:v>
                </c:pt>
                <c:pt idx="1">
                  <c:v>Allowed</c:v>
                </c:pt>
                <c:pt idx="2">
                  <c:v>Paid</c:v>
                </c:pt>
              </c:strCache>
            </c:strRef>
          </c:cat>
          <c:val>
            <c:numRef>
              <c:f>'2023'!$M$17:$O$17</c:f>
              <c:numCache>
                <c:formatCode>_("$"* #,##0.00_);_("$"* \(#,##0.00\);_("$"* "-"??_);_(@_)</c:formatCode>
                <c:ptCount val="3"/>
                <c:pt idx="0">
                  <c:v>3029559917.9199967</c:v>
                </c:pt>
                <c:pt idx="1">
                  <c:v>1345069344.1300001</c:v>
                </c:pt>
                <c:pt idx="2">
                  <c:v>1186586592.5100005</c:v>
                </c:pt>
              </c:numCache>
            </c:numRef>
          </c:val>
          <c:extLst>
            <c:ext xmlns:c16="http://schemas.microsoft.com/office/drawing/2014/chart" uri="{C3380CC4-5D6E-409C-BE32-E72D297353CC}">
              <c16:uniqueId val="{00000003-44C7-4274-9280-7D766E30B446}"/>
            </c:ext>
          </c:extLst>
        </c:ser>
        <c:dLbls>
          <c:showLegendKey val="0"/>
          <c:showVal val="1"/>
          <c:showCatName val="0"/>
          <c:showSerName val="0"/>
          <c:showPercent val="0"/>
          <c:showBubbleSize val="0"/>
        </c:dLbls>
        <c:gapWidth val="150"/>
        <c:shape val="box"/>
        <c:axId val="352929071"/>
        <c:axId val="352930031"/>
        <c:axId val="0"/>
      </c:bar3DChart>
      <c:catAx>
        <c:axId val="352929071"/>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types of cost</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2930031"/>
        <c:crosses val="autoZero"/>
        <c:auto val="1"/>
        <c:lblAlgn val="ctr"/>
        <c:lblOffset val="100"/>
        <c:noMultiLvlLbl val="0"/>
      </c:catAx>
      <c:valAx>
        <c:axId val="352930031"/>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2929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'2023'!$O$1</c:f>
              <c:strCache>
                <c:ptCount val="1"/>
                <c:pt idx="0">
                  <c:v>DataPoints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'2023'!$N$2:$N$11</c:f>
              <c:strCache>
                <c:ptCount val="10"/>
                <c:pt idx="0">
                  <c:v>1910s (104+)</c:v>
                </c:pt>
                <c:pt idx="1">
                  <c:v>1920s (103-94)</c:v>
                </c:pt>
                <c:pt idx="2">
                  <c:v>1930s (93-84)</c:v>
                </c:pt>
                <c:pt idx="3">
                  <c:v>1940s (83-74)</c:v>
                </c:pt>
                <c:pt idx="4">
                  <c:v>1950s (73-64)</c:v>
                </c:pt>
                <c:pt idx="5">
                  <c:v>1960s (63-54)</c:v>
                </c:pt>
                <c:pt idx="6">
                  <c:v>1970s (53-44)</c:v>
                </c:pt>
                <c:pt idx="7">
                  <c:v>1980s (43-34)</c:v>
                </c:pt>
                <c:pt idx="8">
                  <c:v>1990s (33-24)</c:v>
                </c:pt>
                <c:pt idx="9">
                  <c:v>2000-2001 (23-22)</c:v>
                </c:pt>
              </c:strCache>
            </c:strRef>
          </c:cat>
          <c:val>
            <c:numRef>
              <c:f>'2023'!$O$2:$O$11</c:f>
              <c:numCache>
                <c:formatCode>_(* #,##0_);_(* \(#,##0\);_(* "-"??_);_(@_)</c:formatCode>
                <c:ptCount val="10"/>
                <c:pt idx="0" formatCode="General">
                  <c:v>38</c:v>
                </c:pt>
                <c:pt idx="1">
                  <c:v>6250</c:v>
                </c:pt>
                <c:pt idx="2">
                  <c:v>48434</c:v>
                </c:pt>
                <c:pt idx="3">
                  <c:v>126043</c:v>
                </c:pt>
                <c:pt idx="4">
                  <c:v>472512</c:v>
                </c:pt>
                <c:pt idx="5">
                  <c:v>1194407</c:v>
                </c:pt>
                <c:pt idx="6">
                  <c:v>1028234</c:v>
                </c:pt>
                <c:pt idx="7">
                  <c:v>976227</c:v>
                </c:pt>
                <c:pt idx="8">
                  <c:v>638506</c:v>
                </c:pt>
                <c:pt idx="9">
                  <c:v>118937</c:v>
                </c:pt>
              </c:numCache>
            </c:numRef>
          </c:val>
          <c:extLst>
            <c:ext xmlns:c16="http://schemas.microsoft.com/office/drawing/2014/chart" uri="{C3380CC4-5D6E-409C-BE32-E72D297353CC}">
              <c16:uniqueId val="{00000000-297D-4BF6-AE19-7B6C22675F84}"/>
            </c:ext>
          </c:extLst>
        </c:ser>
        <c:dLbls>
          <c:dLblPos val="outEnd"/>
          <c:showLegendKey val="0"/>
          <c:showVal val="1"/>
          <c:showCatName val="0"/>
          <c:showSerName val="0"/>
          <c:showPercent val="0"/>
          <c:showBubbleSize val="0"/>
        </c:dLbls>
        <c:gapWidth val="100"/>
        <c:overlap val="-24"/>
        <c:axId val="202303472"/>
        <c:axId val="202293392"/>
      </c:barChart>
      <c:catAx>
        <c:axId val="20230347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Age Ranges</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293392"/>
        <c:crosses val="autoZero"/>
        <c:auto val="1"/>
        <c:lblAlgn val="ctr"/>
        <c:lblOffset val="100"/>
        <c:noMultiLvlLbl val="0"/>
      </c:catAx>
      <c:valAx>
        <c:axId val="20229339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Number of Claims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3034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'2023'!$I$16</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'2023'!$H$17:$H$26</c:f>
              <c:strCache>
                <c:ptCount val="10"/>
                <c:pt idx="0">
                  <c:v>1910s (104+)</c:v>
                </c:pt>
                <c:pt idx="1">
                  <c:v>1920s (103-94)</c:v>
                </c:pt>
                <c:pt idx="2">
                  <c:v>1930s (93-84)</c:v>
                </c:pt>
                <c:pt idx="3">
                  <c:v>1940s (83-74)</c:v>
                </c:pt>
                <c:pt idx="4">
                  <c:v>1950s (73-64)</c:v>
                </c:pt>
                <c:pt idx="5">
                  <c:v>1960s (63-54)</c:v>
                </c:pt>
                <c:pt idx="6">
                  <c:v>1970s (53-44)</c:v>
                </c:pt>
                <c:pt idx="7">
                  <c:v>1980s (43-34)</c:v>
                </c:pt>
                <c:pt idx="8">
                  <c:v>1990s (33-24)</c:v>
                </c:pt>
                <c:pt idx="9">
                  <c:v>2000-2001 (23-22)</c:v>
                </c:pt>
              </c:strCache>
            </c:strRef>
          </c:cat>
          <c:val>
            <c:numRef>
              <c:f>'2023'!$I$17:$I$26</c:f>
              <c:numCache>
                <c:formatCode>_("$"* #,##0.00_);_("$"* \(#,##0.00\);_("$"* "-"??_);_(@_)</c:formatCode>
                <c:ptCount val="10"/>
                <c:pt idx="0">
                  <c:v>140.91236842105263</c:v>
                </c:pt>
                <c:pt idx="1">
                  <c:v>435.0088576</c:v>
                </c:pt>
                <c:pt idx="2">
                  <c:v>683.23922760870482</c:v>
                </c:pt>
                <c:pt idx="3">
                  <c:v>849.99367096943104</c:v>
                </c:pt>
                <c:pt idx="4">
                  <c:v>715.29934780492397</c:v>
                </c:pt>
                <c:pt idx="5">
                  <c:v>711.58855663102906</c:v>
                </c:pt>
                <c:pt idx="6">
                  <c:v>655.0777915921866</c:v>
                </c:pt>
                <c:pt idx="7">
                  <c:v>604.93664689667366</c:v>
                </c:pt>
                <c:pt idx="8">
                  <c:v>586.39786769427269</c:v>
                </c:pt>
                <c:pt idx="9">
                  <c:v>505.70314889395246</c:v>
                </c:pt>
              </c:numCache>
            </c:numRef>
          </c:val>
          <c:extLst>
            <c:ext xmlns:c16="http://schemas.microsoft.com/office/drawing/2014/chart" uri="{C3380CC4-5D6E-409C-BE32-E72D297353CC}">
              <c16:uniqueId val="{00000000-6A53-4B2C-B4C3-961E37F53005}"/>
            </c:ext>
          </c:extLst>
        </c:ser>
        <c:ser>
          <c:idx val="1"/>
          <c:order val="1"/>
          <c:tx>
            <c:strRef>
              <c:f>'2023'!$J$16</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'2023'!$H$17:$H$26</c:f>
              <c:strCache>
                <c:ptCount val="10"/>
                <c:pt idx="0">
                  <c:v>1910s (104+)</c:v>
                </c:pt>
                <c:pt idx="1">
                  <c:v>1920s (103-94)</c:v>
                </c:pt>
                <c:pt idx="2">
                  <c:v>1930s (93-84)</c:v>
                </c:pt>
                <c:pt idx="3">
                  <c:v>1940s (83-74)</c:v>
                </c:pt>
                <c:pt idx="4">
                  <c:v>1950s (73-64)</c:v>
                </c:pt>
                <c:pt idx="5">
                  <c:v>1960s (63-54)</c:v>
                </c:pt>
                <c:pt idx="6">
                  <c:v>1970s (53-44)</c:v>
                </c:pt>
                <c:pt idx="7">
                  <c:v>1980s (43-34)</c:v>
                </c:pt>
                <c:pt idx="8">
                  <c:v>1990s (33-24)</c:v>
                </c:pt>
                <c:pt idx="9">
                  <c:v>2000-2001 (23-22)</c:v>
                </c:pt>
              </c:strCache>
            </c:strRef>
          </c:cat>
          <c:val>
            <c:numRef>
              <c:f>'2023'!$J$17:$J$26</c:f>
              <c:numCache>
                <c:formatCode>_("$"* #,##0.00_);_("$"* \(#,##0.00\);_("$"* "-"??_);_(@_)</c:formatCode>
                <c:ptCount val="10"/>
                <c:pt idx="0">
                  <c:v>18.959736842105265</c:v>
                </c:pt>
                <c:pt idx="1">
                  <c:v>129.0476208</c:v>
                </c:pt>
                <c:pt idx="2">
                  <c:v>139.33185778585286</c:v>
                </c:pt>
                <c:pt idx="3">
                  <c:v>203.49071792959558</c:v>
                </c:pt>
                <c:pt idx="4">
                  <c:v>305.89186386800753</c:v>
                </c:pt>
                <c:pt idx="5">
                  <c:v>320.53238143279481</c:v>
                </c:pt>
                <c:pt idx="6">
                  <c:v>297.94636761670893</c:v>
                </c:pt>
                <c:pt idx="7">
                  <c:v>275.52448504292573</c:v>
                </c:pt>
                <c:pt idx="8">
                  <c:v>280.55554156108246</c:v>
                </c:pt>
                <c:pt idx="9">
                  <c:v>252.33507100397676</c:v>
                </c:pt>
              </c:numCache>
            </c:numRef>
          </c:val>
          <c:extLst>
            <c:ext xmlns:c16="http://schemas.microsoft.com/office/drawing/2014/chart" uri="{C3380CC4-5D6E-409C-BE32-E72D297353CC}">
              <c16:uniqueId val="{00000001-6A53-4B2C-B4C3-961E37F53005}"/>
            </c:ext>
          </c:extLst>
        </c:ser>
        <c:ser>
          <c:idx val="2"/>
          <c:order val="2"/>
          <c:tx>
            <c:strRef>
              <c:f>'2023'!$K$16</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'2023'!$H$17:$H$26</c:f>
              <c:strCache>
                <c:ptCount val="10"/>
                <c:pt idx="0">
                  <c:v>1910s (104+)</c:v>
                </c:pt>
                <c:pt idx="1">
                  <c:v>1920s (103-94)</c:v>
                </c:pt>
                <c:pt idx="2">
                  <c:v>1930s (93-84)</c:v>
                </c:pt>
                <c:pt idx="3">
                  <c:v>1940s (83-74)</c:v>
                </c:pt>
                <c:pt idx="4">
                  <c:v>1950s (73-64)</c:v>
                </c:pt>
                <c:pt idx="5">
                  <c:v>1960s (63-54)</c:v>
                </c:pt>
                <c:pt idx="6">
                  <c:v>1970s (53-44)</c:v>
                </c:pt>
                <c:pt idx="7">
                  <c:v>1980s (43-34)</c:v>
                </c:pt>
                <c:pt idx="8">
                  <c:v>1990s (33-24)</c:v>
                </c:pt>
                <c:pt idx="9">
                  <c:v>2000-2001 (23-22)</c:v>
                </c:pt>
              </c:strCache>
            </c:strRef>
          </c:cat>
          <c:val>
            <c:numRef>
              <c:f>'2023'!$K$17:$K$26</c:f>
              <c:numCache>
                <c:formatCode>_("$"* #,##0.00_);_("$"* \(#,##0.00\);_("$"* "-"??_);_(@_)</c:formatCode>
                <c:ptCount val="10"/>
                <c:pt idx="0">
                  <c:v>18.959736842105265</c:v>
                </c:pt>
                <c:pt idx="1">
                  <c:v>38.424080000000004</c:v>
                </c:pt>
                <c:pt idx="2">
                  <c:v>54.564568072015518</c:v>
                </c:pt>
                <c:pt idx="3">
                  <c:v>116.2522992946851</c:v>
                </c:pt>
                <c:pt idx="4">
                  <c:v>269.59124183089534</c:v>
                </c:pt>
                <c:pt idx="5">
                  <c:v>284.35615780048181</c:v>
                </c:pt>
                <c:pt idx="6">
                  <c:v>273.22898331508247</c:v>
                </c:pt>
                <c:pt idx="7">
                  <c:v>245.38007984823156</c:v>
                </c:pt>
                <c:pt idx="8">
                  <c:v>242.3903563474741</c:v>
                </c:pt>
                <c:pt idx="9">
                  <c:v>225.0803698596736</c:v>
                </c:pt>
              </c:numCache>
            </c:numRef>
          </c:val>
          <c:extLst>
            <c:ext xmlns:c16="http://schemas.microsoft.com/office/drawing/2014/chart" uri="{C3380CC4-5D6E-409C-BE32-E72D297353CC}">
              <c16:uniqueId val="{00000002-6A53-4B2C-B4C3-961E37F53005}"/>
            </c:ext>
          </c:extLst>
        </c:ser>
        <c:dLbls>
          <c:showLegendKey val="0"/>
          <c:showVal val="0"/>
          <c:showCatName val="0"/>
          <c:showSerName val="0"/>
          <c:showPercent val="0"/>
          <c:showBubbleSize val="0"/>
        </c:dLbls>
        <c:gapWidth val="100"/>
        <c:overlap val="-24"/>
        <c:axId val="355094608"/>
        <c:axId val="355085488"/>
      </c:barChart>
      <c:catAx>
        <c:axId val="355094608"/>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Year range (AGES)</a:t>
                </a:r>
              </a:p>
            </c:rich>
          </c:tx>
          <c:layout>
            <c:manualLayout>
              <c:xMode val="edge"/>
              <c:yMode val="edge"/>
              <c:x val="0.4280832287268439"/>
              <c:y val="0.86303434482248187"/>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55085488"/>
        <c:crosses val="autoZero"/>
        <c:auto val="1"/>
        <c:lblAlgn val="ctr"/>
        <c:lblOffset val="100"/>
        <c:noMultiLvlLbl val="0"/>
      </c:catAx>
      <c:valAx>
        <c:axId val="35508548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509460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0.12536412161051047"/>
                  <c:y val="-8.9902335664359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3E-4E81-A12C-33A919268988}"/>
                </c:ext>
              </c:extLst>
            </c:dLbl>
            <c:dLbl>
              <c:idx val="1"/>
              <c:layout>
                <c:manualLayout>
                  <c:x val="1.4732965009208104E-2"/>
                  <c:y val="-9.0956057546471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3E-4E81-A12C-33A919268988}"/>
                </c:ext>
              </c:extLst>
            </c:dLbl>
            <c:dLbl>
              <c:idx val="2"/>
              <c:layout>
                <c:manualLayout>
                  <c:x val="3.1921424186617559E-2"/>
                  <c:y val="-0.124030987563370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3E-4E81-A12C-33A919268988}"/>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'2024'!$M$16:$O$16</c:f>
              <c:strCache>
                <c:ptCount val="3"/>
                <c:pt idx="0">
                  <c:v>Charged</c:v>
                </c:pt>
                <c:pt idx="1">
                  <c:v>Allowed</c:v>
                </c:pt>
                <c:pt idx="2">
                  <c:v>Paid</c:v>
                </c:pt>
              </c:strCache>
            </c:strRef>
          </c:cat>
          <c:val>
            <c:numRef>
              <c:f>'2024'!$M$17:$O$17</c:f>
              <c:numCache>
                <c:formatCode>_("$"* #,##0.00_);_("$"* \(#,##0.00\);_("$"* "-"??_);_(@_)</c:formatCode>
                <c:ptCount val="3"/>
                <c:pt idx="0">
                  <c:v>914201239.67999971</c:v>
                </c:pt>
                <c:pt idx="1">
                  <c:v>406564024.09000015</c:v>
                </c:pt>
                <c:pt idx="2">
                  <c:v>363184321.68000048</c:v>
                </c:pt>
              </c:numCache>
            </c:numRef>
          </c:val>
          <c:extLst>
            <c:ext xmlns:c16="http://schemas.microsoft.com/office/drawing/2014/chart" uri="{C3380CC4-5D6E-409C-BE32-E72D297353CC}">
              <c16:uniqueId val="{00000003-023E-4E81-A12C-33A919268988}"/>
            </c:ext>
          </c:extLst>
        </c:ser>
        <c:dLbls>
          <c:showLegendKey val="0"/>
          <c:showVal val="1"/>
          <c:showCatName val="0"/>
          <c:showSerName val="0"/>
          <c:showPercent val="0"/>
          <c:showBubbleSize val="0"/>
        </c:dLbls>
        <c:gapWidth val="150"/>
        <c:shape val="box"/>
        <c:axId val="229689055"/>
        <c:axId val="229694335"/>
        <c:axId val="0"/>
      </c:bar3DChart>
      <c:catAx>
        <c:axId val="229689055"/>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Types of cost</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29694335"/>
        <c:crosses val="autoZero"/>
        <c:auto val="1"/>
        <c:lblAlgn val="ctr"/>
        <c:lblOffset val="100"/>
        <c:noMultiLvlLbl val="0"/>
      </c:catAx>
      <c:valAx>
        <c:axId val="229694335"/>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2968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'2024'!$O$1</c:f>
              <c:strCache>
                <c:ptCount val="1"/>
                <c:pt idx="0">
                  <c:v>DataPoints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'2024'!$N$2:$N$10</c:f>
              <c:strCache>
                <c:ptCount val="9"/>
                <c:pt idx="0">
                  <c:v>1920s (104-95)</c:v>
                </c:pt>
                <c:pt idx="1">
                  <c:v>1930s (94-85)</c:v>
                </c:pt>
                <c:pt idx="2">
                  <c:v>1940s (84-75)</c:v>
                </c:pt>
                <c:pt idx="3">
                  <c:v>1950s (74-65)</c:v>
                </c:pt>
                <c:pt idx="4">
                  <c:v>1960s (64-55)</c:v>
                </c:pt>
                <c:pt idx="5">
                  <c:v>1970s (54-45)</c:v>
                </c:pt>
                <c:pt idx="6">
                  <c:v>1980s (44-35)</c:v>
                </c:pt>
                <c:pt idx="7">
                  <c:v>1990s (34-25)</c:v>
                </c:pt>
                <c:pt idx="8">
                  <c:v>2000-2002 (24-22)</c:v>
                </c:pt>
              </c:strCache>
            </c:strRef>
          </c:cat>
          <c:val>
            <c:numRef>
              <c:f>'2024'!$O$2:$O$10</c:f>
              <c:numCache>
                <c:formatCode>_(* #,##0_);_(* \(#,##0\);_(* "-"??_);_(@_)</c:formatCode>
                <c:ptCount val="9"/>
                <c:pt idx="0">
                  <c:v>1103</c:v>
                </c:pt>
                <c:pt idx="1">
                  <c:v>10874</c:v>
                </c:pt>
                <c:pt idx="2">
                  <c:v>26939</c:v>
                </c:pt>
                <c:pt idx="3">
                  <c:v>84922</c:v>
                </c:pt>
                <c:pt idx="4">
                  <c:v>331794</c:v>
                </c:pt>
                <c:pt idx="5">
                  <c:v>286825</c:v>
                </c:pt>
                <c:pt idx="6">
                  <c:v>253177</c:v>
                </c:pt>
                <c:pt idx="7">
                  <c:v>225074</c:v>
                </c:pt>
                <c:pt idx="8">
                  <c:v>40411</c:v>
                </c:pt>
              </c:numCache>
            </c:numRef>
          </c:val>
          <c:extLst>
            <c:ext xmlns:c16="http://schemas.microsoft.com/office/drawing/2014/chart" uri="{C3380CC4-5D6E-409C-BE32-E72D297353CC}">
              <c16:uniqueId val="{00000000-8DE8-4770-AE00-45314E1D2DCD}"/>
            </c:ext>
          </c:extLst>
        </c:ser>
        <c:dLbls>
          <c:dLblPos val="outEnd"/>
          <c:showLegendKey val="0"/>
          <c:showVal val="1"/>
          <c:showCatName val="0"/>
          <c:showSerName val="0"/>
          <c:showPercent val="0"/>
          <c:showBubbleSize val="0"/>
        </c:dLbls>
        <c:gapWidth val="100"/>
        <c:overlap val="-24"/>
        <c:axId val="90393472"/>
        <c:axId val="90394912"/>
      </c:barChart>
      <c:catAx>
        <c:axId val="9039347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Age Ranges</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90394912"/>
        <c:crosses val="autoZero"/>
        <c:auto val="1"/>
        <c:lblAlgn val="ctr"/>
        <c:lblOffset val="100"/>
        <c:noMultiLvlLbl val="0"/>
      </c:catAx>
      <c:valAx>
        <c:axId val="903949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Number of Claims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903934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'2024'!$I$16</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'2024'!$H$17:$H$25</c:f>
              <c:strCache>
                <c:ptCount val="9"/>
                <c:pt idx="0">
                  <c:v>1920s (104-95)</c:v>
                </c:pt>
                <c:pt idx="1">
                  <c:v>1930s (94-85)</c:v>
                </c:pt>
                <c:pt idx="2">
                  <c:v>1940s (84-75)</c:v>
                </c:pt>
                <c:pt idx="3">
                  <c:v>1950s (74-65)</c:v>
                </c:pt>
                <c:pt idx="4">
                  <c:v>1960s (64-55)</c:v>
                </c:pt>
                <c:pt idx="5">
                  <c:v>1970s (54-45)</c:v>
                </c:pt>
                <c:pt idx="6">
                  <c:v>1980s (44-35)</c:v>
                </c:pt>
                <c:pt idx="7">
                  <c:v>1990s (34-25)</c:v>
                </c:pt>
                <c:pt idx="8">
                  <c:v>2000-2002 (24-22)</c:v>
                </c:pt>
              </c:strCache>
            </c:strRef>
          </c:cat>
          <c:val>
            <c:numRef>
              <c:f>'2024'!$I$17:$I$25</c:f>
              <c:numCache>
                <c:formatCode>_("$"* #,##0.00_);_("$"* \(#,##0.00\);_("$"* "-"??_);_(@_)</c:formatCode>
                <c:ptCount val="9"/>
                <c:pt idx="0">
                  <c:v>541.29372620126924</c:v>
                </c:pt>
                <c:pt idx="1">
                  <c:v>912.38502574949405</c:v>
                </c:pt>
                <c:pt idx="2">
                  <c:v>746.61992538698553</c:v>
                </c:pt>
                <c:pt idx="3">
                  <c:v>889.2050109512254</c:v>
                </c:pt>
                <c:pt idx="4">
                  <c:v>750.14790505554538</c:v>
                </c:pt>
                <c:pt idx="5">
                  <c:v>748.64176058572377</c:v>
                </c:pt>
                <c:pt idx="6">
                  <c:v>631.97361241345061</c:v>
                </c:pt>
                <c:pt idx="7">
                  <c:v>712.64594066840107</c:v>
                </c:pt>
                <c:pt idx="8">
                  <c:v>594.73047214867199</c:v>
                </c:pt>
              </c:numCache>
            </c:numRef>
          </c:val>
          <c:extLst>
            <c:ext xmlns:c16="http://schemas.microsoft.com/office/drawing/2014/chart" uri="{C3380CC4-5D6E-409C-BE32-E72D297353CC}">
              <c16:uniqueId val="{00000000-D182-41ED-AFA1-DE8DA741B68E}"/>
            </c:ext>
          </c:extLst>
        </c:ser>
        <c:ser>
          <c:idx val="1"/>
          <c:order val="1"/>
          <c:tx>
            <c:strRef>
              <c:f>'2024'!$J$16</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'2024'!$H$17:$H$25</c:f>
              <c:strCache>
                <c:ptCount val="9"/>
                <c:pt idx="0">
                  <c:v>1920s (104-95)</c:v>
                </c:pt>
                <c:pt idx="1">
                  <c:v>1930s (94-85)</c:v>
                </c:pt>
                <c:pt idx="2">
                  <c:v>1940s (84-75)</c:v>
                </c:pt>
                <c:pt idx="3">
                  <c:v>1950s (74-65)</c:v>
                </c:pt>
                <c:pt idx="4">
                  <c:v>1960s (64-55)</c:v>
                </c:pt>
                <c:pt idx="5">
                  <c:v>1970s (54-45)</c:v>
                </c:pt>
                <c:pt idx="6">
                  <c:v>1980s (44-35)</c:v>
                </c:pt>
                <c:pt idx="7">
                  <c:v>1990s (34-25)</c:v>
                </c:pt>
                <c:pt idx="8">
                  <c:v>2000-2002 (24-22)</c:v>
                </c:pt>
              </c:strCache>
            </c:strRef>
          </c:cat>
          <c:val>
            <c:numRef>
              <c:f>'2024'!$J$17:$J$25</c:f>
              <c:numCache>
                <c:formatCode>_("$"* #,##0.00_);_("$"* \(#,##0.00\);_("$"* "-"??_);_(@_)</c:formatCode>
                <c:ptCount val="9"/>
                <c:pt idx="0">
                  <c:v>149.07749773345421</c:v>
                </c:pt>
                <c:pt idx="1">
                  <c:v>472.14922935442337</c:v>
                </c:pt>
                <c:pt idx="2">
                  <c:v>192.52044322357918</c:v>
                </c:pt>
                <c:pt idx="3">
                  <c:v>338.24301994771656</c:v>
                </c:pt>
                <c:pt idx="4">
                  <c:v>326.11295843203902</c:v>
                </c:pt>
                <c:pt idx="5">
                  <c:v>356.17131832999269</c:v>
                </c:pt>
                <c:pt idx="6">
                  <c:v>288.05140506444138</c:v>
                </c:pt>
                <c:pt idx="7">
                  <c:v>321.27446724188457</c:v>
                </c:pt>
                <c:pt idx="8">
                  <c:v>290.89053970453614</c:v>
                </c:pt>
              </c:numCache>
            </c:numRef>
          </c:val>
          <c:extLst>
            <c:ext xmlns:c16="http://schemas.microsoft.com/office/drawing/2014/chart" uri="{C3380CC4-5D6E-409C-BE32-E72D297353CC}">
              <c16:uniqueId val="{00000001-D182-41ED-AFA1-DE8DA741B68E}"/>
            </c:ext>
          </c:extLst>
        </c:ser>
        <c:ser>
          <c:idx val="2"/>
          <c:order val="2"/>
          <c:tx>
            <c:strRef>
              <c:f>'2024'!$K$16</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'2024'!$H$17:$H$25</c:f>
              <c:strCache>
                <c:ptCount val="9"/>
                <c:pt idx="0">
                  <c:v>1920s (104-95)</c:v>
                </c:pt>
                <c:pt idx="1">
                  <c:v>1930s (94-85)</c:v>
                </c:pt>
                <c:pt idx="2">
                  <c:v>1940s (84-75)</c:v>
                </c:pt>
                <c:pt idx="3">
                  <c:v>1950s (74-65)</c:v>
                </c:pt>
                <c:pt idx="4">
                  <c:v>1960s (64-55)</c:v>
                </c:pt>
                <c:pt idx="5">
                  <c:v>1970s (54-45)</c:v>
                </c:pt>
                <c:pt idx="6">
                  <c:v>1980s (44-35)</c:v>
                </c:pt>
                <c:pt idx="7">
                  <c:v>1990s (34-25)</c:v>
                </c:pt>
                <c:pt idx="8">
                  <c:v>2000-2002 (24-22)</c:v>
                </c:pt>
              </c:strCache>
            </c:strRef>
          </c:cat>
          <c:val>
            <c:numRef>
              <c:f>'2024'!$K$17:$K$25</c:f>
              <c:numCache>
                <c:formatCode>_("$"* #,##0.00_);_("$"* \(#,##0.00\);_("$"* "-"??_);_(@_)</c:formatCode>
                <c:ptCount val="9"/>
                <c:pt idx="0">
                  <c:v>109.35139619220308</c:v>
                </c:pt>
                <c:pt idx="1">
                  <c:v>41.821636932131675</c:v>
                </c:pt>
                <c:pt idx="2">
                  <c:v>115.5571717584171</c:v>
                </c:pt>
                <c:pt idx="3">
                  <c:v>309.13523633451848</c:v>
                </c:pt>
                <c:pt idx="4">
                  <c:v>299.35013610855026</c:v>
                </c:pt>
                <c:pt idx="5">
                  <c:v>330.07436492634974</c:v>
                </c:pt>
                <c:pt idx="6">
                  <c:v>257.85169166235477</c:v>
                </c:pt>
                <c:pt idx="7">
                  <c:v>283.70561113233839</c:v>
                </c:pt>
                <c:pt idx="8">
                  <c:v>250.19247680087091</c:v>
                </c:pt>
              </c:numCache>
            </c:numRef>
          </c:val>
          <c:extLst>
            <c:ext xmlns:c16="http://schemas.microsoft.com/office/drawing/2014/chart" uri="{C3380CC4-5D6E-409C-BE32-E72D297353CC}">
              <c16:uniqueId val="{00000002-D182-41ED-AFA1-DE8DA741B68E}"/>
            </c:ext>
          </c:extLst>
        </c:ser>
        <c:dLbls>
          <c:showLegendKey val="0"/>
          <c:showVal val="0"/>
          <c:showCatName val="0"/>
          <c:showSerName val="0"/>
          <c:showPercent val="0"/>
          <c:showBubbleSize val="0"/>
        </c:dLbls>
        <c:gapWidth val="100"/>
        <c:overlap val="-24"/>
        <c:axId val="335708528"/>
        <c:axId val="335703728"/>
      </c:barChart>
      <c:catAx>
        <c:axId val="335708528"/>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 (AGES)</a:t>
                </a:r>
              </a:p>
            </c:rich>
          </c:tx>
          <c:layout>
            <c:manualLayout>
              <c:xMode val="edge"/>
              <c:yMode val="edge"/>
              <c:x val="0.47844744126085365"/>
              <c:y val="0.86403523466546017"/>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35703728"/>
        <c:crosses val="autoZero"/>
        <c:auto val="1"/>
        <c:lblAlgn val="ctr"/>
        <c:lblOffset val="100"/>
        <c:noMultiLvlLbl val="0"/>
      </c:catAx>
      <c:valAx>
        <c:axId val="33570372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3570852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Totals!$B$1</c:f>
              <c:strCache>
                <c:ptCount val="1"/>
                <c:pt idx="0">
                  <c:v>Charged</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dLbl>
              <c:idx val="0"/>
              <c:layout>
                <c:manualLayout>
                  <c:x val="-0.10300652080158795"/>
                  <c:y val="-0.177750663702846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7E-43C6-9136-073E5654AE9C}"/>
                </c:ext>
              </c:extLst>
            </c:dLbl>
            <c:dLbl>
              <c:idx val="2"/>
              <c:layout>
                <c:manualLayout>
                  <c:x val="-6.0056013578300649E-2"/>
                  <c:y val="-0.148725716246285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7E-43C6-9136-073E5654AE9C}"/>
                </c:ext>
              </c:extLst>
            </c:dLbl>
            <c:dLbl>
              <c:idx val="3"/>
              <c:layout>
                <c:manualLayout>
                  <c:x val="-5.2586360148163813E-2"/>
                  <c:y val="-7.616334760488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7E-43C6-9136-073E5654AE9C}"/>
                </c:ext>
              </c:extLst>
            </c:dLbl>
            <c:dLbl>
              <c:idx val="4"/>
              <c:layout>
                <c:manualLayout>
                  <c:x val="-6.4906730054812262E-2"/>
                  <c:y val="-0.221288084887686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7E-43C6-9136-073E5654AE9C}"/>
                </c:ext>
              </c:extLst>
            </c:dLbl>
            <c:spPr>
              <a:noFill/>
              <a:ln>
                <a:noFill/>
              </a:ln>
              <a:effectLst/>
            </c:spPr>
            <c:txPr>
              <a:bodyPr rot="0" spcFirstLastPara="1" vertOverflow="ellipsis" vert="horz" wrap="square" anchor="ctr" anchorCtr="1"/>
              <a:lstStyle/>
              <a:p>
                <a:pPr>
                  <a:defRPr sz="1200" b="0" i="0" u="none" strike="noStrike" kern="1200" baseline="0">
                    <a:solidFill>
                      <a:srgbClr val="00B0F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xVal>
            <c:numRef>
              <c:f>Totals!$A$2:$A$6</c:f>
              <c:numCache>
                <c:formatCode>General</c:formatCode>
                <c:ptCount val="5"/>
                <c:pt idx="0">
                  <c:v>2020</c:v>
                </c:pt>
                <c:pt idx="1">
                  <c:v>2021</c:v>
                </c:pt>
                <c:pt idx="2">
                  <c:v>2022</c:v>
                </c:pt>
                <c:pt idx="3">
                  <c:v>2023</c:v>
                </c:pt>
                <c:pt idx="4">
                  <c:v>2024</c:v>
                </c:pt>
              </c:numCache>
            </c:numRef>
          </c:xVal>
          <c:yVal>
            <c:numRef>
              <c:f>Totals!$B$2:$B$6</c:f>
              <c:numCache>
                <c:formatCode>_("$"* #,##0.00_);_("$"* \(#,##0.00\);_("$"* "-"??_);_(@_)</c:formatCode>
                <c:ptCount val="5"/>
                <c:pt idx="0">
                  <c:v>3416437227.7799993</c:v>
                </c:pt>
                <c:pt idx="1">
                  <c:v>7193019544.4499989</c:v>
                </c:pt>
                <c:pt idx="2">
                  <c:v>3748570240.809999</c:v>
                </c:pt>
                <c:pt idx="3">
                  <c:v>3029559917.9199967</c:v>
                </c:pt>
                <c:pt idx="4">
                  <c:v>914201239.67999971</c:v>
                </c:pt>
              </c:numCache>
            </c:numRef>
          </c:yVal>
          <c:smooth val="0"/>
          <c:extLst>
            <c:ext xmlns:c16="http://schemas.microsoft.com/office/drawing/2014/chart" uri="{C3380CC4-5D6E-409C-BE32-E72D297353CC}">
              <c16:uniqueId val="{00000004-237E-43C6-9136-073E5654AE9C}"/>
            </c:ext>
          </c:extLst>
        </c:ser>
        <c:ser>
          <c:idx val="1"/>
          <c:order val="1"/>
          <c:tx>
            <c:strRef>
              <c:f>Totals!$C$1</c:f>
              <c:strCache>
                <c:ptCount val="1"/>
                <c:pt idx="0">
                  <c:v>Allowed</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dLbls>
            <c:dLbl>
              <c:idx val="0"/>
              <c:layout>
                <c:manualLayout>
                  <c:x val="-0.10487393415912218"/>
                  <c:y val="-9.4303939765235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7E-43C6-9136-073E5654AE9C}"/>
                </c:ext>
              </c:extLst>
            </c:dLbl>
            <c:dLbl>
              <c:idx val="2"/>
              <c:layout>
                <c:manualLayout>
                  <c:x val="-8.059756051117721E-2"/>
                  <c:y val="-0.1160726503576552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7E-43C6-9136-073E5654AE9C}"/>
                </c:ext>
              </c:extLst>
            </c:dLbl>
            <c:dLbl>
              <c:idx val="3"/>
              <c:layout>
                <c:manualLayout>
                  <c:x val="-0.11794582766186174"/>
                  <c:y val="-5.0766518580394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7E-43C6-9136-073E5654AE9C}"/>
                </c:ext>
              </c:extLst>
            </c:dLbl>
            <c:dLbl>
              <c:idx val="4"/>
              <c:layout>
                <c:manualLayout>
                  <c:x val="6.5778532715979219E-3"/>
                  <c:y val="-0.1160726503576553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7E-43C6-9136-073E5654AE9C}"/>
                </c:ext>
              </c:extLst>
            </c:dLbl>
            <c:spPr>
              <a:noFill/>
              <a:ln>
                <a:noFill/>
              </a:ln>
              <a:effectLst/>
            </c:spPr>
            <c:txPr>
              <a:bodyPr rot="0" spcFirstLastPara="1" vertOverflow="ellipsis" vert="horz" wrap="square" anchor="ctr" anchorCtr="1"/>
              <a:lstStyle/>
              <a:p>
                <a:pPr>
                  <a:defRPr sz="1200" b="0"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xVal>
            <c:numRef>
              <c:f>Totals!$A$2:$A$6</c:f>
              <c:numCache>
                <c:formatCode>General</c:formatCode>
                <c:ptCount val="5"/>
                <c:pt idx="0">
                  <c:v>2020</c:v>
                </c:pt>
                <c:pt idx="1">
                  <c:v>2021</c:v>
                </c:pt>
                <c:pt idx="2">
                  <c:v>2022</c:v>
                </c:pt>
                <c:pt idx="3">
                  <c:v>2023</c:v>
                </c:pt>
                <c:pt idx="4">
                  <c:v>2024</c:v>
                </c:pt>
              </c:numCache>
            </c:numRef>
          </c:xVal>
          <c:yVal>
            <c:numRef>
              <c:f>Totals!$C$2:$C$6</c:f>
              <c:numCache>
                <c:formatCode>_("$"* #,##0.00_);_("$"* \(#,##0.00\);_("$"* "-"??_);_(@_)</c:formatCode>
                <c:ptCount val="5"/>
                <c:pt idx="0">
                  <c:v>1636162451.2700024</c:v>
                </c:pt>
                <c:pt idx="1">
                  <c:v>3434705506.300005</c:v>
                </c:pt>
                <c:pt idx="2">
                  <c:v>1654695782.7199996</c:v>
                </c:pt>
                <c:pt idx="3">
                  <c:v>1345069344.1300001</c:v>
                </c:pt>
                <c:pt idx="4">
                  <c:v>406564024.09000015</c:v>
                </c:pt>
              </c:numCache>
            </c:numRef>
          </c:yVal>
          <c:smooth val="0"/>
          <c:extLst>
            <c:ext xmlns:c16="http://schemas.microsoft.com/office/drawing/2014/chart" uri="{C3380CC4-5D6E-409C-BE32-E72D297353CC}">
              <c16:uniqueId val="{00000009-237E-43C6-9136-073E5654AE9C}"/>
            </c:ext>
          </c:extLst>
        </c:ser>
        <c:ser>
          <c:idx val="2"/>
          <c:order val="2"/>
          <c:tx>
            <c:strRef>
              <c:f>Totals!$D$1</c:f>
              <c:strCache>
                <c:ptCount val="1"/>
                <c:pt idx="0">
                  <c:v>Paid</c:v>
                </c:pt>
              </c:strCache>
            </c:strRef>
          </c:tx>
          <c:spPr>
            <a:ln w="95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dLbls>
            <c:dLbl>
              <c:idx val="0"/>
              <c:layout>
                <c:manualLayout>
                  <c:x val="-0.10113910744405373"/>
                  <c:y val="4.7192679085497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7E-43C6-9136-073E5654AE9C}"/>
                </c:ext>
              </c:extLst>
            </c:dLbl>
            <c:dLbl>
              <c:idx val="1"/>
              <c:layout>
                <c:manualLayout>
                  <c:x val="-8.2464973868711433E-2"/>
                  <c:y val="0.112498810862757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7E-43C6-9136-073E5654AE9C}"/>
                </c:ext>
              </c:extLst>
            </c:dLbl>
            <c:dLbl>
              <c:idx val="2"/>
              <c:layout>
                <c:manualLayout>
                  <c:x val="-8.8067213941314115E-2"/>
                  <c:y val="9.4358218702407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37E-43C6-9136-073E5654AE9C}"/>
                </c:ext>
              </c:extLst>
            </c:dLbl>
            <c:dLbl>
              <c:idx val="3"/>
              <c:layout>
                <c:manualLayout>
                  <c:x val="-8.4332387226245656E-2"/>
                  <c:y val="7.2589508109987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37E-43C6-9136-073E5654AE9C}"/>
                </c:ext>
              </c:extLst>
            </c:dLbl>
            <c:dLbl>
              <c:idx val="4"/>
              <c:layout>
                <c:manualLayout>
                  <c:x val="6.5778532715979219E-3"/>
                  <c:y val="-3.9882163284184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37E-43C6-9136-073E5654AE9C}"/>
                </c:ext>
              </c:extLst>
            </c:dLbl>
            <c:spPr>
              <a:noFill/>
              <a:ln>
                <a:noFill/>
              </a:ln>
              <a:effectLst/>
            </c:spPr>
            <c:txPr>
              <a:bodyPr rot="0" spcFirstLastPara="1" vertOverflow="ellipsis" vert="horz" wrap="square" anchor="ctr" anchorCtr="1"/>
              <a:lstStyle/>
              <a:p>
                <a:pPr>
                  <a:defRPr sz="1200" b="0"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xVal>
            <c:numRef>
              <c:f>Totals!$A$2:$A$6</c:f>
              <c:numCache>
                <c:formatCode>General</c:formatCode>
                <c:ptCount val="5"/>
                <c:pt idx="0">
                  <c:v>2020</c:v>
                </c:pt>
                <c:pt idx="1">
                  <c:v>2021</c:v>
                </c:pt>
                <c:pt idx="2">
                  <c:v>2022</c:v>
                </c:pt>
                <c:pt idx="3">
                  <c:v>2023</c:v>
                </c:pt>
                <c:pt idx="4">
                  <c:v>2024</c:v>
                </c:pt>
              </c:numCache>
            </c:numRef>
          </c:xVal>
          <c:yVal>
            <c:numRef>
              <c:f>Totals!$D$2:$D$6</c:f>
              <c:numCache>
                <c:formatCode>_("$"* #,##0.00_);_("$"* \(#,##0.00\);_("$"* "-"??_);_(@_)</c:formatCode>
                <c:ptCount val="5"/>
                <c:pt idx="0">
                  <c:v>1450702050.5400019</c:v>
                </c:pt>
                <c:pt idx="1">
                  <c:v>3022465922.2000012</c:v>
                </c:pt>
                <c:pt idx="2">
                  <c:v>1472565148.2300003</c:v>
                </c:pt>
                <c:pt idx="3">
                  <c:v>1186586592.5100005</c:v>
                </c:pt>
                <c:pt idx="4">
                  <c:v>363184321.68000048</c:v>
                </c:pt>
              </c:numCache>
            </c:numRef>
          </c:yVal>
          <c:smooth val="0"/>
          <c:extLst>
            <c:ext xmlns:c16="http://schemas.microsoft.com/office/drawing/2014/chart" uri="{C3380CC4-5D6E-409C-BE32-E72D297353CC}">
              <c16:uniqueId val="{0000000F-237E-43C6-9136-073E5654AE9C}"/>
            </c:ext>
          </c:extLst>
        </c:ser>
        <c:dLbls>
          <c:dLblPos val="t"/>
          <c:showLegendKey val="0"/>
          <c:showVal val="1"/>
          <c:showCatName val="0"/>
          <c:showSerName val="0"/>
          <c:showPercent val="0"/>
          <c:showBubbleSize val="0"/>
        </c:dLbls>
        <c:axId val="183747952"/>
        <c:axId val="183747472"/>
      </c:scatterChart>
      <c:valAx>
        <c:axId val="183747952"/>
        <c:scaling>
          <c:orientation val="minMax"/>
          <c:max val="2025"/>
          <c:min val="2019"/>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183747472"/>
        <c:crosses val="autoZero"/>
        <c:crossBetween val="midCat"/>
      </c:valAx>
      <c:valAx>
        <c:axId val="183747472"/>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183747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Totals!$B$29</c:f>
              <c:strCache>
                <c:ptCount val="1"/>
                <c:pt idx="0">
                  <c:v>DataPoints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1111076830757294E-2"/>
                  <c:y val="-0.137768141198588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6D-4072-AF3A-0F6CEDAE1C66}"/>
                </c:ext>
              </c:extLst>
            </c:dLbl>
            <c:dLbl>
              <c:idx val="1"/>
              <c:layout>
                <c:manualLayout>
                  <c:x val="0.1250910143393863"/>
                  <c:y val="-5.2424744187361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6D-4072-AF3A-0F6CEDAE1C66}"/>
                </c:ext>
              </c:extLst>
            </c:dLbl>
            <c:dLbl>
              <c:idx val="2"/>
              <c:layout>
                <c:manualLayout>
                  <c:x val="2.5328885714528127E-2"/>
                  <c:y val="-0.164383236761036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6D-4072-AF3A-0F6CEDAE1C66}"/>
                </c:ext>
              </c:extLst>
            </c:dLbl>
            <c:dLbl>
              <c:idx val="3"/>
              <c:layout>
                <c:manualLayout>
                  <c:x val="3.3333326905766993E-2"/>
                  <c:y val="-0.150494522071458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6D-4072-AF3A-0F6CEDAE1C66}"/>
                </c:ext>
              </c:extLst>
            </c:dLbl>
            <c:dLbl>
              <c:idx val="4"/>
              <c:layout>
                <c:manualLayout>
                  <c:x val="2.7777777777777779E-3"/>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6D-4072-AF3A-0F6CEDAE1C66}"/>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Totals!$A$30:$A$34</c:f>
              <c:numCache>
                <c:formatCode>General</c:formatCode>
                <c:ptCount val="5"/>
                <c:pt idx="0">
                  <c:v>2020</c:v>
                </c:pt>
                <c:pt idx="1">
                  <c:v>2021</c:v>
                </c:pt>
                <c:pt idx="2">
                  <c:v>2022</c:v>
                </c:pt>
                <c:pt idx="3">
                  <c:v>2023</c:v>
                </c:pt>
                <c:pt idx="4">
                  <c:v>2024</c:v>
                </c:pt>
              </c:numCache>
            </c:numRef>
          </c:cat>
          <c:val>
            <c:numRef>
              <c:f>Totals!$B$30:$B$34</c:f>
              <c:numCache>
                <c:formatCode>_(* #,##0_);_(* \(#,##0\);_(* "-"??_);_(@_)</c:formatCode>
                <c:ptCount val="5"/>
                <c:pt idx="0">
                  <c:v>6761628</c:v>
                </c:pt>
                <c:pt idx="1">
                  <c:v>13442835</c:v>
                </c:pt>
                <c:pt idx="2">
                  <c:v>6210068</c:v>
                </c:pt>
                <c:pt idx="3">
                  <c:v>4609588</c:v>
                </c:pt>
                <c:pt idx="4">
                  <c:v>1261119</c:v>
                </c:pt>
              </c:numCache>
            </c:numRef>
          </c:val>
          <c:extLst>
            <c:ext xmlns:c16="http://schemas.microsoft.com/office/drawing/2014/chart" uri="{C3380CC4-5D6E-409C-BE32-E72D297353CC}">
              <c16:uniqueId val="{00000005-626D-4072-AF3A-0F6CEDAE1C66}"/>
            </c:ext>
          </c:extLst>
        </c:ser>
        <c:dLbls>
          <c:showLegendKey val="0"/>
          <c:showVal val="1"/>
          <c:showCatName val="0"/>
          <c:showSerName val="0"/>
          <c:showPercent val="0"/>
          <c:showBubbleSize val="0"/>
        </c:dLbls>
        <c:gapWidth val="150"/>
        <c:shape val="box"/>
        <c:axId val="196382240"/>
        <c:axId val="196378880"/>
        <c:axId val="0"/>
      </c:bar3DChart>
      <c:catAx>
        <c:axId val="196382240"/>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96378880"/>
        <c:crosses val="autoZero"/>
        <c:auto val="1"/>
        <c:lblAlgn val="ctr"/>
        <c:lblOffset val="100"/>
        <c:noMultiLvlLbl val="0"/>
      </c:catAx>
      <c:valAx>
        <c:axId val="196378880"/>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Number of Claims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9638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'Total Claims'!$J$16</c:f>
              <c:strCache>
                <c:ptCount val="1"/>
                <c:pt idx="0">
                  <c:v>Counts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'Total Claims'!$I$17:$I$26</c:f>
              <c:strCache>
                <c:ptCount val="10"/>
                <c:pt idx="0">
                  <c:v>1910s</c:v>
                </c:pt>
                <c:pt idx="1">
                  <c:v>1920s</c:v>
                </c:pt>
                <c:pt idx="2">
                  <c:v>1930s</c:v>
                </c:pt>
                <c:pt idx="3">
                  <c:v>1940s</c:v>
                </c:pt>
                <c:pt idx="4">
                  <c:v>1950s</c:v>
                </c:pt>
                <c:pt idx="5">
                  <c:v>1960s</c:v>
                </c:pt>
                <c:pt idx="6">
                  <c:v>1970s</c:v>
                </c:pt>
                <c:pt idx="7">
                  <c:v>1980s</c:v>
                </c:pt>
                <c:pt idx="8">
                  <c:v>1990s</c:v>
                </c:pt>
                <c:pt idx="9">
                  <c:v>2000s</c:v>
                </c:pt>
              </c:strCache>
            </c:strRef>
          </c:cat>
          <c:val>
            <c:numRef>
              <c:f>'Total Claims'!$J$17:$J$26</c:f>
              <c:numCache>
                <c:formatCode>_(* #,##0_);_(* \(#,##0\);_(* "-"??_);_(@_)</c:formatCode>
                <c:ptCount val="10"/>
                <c:pt idx="0">
                  <c:v>320</c:v>
                </c:pt>
                <c:pt idx="1">
                  <c:v>37344</c:v>
                </c:pt>
                <c:pt idx="2">
                  <c:v>262534</c:v>
                </c:pt>
                <c:pt idx="3">
                  <c:v>751161</c:v>
                </c:pt>
                <c:pt idx="4">
                  <c:v>4848587</c:v>
                </c:pt>
                <c:pt idx="5">
                  <c:v>8563926</c:v>
                </c:pt>
                <c:pt idx="6">
                  <c:v>6897167</c:v>
                </c:pt>
                <c:pt idx="7">
                  <c:v>6131542</c:v>
                </c:pt>
                <c:pt idx="8">
                  <c:v>5099407</c:v>
                </c:pt>
                <c:pt idx="9">
                  <c:v>221588</c:v>
                </c:pt>
              </c:numCache>
            </c:numRef>
          </c:val>
          <c:extLst>
            <c:ext xmlns:c16="http://schemas.microsoft.com/office/drawing/2014/chart" uri="{C3380CC4-5D6E-409C-BE32-E72D297353CC}">
              <c16:uniqueId val="{00000000-98C4-425A-A971-EBA7FCB43E79}"/>
            </c:ext>
          </c:extLst>
        </c:ser>
        <c:dLbls>
          <c:dLblPos val="outEnd"/>
          <c:showLegendKey val="0"/>
          <c:showVal val="1"/>
          <c:showCatName val="0"/>
          <c:showSerName val="0"/>
          <c:showPercent val="0"/>
          <c:showBubbleSize val="0"/>
        </c:dLbls>
        <c:gapWidth val="100"/>
        <c:overlap val="-24"/>
        <c:axId val="1738996000"/>
        <c:axId val="1738995040"/>
      </c:barChart>
      <c:catAx>
        <c:axId val="1738996000"/>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a:t>
                </a:r>
                <a:r>
                  <a:rPr lang="en-US" baseline="0"/>
                  <a:t> (Ages)</a:t>
                </a:r>
                <a:endParaRPr lang="en-US" dirty="0"/>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738995040"/>
        <c:crosses val="autoZero"/>
        <c:auto val="1"/>
        <c:lblAlgn val="ctr"/>
        <c:lblOffset val="100"/>
        <c:noMultiLvlLbl val="0"/>
      </c:catAx>
      <c:valAx>
        <c:axId val="173899504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Number</a:t>
                </a:r>
                <a:r>
                  <a:rPr lang="en-US" baseline="0" dirty="0"/>
                  <a:t> of Claims</a:t>
                </a:r>
                <a:endParaRPr lang="en-US" dirty="0"/>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73899600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'2020'!$O$1</c:f>
              <c:strCache>
                <c:ptCount val="1"/>
                <c:pt idx="0">
                  <c:v>DataPoints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'2020'!$N$2:$N$10</c:f>
              <c:strCache>
                <c:ptCount val="9"/>
                <c:pt idx="0">
                  <c:v>1910s (101+)</c:v>
                </c:pt>
                <c:pt idx="1">
                  <c:v>1920s (100-91)</c:v>
                </c:pt>
                <c:pt idx="2">
                  <c:v>1930s (90-81)</c:v>
                </c:pt>
                <c:pt idx="3">
                  <c:v>1940s (80-71)</c:v>
                </c:pt>
                <c:pt idx="4">
                  <c:v>1950s (70-61)</c:v>
                </c:pt>
                <c:pt idx="5">
                  <c:v>1960s (60-51)</c:v>
                </c:pt>
                <c:pt idx="6">
                  <c:v>1970s (50-41)</c:v>
                </c:pt>
                <c:pt idx="7">
                  <c:v>1980s (40-31)</c:v>
                </c:pt>
                <c:pt idx="8">
                  <c:v>1990-1998 (30-22)</c:v>
                </c:pt>
              </c:strCache>
            </c:strRef>
          </c:cat>
          <c:val>
            <c:numRef>
              <c:f>'2020'!$O$2:$O$10</c:f>
              <c:numCache>
                <c:formatCode>_(* #,##0_);_(* \(#,##0\);_(* "-"??_);_(@_)</c:formatCode>
                <c:ptCount val="9"/>
                <c:pt idx="0">
                  <c:v>34</c:v>
                </c:pt>
                <c:pt idx="1">
                  <c:v>11389</c:v>
                </c:pt>
                <c:pt idx="2">
                  <c:v>74629</c:v>
                </c:pt>
                <c:pt idx="3">
                  <c:v>197800</c:v>
                </c:pt>
                <c:pt idx="4">
                  <c:v>1266839</c:v>
                </c:pt>
                <c:pt idx="5">
                  <c:v>1718245</c:v>
                </c:pt>
                <c:pt idx="6">
                  <c:v>1425434</c:v>
                </c:pt>
                <c:pt idx="7">
                  <c:v>1309920</c:v>
                </c:pt>
                <c:pt idx="8">
                  <c:v>757338</c:v>
                </c:pt>
              </c:numCache>
            </c:numRef>
          </c:val>
          <c:extLst>
            <c:ext xmlns:c16="http://schemas.microsoft.com/office/drawing/2014/chart" uri="{C3380CC4-5D6E-409C-BE32-E72D297353CC}">
              <c16:uniqueId val="{00000000-36A1-4B9C-99F7-BF45715F2F2D}"/>
            </c:ext>
          </c:extLst>
        </c:ser>
        <c:dLbls>
          <c:dLblPos val="outEnd"/>
          <c:showLegendKey val="0"/>
          <c:showVal val="1"/>
          <c:showCatName val="0"/>
          <c:showSerName val="0"/>
          <c:showPercent val="0"/>
          <c:showBubbleSize val="0"/>
        </c:dLbls>
        <c:gapWidth val="100"/>
        <c:overlap val="-24"/>
        <c:axId val="202300112"/>
        <c:axId val="202285712"/>
      </c:barChart>
      <c:catAx>
        <c:axId val="20230011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Age Ranges</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285712"/>
        <c:crosses val="autoZero"/>
        <c:auto val="1"/>
        <c:lblAlgn val="ctr"/>
        <c:lblOffset val="100"/>
        <c:noMultiLvlLbl val="0"/>
      </c:catAx>
      <c:valAx>
        <c:axId val="2022857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Number of Claims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30011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'2020'!$I$16</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'2020'!$H$17:$H$25</c:f>
              <c:strCache>
                <c:ptCount val="9"/>
                <c:pt idx="0">
                  <c:v>1910s (101+)</c:v>
                </c:pt>
                <c:pt idx="1">
                  <c:v>1920s (100-91)</c:v>
                </c:pt>
                <c:pt idx="2">
                  <c:v>1930s (90-81)</c:v>
                </c:pt>
                <c:pt idx="3">
                  <c:v>1940s (80-71)</c:v>
                </c:pt>
                <c:pt idx="4">
                  <c:v>1950s (70-61)</c:v>
                </c:pt>
                <c:pt idx="5">
                  <c:v>1960s (60-51)</c:v>
                </c:pt>
                <c:pt idx="6">
                  <c:v>1970s (50-41)</c:v>
                </c:pt>
                <c:pt idx="7">
                  <c:v>1980s (40-31)</c:v>
                </c:pt>
                <c:pt idx="8">
                  <c:v>1990-1998 (30-22)</c:v>
                </c:pt>
              </c:strCache>
            </c:strRef>
          </c:cat>
          <c:val>
            <c:numRef>
              <c:f>'2020'!$I$17:$I$25</c:f>
              <c:numCache>
                <c:formatCode>_("$"* #,##0.00_);_("$"* \(#,##0.00\);_("$"* "-"??_);_(@_)</c:formatCode>
                <c:ptCount val="9"/>
                <c:pt idx="0">
                  <c:v>144.77500000000001</c:v>
                </c:pt>
                <c:pt idx="1">
                  <c:v>488.69538941083493</c:v>
                </c:pt>
                <c:pt idx="2">
                  <c:v>647.57218199359568</c:v>
                </c:pt>
                <c:pt idx="3">
                  <c:v>647.00357007077889</c:v>
                </c:pt>
                <c:pt idx="4">
                  <c:v>561.40593560034097</c:v>
                </c:pt>
                <c:pt idx="5">
                  <c:v>522.88111257707749</c:v>
                </c:pt>
                <c:pt idx="6">
                  <c:v>476.92021892279774</c:v>
                </c:pt>
                <c:pt idx="7">
                  <c:v>459.78710673934216</c:v>
                </c:pt>
                <c:pt idx="8">
                  <c:v>452.65148398733425</c:v>
                </c:pt>
              </c:numCache>
            </c:numRef>
          </c:val>
          <c:extLst>
            <c:ext xmlns:c16="http://schemas.microsoft.com/office/drawing/2014/chart" uri="{C3380CC4-5D6E-409C-BE32-E72D297353CC}">
              <c16:uniqueId val="{00000000-1EA7-4D1F-8782-B2392D3DDBCA}"/>
            </c:ext>
          </c:extLst>
        </c:ser>
        <c:ser>
          <c:idx val="1"/>
          <c:order val="1"/>
          <c:tx>
            <c:strRef>
              <c:f>'2020'!$J$16</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'2020'!$H$17:$H$25</c:f>
              <c:strCache>
                <c:ptCount val="9"/>
                <c:pt idx="0">
                  <c:v>1910s (101+)</c:v>
                </c:pt>
                <c:pt idx="1">
                  <c:v>1920s (100-91)</c:v>
                </c:pt>
                <c:pt idx="2">
                  <c:v>1930s (90-81)</c:v>
                </c:pt>
                <c:pt idx="3">
                  <c:v>1940s (80-71)</c:v>
                </c:pt>
                <c:pt idx="4">
                  <c:v>1950s (70-61)</c:v>
                </c:pt>
                <c:pt idx="5">
                  <c:v>1960s (60-51)</c:v>
                </c:pt>
                <c:pt idx="6">
                  <c:v>1970s (50-41)</c:v>
                </c:pt>
                <c:pt idx="7">
                  <c:v>1980s (40-31)</c:v>
                </c:pt>
                <c:pt idx="8">
                  <c:v>1990-1998 (30-22)</c:v>
                </c:pt>
              </c:strCache>
            </c:strRef>
          </c:cat>
          <c:val>
            <c:numRef>
              <c:f>'2020'!$J$17:$J$25</c:f>
              <c:numCache>
                <c:formatCode>_("$"* #,##0.00_);_("$"* \(#,##0.00\);_("$"* "-"??_);_(@_)</c:formatCode>
                <c:ptCount val="9"/>
                <c:pt idx="0">
                  <c:v>141.91735294117646</c:v>
                </c:pt>
                <c:pt idx="1">
                  <c:v>156.54430678725089</c:v>
                </c:pt>
                <c:pt idx="2">
                  <c:v>145.80781814040122</c:v>
                </c:pt>
                <c:pt idx="3">
                  <c:v>190.31039155712824</c:v>
                </c:pt>
                <c:pt idx="4">
                  <c:v>265.20790098031472</c:v>
                </c:pt>
                <c:pt idx="5">
                  <c:v>252.21084354093935</c:v>
                </c:pt>
                <c:pt idx="6">
                  <c:v>246.27227696266576</c:v>
                </c:pt>
                <c:pt idx="7">
                  <c:v>224.78834049407581</c:v>
                </c:pt>
                <c:pt idx="8">
                  <c:v>225.81001231946621</c:v>
                </c:pt>
              </c:numCache>
            </c:numRef>
          </c:val>
          <c:extLst>
            <c:ext xmlns:c16="http://schemas.microsoft.com/office/drawing/2014/chart" uri="{C3380CC4-5D6E-409C-BE32-E72D297353CC}">
              <c16:uniqueId val="{00000001-1EA7-4D1F-8782-B2392D3DDBCA}"/>
            </c:ext>
          </c:extLst>
        </c:ser>
        <c:ser>
          <c:idx val="2"/>
          <c:order val="2"/>
          <c:tx>
            <c:strRef>
              <c:f>'2020'!$K$16</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'2020'!$H$17:$H$25</c:f>
              <c:strCache>
                <c:ptCount val="9"/>
                <c:pt idx="0">
                  <c:v>1910s (101+)</c:v>
                </c:pt>
                <c:pt idx="1">
                  <c:v>1920s (100-91)</c:v>
                </c:pt>
                <c:pt idx="2">
                  <c:v>1930s (90-81)</c:v>
                </c:pt>
                <c:pt idx="3">
                  <c:v>1940s (80-71)</c:v>
                </c:pt>
                <c:pt idx="4">
                  <c:v>1950s (70-61)</c:v>
                </c:pt>
                <c:pt idx="5">
                  <c:v>1960s (60-51)</c:v>
                </c:pt>
                <c:pt idx="6">
                  <c:v>1970s (50-41)</c:v>
                </c:pt>
                <c:pt idx="7">
                  <c:v>1980s (40-31)</c:v>
                </c:pt>
                <c:pt idx="8">
                  <c:v>1990-1998 (30-22)</c:v>
                </c:pt>
              </c:strCache>
            </c:strRef>
          </c:cat>
          <c:val>
            <c:numRef>
              <c:f>'2020'!$K$17:$K$25</c:f>
              <c:numCache>
                <c:formatCode>_("$"* #,##0.00_);_("$"* \(#,##0.00\);_("$"* "-"??_);_(@_)</c:formatCode>
                <c:ptCount val="9"/>
                <c:pt idx="0">
                  <c:v>32.026764705882357</c:v>
                </c:pt>
                <c:pt idx="1">
                  <c:v>41.297998068311529</c:v>
                </c:pt>
                <c:pt idx="2">
                  <c:v>53.657491859732723</c:v>
                </c:pt>
                <c:pt idx="3">
                  <c:v>136.00969292214353</c:v>
                </c:pt>
                <c:pt idx="4">
                  <c:v>239.08046796791115</c:v>
                </c:pt>
                <c:pt idx="5">
                  <c:v>228.62637653536058</c:v>
                </c:pt>
                <c:pt idx="6">
                  <c:v>220.72907567098849</c:v>
                </c:pt>
                <c:pt idx="7">
                  <c:v>198.35770039391792</c:v>
                </c:pt>
                <c:pt idx="8">
                  <c:v>196.9311708246517</c:v>
                </c:pt>
              </c:numCache>
            </c:numRef>
          </c:val>
          <c:extLst>
            <c:ext xmlns:c16="http://schemas.microsoft.com/office/drawing/2014/chart" uri="{C3380CC4-5D6E-409C-BE32-E72D297353CC}">
              <c16:uniqueId val="{00000002-1EA7-4D1F-8782-B2392D3DDBCA}"/>
            </c:ext>
          </c:extLst>
        </c:ser>
        <c:dLbls>
          <c:showLegendKey val="0"/>
          <c:showVal val="0"/>
          <c:showCatName val="0"/>
          <c:showSerName val="0"/>
          <c:showPercent val="0"/>
          <c:showBubbleSize val="0"/>
        </c:dLbls>
        <c:gapWidth val="100"/>
        <c:overlap val="-24"/>
        <c:axId val="335707568"/>
        <c:axId val="335706128"/>
      </c:barChart>
      <c:catAx>
        <c:axId val="335707568"/>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 (Ages)</a:t>
                </a:r>
              </a:p>
            </c:rich>
          </c:tx>
          <c:layout>
            <c:manualLayout>
              <c:xMode val="edge"/>
              <c:yMode val="edge"/>
              <c:x val="0.43173774699324402"/>
              <c:y val="0.8821931446019736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35706128"/>
        <c:crosses val="autoZero"/>
        <c:auto val="1"/>
        <c:lblAlgn val="ctr"/>
        <c:lblOffset val="100"/>
        <c:noMultiLvlLbl val="0"/>
      </c:catAx>
      <c:valAx>
        <c:axId val="33570612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3570756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49438202247191E-2"/>
                  <c:y val="-8.277703259976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48-4700-9B20-7EE77688EB98}"/>
                </c:ext>
              </c:extLst>
            </c:dLbl>
            <c:dLbl>
              <c:idx val="1"/>
              <c:layout>
                <c:manualLayout>
                  <c:x val="3.2459425717852687E-2"/>
                  <c:y val="-8.4720107572618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48-4700-9B20-7EE77688EB98}"/>
                </c:ext>
              </c:extLst>
            </c:dLbl>
            <c:dLbl>
              <c:idx val="2"/>
              <c:layout>
                <c:manualLayout>
                  <c:x val="3.4956335771023729E-2"/>
                  <c:y val="-9.89142019832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48-4700-9B20-7EE77688EB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'2021'!$M$16:$O$16</c:f>
              <c:strCache>
                <c:ptCount val="3"/>
                <c:pt idx="0">
                  <c:v>Charged</c:v>
                </c:pt>
                <c:pt idx="1">
                  <c:v>Allowed</c:v>
                </c:pt>
                <c:pt idx="2">
                  <c:v>Paid</c:v>
                </c:pt>
              </c:strCache>
            </c:strRef>
          </c:cat>
          <c:val>
            <c:numRef>
              <c:f>'2021'!$M$17:$O$17</c:f>
              <c:numCache>
                <c:formatCode>_("$"* #,##0.00_);_("$"* \(#,##0.00\);_("$"* "-"??_);_(@_)</c:formatCode>
                <c:ptCount val="3"/>
                <c:pt idx="0">
                  <c:v>7193019544.4499989</c:v>
                </c:pt>
                <c:pt idx="1">
                  <c:v>3434705506.300005</c:v>
                </c:pt>
                <c:pt idx="2">
                  <c:v>3022465922.2000012</c:v>
                </c:pt>
              </c:numCache>
            </c:numRef>
          </c:val>
          <c:extLst>
            <c:ext xmlns:c16="http://schemas.microsoft.com/office/drawing/2014/chart" uri="{C3380CC4-5D6E-409C-BE32-E72D297353CC}">
              <c16:uniqueId val="{00000003-1748-4700-9B20-7EE77688EB98}"/>
            </c:ext>
          </c:extLst>
        </c:ser>
        <c:dLbls>
          <c:showLegendKey val="0"/>
          <c:showVal val="1"/>
          <c:showCatName val="0"/>
          <c:showSerName val="0"/>
          <c:showPercent val="0"/>
          <c:showBubbleSize val="0"/>
        </c:dLbls>
        <c:gapWidth val="150"/>
        <c:shape val="box"/>
        <c:axId val="229678015"/>
        <c:axId val="229678495"/>
        <c:axId val="0"/>
      </c:bar3DChart>
      <c:catAx>
        <c:axId val="229678015"/>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Type</a:t>
                </a:r>
                <a:r>
                  <a:rPr lang="en-US" sz="1200" baseline="0"/>
                  <a:t> of cost</a:t>
                </a:r>
                <a:endParaRPr lang="en-US" sz="1200"/>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29678495"/>
        <c:crosses val="autoZero"/>
        <c:auto val="1"/>
        <c:lblAlgn val="ctr"/>
        <c:lblOffset val="100"/>
        <c:noMultiLvlLbl val="0"/>
      </c:catAx>
      <c:valAx>
        <c:axId val="229678495"/>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2967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'2021'!$O$1</c:f>
              <c:strCache>
                <c:ptCount val="1"/>
                <c:pt idx="0">
                  <c:v>DataPoints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'2021'!$N$2:$N$10</c:f>
              <c:strCache>
                <c:ptCount val="9"/>
                <c:pt idx="0">
                  <c:v>1910s (102+)</c:v>
                </c:pt>
                <c:pt idx="1">
                  <c:v>1920s (101-92)</c:v>
                </c:pt>
                <c:pt idx="2">
                  <c:v>1930s (91-82)</c:v>
                </c:pt>
                <c:pt idx="3">
                  <c:v>1940s (81-72)</c:v>
                </c:pt>
                <c:pt idx="4">
                  <c:v>1950s (71-62)</c:v>
                </c:pt>
                <c:pt idx="5">
                  <c:v>1960s (61-52)</c:v>
                </c:pt>
                <c:pt idx="6">
                  <c:v>1970s (51-42)</c:v>
                </c:pt>
                <c:pt idx="7">
                  <c:v>1980s (41-32)</c:v>
                </c:pt>
                <c:pt idx="8">
                  <c:v>1990s (31-22)</c:v>
                </c:pt>
              </c:strCache>
            </c:strRef>
          </c:cat>
          <c:val>
            <c:numRef>
              <c:f>'2021'!$O$2:$O$10</c:f>
              <c:numCache>
                <c:formatCode>_(* #,##0_);_(* \(#,##0\);_(* "-"??_);_(@_)</c:formatCode>
                <c:ptCount val="9"/>
                <c:pt idx="0">
                  <c:v>248</c:v>
                </c:pt>
                <c:pt idx="1">
                  <c:v>12965</c:v>
                </c:pt>
                <c:pt idx="2">
                  <c:v>76521</c:v>
                </c:pt>
                <c:pt idx="3">
                  <c:v>255522</c:v>
                </c:pt>
                <c:pt idx="4">
                  <c:v>2219394</c:v>
                </c:pt>
                <c:pt idx="5">
                  <c:v>3867130</c:v>
                </c:pt>
                <c:pt idx="6">
                  <c:v>3019150</c:v>
                </c:pt>
                <c:pt idx="7">
                  <c:v>2384315</c:v>
                </c:pt>
                <c:pt idx="8">
                  <c:v>1607590</c:v>
                </c:pt>
              </c:numCache>
            </c:numRef>
          </c:val>
          <c:extLst>
            <c:ext xmlns:c16="http://schemas.microsoft.com/office/drawing/2014/chart" uri="{C3380CC4-5D6E-409C-BE32-E72D297353CC}">
              <c16:uniqueId val="{00000000-88ED-4789-9C04-456308809BE9}"/>
            </c:ext>
          </c:extLst>
        </c:ser>
        <c:dLbls>
          <c:dLblPos val="outEnd"/>
          <c:showLegendKey val="0"/>
          <c:showVal val="1"/>
          <c:showCatName val="0"/>
          <c:showSerName val="0"/>
          <c:showPercent val="0"/>
          <c:showBubbleSize val="0"/>
        </c:dLbls>
        <c:gapWidth val="100"/>
        <c:overlap val="-24"/>
        <c:axId val="202257872"/>
        <c:axId val="202272752"/>
      </c:barChart>
      <c:catAx>
        <c:axId val="20225787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Age Ranges</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272752"/>
        <c:crosses val="autoZero"/>
        <c:auto val="1"/>
        <c:lblAlgn val="ctr"/>
        <c:lblOffset val="100"/>
        <c:noMultiLvlLbl val="0"/>
      </c:catAx>
      <c:valAx>
        <c:axId val="2022727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Number of Claims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2578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'2021'!$I$16</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'2021'!$H$17:$H$25</c:f>
              <c:strCache>
                <c:ptCount val="9"/>
                <c:pt idx="0">
                  <c:v>1910s (102+)</c:v>
                </c:pt>
                <c:pt idx="1">
                  <c:v>1920s (101-92)</c:v>
                </c:pt>
                <c:pt idx="2">
                  <c:v>1930s (91-82)</c:v>
                </c:pt>
                <c:pt idx="3">
                  <c:v>1940s (81-72)</c:v>
                </c:pt>
                <c:pt idx="4">
                  <c:v>1950s (71-62)</c:v>
                </c:pt>
                <c:pt idx="5">
                  <c:v>1960s (61-52)</c:v>
                </c:pt>
                <c:pt idx="6">
                  <c:v>1970s (51-42)</c:v>
                </c:pt>
                <c:pt idx="7">
                  <c:v>1980s (41-32)</c:v>
                </c:pt>
                <c:pt idx="8">
                  <c:v>1990s (31-22)</c:v>
                </c:pt>
              </c:strCache>
            </c:strRef>
          </c:cat>
          <c:val>
            <c:numRef>
              <c:f>'2021'!$I$17:$I$25</c:f>
              <c:numCache>
                <c:formatCode>_("$"* #,##0.00_);_("$"* \(#,##0.00\);_("$"* "-"??_);_(@_)</c:formatCode>
                <c:ptCount val="9"/>
                <c:pt idx="0">
                  <c:v>216.90322580645162</c:v>
                </c:pt>
                <c:pt idx="1">
                  <c:v>472.19412340917864</c:v>
                </c:pt>
                <c:pt idx="2">
                  <c:v>589.95010428509795</c:v>
                </c:pt>
                <c:pt idx="3">
                  <c:v>705.22121151994804</c:v>
                </c:pt>
                <c:pt idx="4">
                  <c:v>606.66301966662922</c:v>
                </c:pt>
                <c:pt idx="5">
                  <c:v>568.50042519646331</c:v>
                </c:pt>
                <c:pt idx="6">
                  <c:v>503.12908935296434</c:v>
                </c:pt>
                <c:pt idx="7">
                  <c:v>492.42113311789672</c:v>
                </c:pt>
                <c:pt idx="8">
                  <c:v>450.0538383605271</c:v>
                </c:pt>
              </c:numCache>
            </c:numRef>
          </c:val>
          <c:extLst>
            <c:ext xmlns:c16="http://schemas.microsoft.com/office/drawing/2014/chart" uri="{C3380CC4-5D6E-409C-BE32-E72D297353CC}">
              <c16:uniqueId val="{00000000-3174-4BE4-9CC0-F12E8520673D}"/>
            </c:ext>
          </c:extLst>
        </c:ser>
        <c:ser>
          <c:idx val="1"/>
          <c:order val="1"/>
          <c:tx>
            <c:strRef>
              <c:f>'2021'!$J$16</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'2021'!$H$17:$H$25</c:f>
              <c:strCache>
                <c:ptCount val="9"/>
                <c:pt idx="0">
                  <c:v>1910s (102+)</c:v>
                </c:pt>
                <c:pt idx="1">
                  <c:v>1920s (101-92)</c:v>
                </c:pt>
                <c:pt idx="2">
                  <c:v>1930s (91-82)</c:v>
                </c:pt>
                <c:pt idx="3">
                  <c:v>1940s (81-72)</c:v>
                </c:pt>
                <c:pt idx="4">
                  <c:v>1950s (71-62)</c:v>
                </c:pt>
                <c:pt idx="5">
                  <c:v>1960s (61-52)</c:v>
                </c:pt>
                <c:pt idx="6">
                  <c:v>1970s (51-42)</c:v>
                </c:pt>
                <c:pt idx="7">
                  <c:v>1980s (41-32)</c:v>
                </c:pt>
                <c:pt idx="8">
                  <c:v>1990s (31-22)</c:v>
                </c:pt>
              </c:strCache>
            </c:strRef>
          </c:cat>
          <c:val>
            <c:numRef>
              <c:f>'2021'!$J$17:$J$25</c:f>
              <c:numCache>
                <c:formatCode>_("$"* #,##0.00_);_("$"* \(#,##0.00\);_("$"* "-"??_);_(@_)</c:formatCode>
                <c:ptCount val="9"/>
                <c:pt idx="0">
                  <c:v>13.761451612903226</c:v>
                </c:pt>
                <c:pt idx="1">
                  <c:v>153.27169764751255</c:v>
                </c:pt>
                <c:pt idx="2">
                  <c:v>148.13379190026268</c:v>
                </c:pt>
                <c:pt idx="3">
                  <c:v>226.40713656749708</c:v>
                </c:pt>
                <c:pt idx="4">
                  <c:v>289.66155125678449</c:v>
                </c:pt>
                <c:pt idx="5">
                  <c:v>273.82460015567153</c:v>
                </c:pt>
                <c:pt idx="6">
                  <c:v>245.80794618021693</c:v>
                </c:pt>
                <c:pt idx="7">
                  <c:v>235.4388405684652</c:v>
                </c:pt>
                <c:pt idx="8">
                  <c:v>222.84769183062892</c:v>
                </c:pt>
              </c:numCache>
            </c:numRef>
          </c:val>
          <c:extLst>
            <c:ext xmlns:c16="http://schemas.microsoft.com/office/drawing/2014/chart" uri="{C3380CC4-5D6E-409C-BE32-E72D297353CC}">
              <c16:uniqueId val="{00000001-3174-4BE4-9CC0-F12E8520673D}"/>
            </c:ext>
          </c:extLst>
        </c:ser>
        <c:ser>
          <c:idx val="2"/>
          <c:order val="2"/>
          <c:tx>
            <c:strRef>
              <c:f>'2021'!$K$16</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'2021'!$H$17:$H$25</c:f>
              <c:strCache>
                <c:ptCount val="9"/>
                <c:pt idx="0">
                  <c:v>1910s (102+)</c:v>
                </c:pt>
                <c:pt idx="1">
                  <c:v>1920s (101-92)</c:v>
                </c:pt>
                <c:pt idx="2">
                  <c:v>1930s (91-82)</c:v>
                </c:pt>
                <c:pt idx="3">
                  <c:v>1940s (81-72)</c:v>
                </c:pt>
                <c:pt idx="4">
                  <c:v>1950s (71-62)</c:v>
                </c:pt>
                <c:pt idx="5">
                  <c:v>1960s (61-52)</c:v>
                </c:pt>
                <c:pt idx="6">
                  <c:v>1970s (51-42)</c:v>
                </c:pt>
                <c:pt idx="7">
                  <c:v>1980s (41-32)</c:v>
                </c:pt>
                <c:pt idx="8">
                  <c:v>1990s (31-22)</c:v>
                </c:pt>
              </c:strCache>
            </c:strRef>
          </c:cat>
          <c:val>
            <c:numRef>
              <c:f>'2021'!$K$17:$K$25</c:f>
              <c:numCache>
                <c:formatCode>_("$"* #,##0.00_);_("$"* \(#,##0.00\);_("$"* "-"??_);_(@_)</c:formatCode>
                <c:ptCount val="9"/>
                <c:pt idx="0">
                  <c:v>13.761451612903226</c:v>
                </c:pt>
                <c:pt idx="1">
                  <c:v>83.417350559197814</c:v>
                </c:pt>
                <c:pt idx="2">
                  <c:v>54.85044785091668</c:v>
                </c:pt>
                <c:pt idx="3">
                  <c:v>173.79936361644033</c:v>
                </c:pt>
                <c:pt idx="4">
                  <c:v>259.31376200890884</c:v>
                </c:pt>
                <c:pt idx="5">
                  <c:v>243.05073799691257</c:v>
                </c:pt>
                <c:pt idx="6">
                  <c:v>214.61326907242108</c:v>
                </c:pt>
                <c:pt idx="7">
                  <c:v>209.7590310214882</c:v>
                </c:pt>
                <c:pt idx="8">
                  <c:v>192.37788738422134</c:v>
                </c:pt>
              </c:numCache>
            </c:numRef>
          </c:val>
          <c:extLst>
            <c:ext xmlns:c16="http://schemas.microsoft.com/office/drawing/2014/chart" uri="{C3380CC4-5D6E-409C-BE32-E72D297353CC}">
              <c16:uniqueId val="{00000002-3174-4BE4-9CC0-F12E8520673D}"/>
            </c:ext>
          </c:extLst>
        </c:ser>
        <c:dLbls>
          <c:showLegendKey val="0"/>
          <c:showVal val="0"/>
          <c:showCatName val="0"/>
          <c:showSerName val="0"/>
          <c:showPercent val="0"/>
          <c:showBubbleSize val="0"/>
        </c:dLbls>
        <c:gapWidth val="100"/>
        <c:overlap val="-24"/>
        <c:axId val="214737504"/>
        <c:axId val="214745184"/>
      </c:barChart>
      <c:catAx>
        <c:axId val="214737504"/>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Year Range (AGEs)</a:t>
                </a:r>
              </a:p>
            </c:rich>
          </c:tx>
          <c:layout>
            <c:manualLayout>
              <c:xMode val="edge"/>
              <c:yMode val="edge"/>
              <c:x val="0.42925995486516455"/>
              <c:y val="0.8650216256064015"/>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4745184"/>
        <c:crosses val="autoZero"/>
        <c:auto val="1"/>
        <c:lblAlgn val="ctr"/>
        <c:lblOffset val="100"/>
        <c:noMultiLvlLbl val="0"/>
      </c:catAx>
      <c:valAx>
        <c:axId val="2147451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1473750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1250427935638483E-2"/>
                  <c:y val="-6.3706314279653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EA-4897-AD22-A1FE3AA4AA8B}"/>
                </c:ext>
              </c:extLst>
            </c:dLbl>
            <c:dLbl>
              <c:idx val="1"/>
              <c:layout>
                <c:manualLayout>
                  <c:x val="2.1399064247403857E-2"/>
                  <c:y val="-8.0292767330462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EA-4897-AD22-A1FE3AA4AA8B}"/>
                </c:ext>
              </c:extLst>
            </c:dLbl>
            <c:dLbl>
              <c:idx val="2"/>
              <c:layout>
                <c:manualLayout>
                  <c:x val="3.8834968998440321E-2"/>
                  <c:y val="-0.112571290887774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EA-4897-AD22-A1FE3AA4AA8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'2022'!$M$15:$O$15</c:f>
              <c:strCache>
                <c:ptCount val="3"/>
                <c:pt idx="0">
                  <c:v>Charged</c:v>
                </c:pt>
                <c:pt idx="1">
                  <c:v>Allowed</c:v>
                </c:pt>
                <c:pt idx="2">
                  <c:v>Paid</c:v>
                </c:pt>
              </c:strCache>
            </c:strRef>
          </c:cat>
          <c:val>
            <c:numRef>
              <c:f>'2022'!$M$16:$O$16</c:f>
              <c:numCache>
                <c:formatCode>_("$"* #,##0.00_);_("$"* \(#,##0.00\);_("$"* "-"??_);_(@_)</c:formatCode>
                <c:ptCount val="3"/>
                <c:pt idx="0">
                  <c:v>3748570240.809999</c:v>
                </c:pt>
                <c:pt idx="1">
                  <c:v>1654695782.7199996</c:v>
                </c:pt>
                <c:pt idx="2">
                  <c:v>1472565148.2300003</c:v>
                </c:pt>
              </c:numCache>
            </c:numRef>
          </c:val>
          <c:extLst>
            <c:ext xmlns:c16="http://schemas.microsoft.com/office/drawing/2014/chart" uri="{C3380CC4-5D6E-409C-BE32-E72D297353CC}">
              <c16:uniqueId val="{00000003-26EA-4897-AD22-A1FE3AA4AA8B}"/>
            </c:ext>
          </c:extLst>
        </c:ser>
        <c:dLbls>
          <c:showLegendKey val="0"/>
          <c:showVal val="1"/>
          <c:showCatName val="0"/>
          <c:showSerName val="0"/>
          <c:showPercent val="0"/>
          <c:showBubbleSize val="0"/>
        </c:dLbls>
        <c:gapWidth val="150"/>
        <c:shape val="box"/>
        <c:axId val="229668415"/>
        <c:axId val="229692895"/>
        <c:axId val="0"/>
      </c:bar3DChart>
      <c:catAx>
        <c:axId val="229668415"/>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types</a:t>
                </a:r>
                <a:r>
                  <a:rPr lang="en-US" sz="1200" baseline="0"/>
                  <a:t> of cost</a:t>
                </a:r>
                <a:endParaRPr lang="en-US" sz="1200"/>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29692895"/>
        <c:crosses val="autoZero"/>
        <c:auto val="1"/>
        <c:lblAlgn val="ctr"/>
        <c:lblOffset val="100"/>
        <c:noMultiLvlLbl val="0"/>
      </c:catAx>
      <c:valAx>
        <c:axId val="229692895"/>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1200" dirty="0"/>
                  <a:t>cost($)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29668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'2022'!$O$1</c:f>
              <c:strCache>
                <c:ptCount val="1"/>
                <c:pt idx="0">
                  <c:v>DataPoints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'2022'!$N$2:$N$10</c:f>
              <c:strCache>
                <c:ptCount val="9"/>
                <c:pt idx="0">
                  <c:v>1920s (93+)</c:v>
                </c:pt>
                <c:pt idx="1">
                  <c:v>1930s (92-83)</c:v>
                </c:pt>
                <c:pt idx="2">
                  <c:v>1940s (82-73)</c:v>
                </c:pt>
                <c:pt idx="3">
                  <c:v>1950s (72-63)</c:v>
                </c:pt>
                <c:pt idx="4">
                  <c:v>1960s (62-53)</c:v>
                </c:pt>
                <c:pt idx="5">
                  <c:v>1970s (52-43)</c:v>
                </c:pt>
                <c:pt idx="6">
                  <c:v>1980s (42-33)</c:v>
                </c:pt>
                <c:pt idx="7">
                  <c:v>1990s (32-23)</c:v>
                </c:pt>
                <c:pt idx="8">
                  <c:v>2000s (22)</c:v>
                </c:pt>
              </c:strCache>
            </c:strRef>
          </c:cat>
          <c:val>
            <c:numRef>
              <c:f>'2022'!$O$2:$O$10</c:f>
              <c:numCache>
                <c:formatCode>_(* #,##0_);_(* \(#,##0\);_(* "-"??_);_(@_)</c:formatCode>
                <c:ptCount val="9"/>
                <c:pt idx="0">
                  <c:v>6240</c:v>
                </c:pt>
                <c:pt idx="1">
                  <c:v>56984</c:v>
                </c:pt>
                <c:pt idx="2">
                  <c:v>156781</c:v>
                </c:pt>
                <c:pt idx="3">
                  <c:v>846768</c:v>
                </c:pt>
                <c:pt idx="4">
                  <c:v>1634571</c:v>
                </c:pt>
                <c:pt idx="5">
                  <c:v>1307745</c:v>
                </c:pt>
                <c:pt idx="6">
                  <c:v>1359145</c:v>
                </c:pt>
                <c:pt idx="7">
                  <c:v>755903</c:v>
                </c:pt>
                <c:pt idx="8">
                  <c:v>85931</c:v>
                </c:pt>
              </c:numCache>
            </c:numRef>
          </c:val>
          <c:extLst>
            <c:ext xmlns:c16="http://schemas.microsoft.com/office/drawing/2014/chart" uri="{C3380CC4-5D6E-409C-BE32-E72D297353CC}">
              <c16:uniqueId val="{00000000-E522-4CC6-BBEE-276ECECBE6D7}"/>
            </c:ext>
          </c:extLst>
        </c:ser>
        <c:dLbls>
          <c:dLblPos val="outEnd"/>
          <c:showLegendKey val="0"/>
          <c:showVal val="1"/>
          <c:showCatName val="0"/>
          <c:showSerName val="0"/>
          <c:showPercent val="0"/>
          <c:showBubbleSize val="0"/>
        </c:dLbls>
        <c:gapWidth val="100"/>
        <c:overlap val="-24"/>
        <c:axId val="202252592"/>
        <c:axId val="202268912"/>
      </c:barChart>
      <c:catAx>
        <c:axId val="20225259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Age Ranges</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268912"/>
        <c:crosses val="autoZero"/>
        <c:auto val="1"/>
        <c:lblAlgn val="ctr"/>
        <c:lblOffset val="100"/>
        <c:noMultiLvlLbl val="0"/>
      </c:catAx>
      <c:valAx>
        <c:axId val="2022689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Number of Claims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022525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'2022'!$I$15</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'2022'!$H$16:$H$24</c:f>
              <c:strCache>
                <c:ptCount val="9"/>
                <c:pt idx="0">
                  <c:v>1920s (93+)</c:v>
                </c:pt>
                <c:pt idx="1">
                  <c:v>1930s (92-83)</c:v>
                </c:pt>
                <c:pt idx="2">
                  <c:v>1940s (82-73)</c:v>
                </c:pt>
                <c:pt idx="3">
                  <c:v>1950s (72-63)</c:v>
                </c:pt>
                <c:pt idx="4">
                  <c:v>1960s (62-53)</c:v>
                </c:pt>
                <c:pt idx="5">
                  <c:v>1970s (52-43)</c:v>
                </c:pt>
                <c:pt idx="6">
                  <c:v>1980s (42-33)</c:v>
                </c:pt>
                <c:pt idx="7">
                  <c:v>1990s (32-23)</c:v>
                </c:pt>
                <c:pt idx="8">
                  <c:v>2000s (22)</c:v>
                </c:pt>
              </c:strCache>
            </c:strRef>
          </c:cat>
          <c:val>
            <c:numRef>
              <c:f>'2022'!$I$16:$I$24</c:f>
              <c:numCache>
                <c:formatCode>_("$"* #,##0.00_);_("$"* \(#,##0.00\);_("$"* "-"??_);_(@_)</c:formatCode>
                <c:ptCount val="9"/>
                <c:pt idx="0">
                  <c:v>429.98969391025634</c:v>
                </c:pt>
                <c:pt idx="1">
                  <c:v>670.19724501614508</c:v>
                </c:pt>
                <c:pt idx="2">
                  <c:v>695.42099367908077</c:v>
                </c:pt>
                <c:pt idx="3">
                  <c:v>689.62453372116158</c:v>
                </c:pt>
                <c:pt idx="4">
                  <c:v>648.81864692325928</c:v>
                </c:pt>
                <c:pt idx="5">
                  <c:v>587.31309268244149</c:v>
                </c:pt>
                <c:pt idx="6">
                  <c:v>527.23073901607313</c:v>
                </c:pt>
                <c:pt idx="7">
                  <c:v>550.68676602685696</c:v>
                </c:pt>
                <c:pt idx="8">
                  <c:v>619.92870023623607</c:v>
                </c:pt>
              </c:numCache>
            </c:numRef>
          </c:val>
          <c:extLst>
            <c:ext xmlns:c16="http://schemas.microsoft.com/office/drawing/2014/chart" uri="{C3380CC4-5D6E-409C-BE32-E72D297353CC}">
              <c16:uniqueId val="{00000000-1BA5-4884-95EF-D1E8C1AA59AB}"/>
            </c:ext>
          </c:extLst>
        </c:ser>
        <c:ser>
          <c:idx val="1"/>
          <c:order val="1"/>
          <c:tx>
            <c:strRef>
              <c:f>'2022'!$J$15</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'2022'!$H$16:$H$24</c:f>
              <c:strCache>
                <c:ptCount val="9"/>
                <c:pt idx="0">
                  <c:v>1920s (93+)</c:v>
                </c:pt>
                <c:pt idx="1">
                  <c:v>1930s (92-83)</c:v>
                </c:pt>
                <c:pt idx="2">
                  <c:v>1940s (82-73)</c:v>
                </c:pt>
                <c:pt idx="3">
                  <c:v>1950s (72-63)</c:v>
                </c:pt>
                <c:pt idx="4">
                  <c:v>1960s (62-53)</c:v>
                </c:pt>
                <c:pt idx="5">
                  <c:v>1970s (52-43)</c:v>
                </c:pt>
                <c:pt idx="6">
                  <c:v>1980s (42-33)</c:v>
                </c:pt>
                <c:pt idx="7">
                  <c:v>1990s (32-23)</c:v>
                </c:pt>
                <c:pt idx="8">
                  <c:v>2000s (22)</c:v>
                </c:pt>
              </c:strCache>
            </c:strRef>
          </c:cat>
          <c:val>
            <c:numRef>
              <c:f>'2022'!$J$16:$J$24</c:f>
              <c:numCache>
                <c:formatCode>_("$"* #,##0.00_);_("$"* \(#,##0.00\);_("$"* "-"??_);_(@_)</c:formatCode>
                <c:ptCount val="9"/>
                <c:pt idx="0">
                  <c:v>115.72567467948716</c:v>
                </c:pt>
                <c:pt idx="1">
                  <c:v>137.80679067808504</c:v>
                </c:pt>
                <c:pt idx="2">
                  <c:v>177.15380415994289</c:v>
                </c:pt>
                <c:pt idx="3">
                  <c:v>301.22780298735881</c:v>
                </c:pt>
                <c:pt idx="4">
                  <c:v>290.58249920621415</c:v>
                </c:pt>
                <c:pt idx="5">
                  <c:v>260.2737458372996</c:v>
                </c:pt>
                <c:pt idx="6">
                  <c:v>242.52076547388245</c:v>
                </c:pt>
                <c:pt idx="7">
                  <c:v>260.94806161637109</c:v>
                </c:pt>
                <c:pt idx="8">
                  <c:v>245.01906215451933</c:v>
                </c:pt>
              </c:numCache>
            </c:numRef>
          </c:val>
          <c:extLst>
            <c:ext xmlns:c16="http://schemas.microsoft.com/office/drawing/2014/chart" uri="{C3380CC4-5D6E-409C-BE32-E72D297353CC}">
              <c16:uniqueId val="{00000001-1BA5-4884-95EF-D1E8C1AA59AB}"/>
            </c:ext>
          </c:extLst>
        </c:ser>
        <c:ser>
          <c:idx val="2"/>
          <c:order val="2"/>
          <c:tx>
            <c:strRef>
              <c:f>'2022'!$K$15</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'2022'!$H$16:$H$24</c:f>
              <c:strCache>
                <c:ptCount val="9"/>
                <c:pt idx="0">
                  <c:v>1920s (93+)</c:v>
                </c:pt>
                <c:pt idx="1">
                  <c:v>1930s (92-83)</c:v>
                </c:pt>
                <c:pt idx="2">
                  <c:v>1940s (82-73)</c:v>
                </c:pt>
                <c:pt idx="3">
                  <c:v>1950s (72-63)</c:v>
                </c:pt>
                <c:pt idx="4">
                  <c:v>1960s (62-53)</c:v>
                </c:pt>
                <c:pt idx="5">
                  <c:v>1970s (52-43)</c:v>
                </c:pt>
                <c:pt idx="6">
                  <c:v>1980s (42-33)</c:v>
                </c:pt>
                <c:pt idx="7">
                  <c:v>1990s (32-23)</c:v>
                </c:pt>
                <c:pt idx="8">
                  <c:v>2000s (22)</c:v>
                </c:pt>
              </c:strCache>
            </c:strRef>
          </c:cat>
          <c:val>
            <c:numRef>
              <c:f>'2022'!$K$16:$K$24</c:f>
              <c:numCache>
                <c:formatCode>_("$"* #,##0.00_);_("$"* \(#,##0.00\);_("$"* "-"??_);_(@_)</c:formatCode>
                <c:ptCount val="9"/>
                <c:pt idx="0">
                  <c:v>46.161048076923088</c:v>
                </c:pt>
                <c:pt idx="1">
                  <c:v>59.569819072020195</c:v>
                </c:pt>
                <c:pt idx="2">
                  <c:v>106.79499786326146</c:v>
                </c:pt>
                <c:pt idx="3">
                  <c:v>272.43170200102054</c:v>
                </c:pt>
                <c:pt idx="4">
                  <c:v>262.25543519981795</c:v>
                </c:pt>
                <c:pt idx="5">
                  <c:v>235.39150683810595</c:v>
                </c:pt>
                <c:pt idx="6">
                  <c:v>215.9797974756184</c:v>
                </c:pt>
                <c:pt idx="7">
                  <c:v>228.05057812973368</c:v>
                </c:pt>
                <c:pt idx="8">
                  <c:v>221.26508058791347</c:v>
                </c:pt>
              </c:numCache>
            </c:numRef>
          </c:val>
          <c:extLst>
            <c:ext xmlns:c16="http://schemas.microsoft.com/office/drawing/2014/chart" uri="{C3380CC4-5D6E-409C-BE32-E72D297353CC}">
              <c16:uniqueId val="{00000002-1BA5-4884-95EF-D1E8C1AA59AB}"/>
            </c:ext>
          </c:extLst>
        </c:ser>
        <c:dLbls>
          <c:showLegendKey val="0"/>
          <c:showVal val="0"/>
          <c:showCatName val="0"/>
          <c:showSerName val="0"/>
          <c:showPercent val="0"/>
          <c:showBubbleSize val="0"/>
        </c:dLbls>
        <c:gapWidth val="100"/>
        <c:overlap val="-24"/>
        <c:axId val="225958192"/>
        <c:axId val="225956272"/>
      </c:barChart>
      <c:catAx>
        <c:axId val="22595819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Year Range</a:t>
                </a:r>
                <a:r>
                  <a:rPr lang="en-US" sz="1200" baseline="0"/>
                  <a:t> (Ages)</a:t>
                </a:r>
                <a:endParaRPr lang="en-US" sz="1200"/>
              </a:p>
            </c:rich>
          </c:tx>
          <c:layout>
            <c:manualLayout>
              <c:xMode val="edge"/>
              <c:yMode val="edge"/>
              <c:x val="0.42796464300658071"/>
              <c:y val="0.8724862258423185"/>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25956272"/>
        <c:crosses val="autoZero"/>
        <c:auto val="1"/>
        <c:lblAlgn val="ctr"/>
        <c:lblOffset val="100"/>
        <c:noMultiLvlLbl val="0"/>
      </c:catAx>
      <c:valAx>
        <c:axId val="22595627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Cost </a:t>
                </a:r>
                <a:r>
                  <a:rPr lang="en-US" sz="1200" baseline="0"/>
                  <a:t> of Vaccination($)</a:t>
                </a:r>
                <a:endParaRPr lang="en-US" sz="1200"/>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2595819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980BF-FFE6-447B-9877-61642136462F}"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E6A06-85C6-46A4-96EB-3A8E10638117}" type="slidenum">
              <a:rPr lang="en-US" smtClean="0"/>
              <a:t>‹#›</a:t>
            </a:fld>
            <a:endParaRPr lang="en-US"/>
          </a:p>
        </p:txBody>
      </p:sp>
    </p:spTree>
    <p:extLst>
      <p:ext uri="{BB962C8B-B14F-4D97-AF65-F5344CB8AC3E}">
        <p14:creationId xmlns:p14="http://schemas.microsoft.com/office/powerpoint/2010/main" val="154061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D670A7-A705-0556-7827-75C8333092FA}"/>
              </a:ext>
            </a:extLst>
          </p:cNvPr>
          <p:cNvGrpSpPr>
            <a:grpSpLocks noGrp="1" noUngrp="1" noRot="1" noMove="1" noResize="1"/>
          </p:cNvGrpSpPr>
          <p:nvPr userDrawn="1"/>
        </p:nvGrpSpPr>
        <p:grpSpPr>
          <a:xfrm>
            <a:off x="-2473693" y="0"/>
            <a:ext cx="14665695" cy="6878899"/>
            <a:chOff x="-3643703" y="0"/>
            <a:chExt cx="21931706" cy="10287000"/>
          </a:xfrm>
        </p:grpSpPr>
        <p:pic>
          <p:nvPicPr>
            <p:cNvPr id="8" name="Picture 2">
              <a:extLst>
                <a:ext uri="{FF2B5EF4-FFF2-40B4-BE49-F238E27FC236}">
                  <a16:creationId xmlns:a16="http://schemas.microsoft.com/office/drawing/2014/main" id="{555DC408-5F0B-C718-1A11-0490FF899D99}"/>
                </a:ext>
              </a:extLst>
            </p:cNvPr>
            <p:cNvPicPr>
              <a:picLocks noChangeAspect="1"/>
            </p:cNvPicPr>
            <p:nvPr/>
          </p:nvPicPr>
          <p:blipFill>
            <a:blip r:embed="rId2"/>
            <a:srcRect t="7825" b="7825"/>
            <a:stretch>
              <a:fillRect/>
            </a:stretch>
          </p:blipFill>
          <p:spPr>
            <a:xfrm>
              <a:off x="1" y="0"/>
              <a:ext cx="18288002" cy="10287000"/>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noGrp="1" noUngrp="1" noRot="1" noMove="1" noResize="1"/>
            </p:cNvGrpSpPr>
            <p:nvPr/>
          </p:nvGrpSpPr>
          <p:grpSpPr>
            <a:xfrm>
              <a:off x="-721895" y="8949158"/>
              <a:ext cx="12753474" cy="1337842"/>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noGrp="1" noRot="1" noMove="1" noResize="1" noEditPoints="1" noAdjustHandles="1" noChangeArrowheads="1" noChangeShapeType="1"/>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noGrp="1" noRot="1" noMove="1" noResize="1" noEditPoints="1" noAdjustHandles="1" noChangeArrowheads="1" noChangeShapeType="1"/>
            </p:cNvSpPr>
            <p:nvPr/>
          </p:nvSpPr>
          <p:spPr>
            <a:xfrm>
              <a:off x="-2696383" y="1773617"/>
              <a:ext cx="17106204" cy="705809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11" name="Freeform 10">
              <a:extLst>
                <a:ext uri="{FF2B5EF4-FFF2-40B4-BE49-F238E27FC236}">
                  <a16:creationId xmlns:a16="http://schemas.microsoft.com/office/drawing/2014/main" id="{5172BE9E-40DF-24A8-B36C-CE1DFE67A18E}"/>
                </a:ext>
              </a:extLst>
            </p:cNvPr>
            <p:cNvSpPr>
              <a:spLocks/>
            </p:cNvSpPr>
            <p:nvPr/>
          </p:nvSpPr>
          <p:spPr>
            <a:xfrm>
              <a:off x="-3643703" y="460303"/>
              <a:ext cx="9670845" cy="7907226"/>
            </a:xfrm>
            <a:custGeom>
              <a:avLst/>
              <a:gdLst/>
              <a:ahLst/>
              <a:cxnLst/>
              <a:rect l="l" t="t" r="r" b="b"/>
              <a:pathLst>
                <a:path w="706438" h="609600">
                  <a:moveTo>
                    <a:pt x="203200" y="0"/>
                  </a:moveTo>
                  <a:lnTo>
                    <a:pt x="706438" y="0"/>
                  </a:lnTo>
                  <a:lnTo>
                    <a:pt x="503238" y="609600"/>
                  </a:lnTo>
                  <a:lnTo>
                    <a:pt x="0" y="609600"/>
                  </a:lnTo>
                  <a:lnTo>
                    <a:pt x="203200" y="0"/>
                  </a:lnTo>
                  <a:close/>
                </a:path>
              </a:pathLst>
            </a:custGeom>
            <a:solidFill>
              <a:srgbClr val="02409B"/>
            </a:solidFill>
          </p:spPr>
          <p:txBody>
            <a:bodyPr/>
            <a:lstStyle/>
            <a:p>
              <a:pPr algn="r"/>
              <a:endParaRPr lang="en-US" dirty="0">
                <a:solidFill>
                  <a:schemeClr val="tx1"/>
                </a:solidFill>
              </a:endParaRPr>
            </a:p>
          </p:txBody>
        </p:sp>
      </p:grpSp>
      <p:sp>
        <p:nvSpPr>
          <p:cNvPr id="5" name="Freeform 14">
            <a:extLst>
              <a:ext uri="{FF2B5EF4-FFF2-40B4-BE49-F238E27FC236}">
                <a16:creationId xmlns:a16="http://schemas.microsoft.com/office/drawing/2014/main" id="{1AE9DAD1-1E6A-C14A-D9D7-A637517F8B18}"/>
              </a:ext>
            </a:extLst>
          </p:cNvPr>
          <p:cNvSpPr/>
          <p:nvPr/>
        </p:nvSpPr>
        <p:spPr>
          <a:xfrm>
            <a:off x="316162" y="3515228"/>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2" name="Title 1">
            <a:extLst>
              <a:ext uri="{FF2B5EF4-FFF2-40B4-BE49-F238E27FC236}">
                <a16:creationId xmlns:a16="http://schemas.microsoft.com/office/drawing/2014/main" id="{B9A6E239-9443-83B3-9973-ECF3F4F765B3}"/>
              </a:ext>
            </a:extLst>
          </p:cNvPr>
          <p:cNvSpPr>
            <a:spLocks noGrp="1"/>
          </p:cNvSpPr>
          <p:nvPr userDrawn="1">
            <p:ph type="ctrTitle" hasCustomPrompt="1"/>
          </p:nvPr>
        </p:nvSpPr>
        <p:spPr>
          <a:xfrm>
            <a:off x="838200" y="2735697"/>
            <a:ext cx="7816850" cy="774266"/>
          </a:xfrm>
          <a:effectLst>
            <a:outerShdw blurRad="50800" dist="38100" dir="2700000" algn="tl" rotWithShape="0">
              <a:prstClr val="black">
                <a:alpha val="40000"/>
              </a:prstClr>
            </a:outerShdw>
          </a:effectLst>
        </p:spPr>
        <p:txBody>
          <a:bodyPr anchor="b">
            <a:normAutofit/>
          </a:bodyPr>
          <a:lstStyle>
            <a:lvl1pPr algn="l">
              <a:defRPr sz="4800" b="1">
                <a:solidFill>
                  <a:schemeClr val="bg1"/>
                </a:solidFill>
                <a:latin typeface="+mj-lt"/>
              </a:defRPr>
            </a:lvl1pPr>
          </a:lstStyle>
          <a:p>
            <a:r>
              <a:rPr lang="en-US" dirty="0"/>
              <a:t>Edit Heading Line 2</a:t>
            </a:r>
          </a:p>
        </p:txBody>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838200" y="3509963"/>
            <a:ext cx="9829799" cy="844695"/>
          </a:xfrm>
        </p:spPr>
        <p:txBody>
          <a:bodyPr anchor="ct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946" y="639162"/>
            <a:ext cx="2363051" cy="604063"/>
          </a:xfrm>
          <a:prstGeom prst="rect">
            <a:avLst/>
          </a:prstGeom>
        </p:spPr>
      </p:pic>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838200" y="2000883"/>
            <a:ext cx="7816850" cy="774700"/>
          </a:xfrm>
        </p:spPr>
        <p:txBody>
          <a:bodyPr anchor="b">
            <a:normAutofit/>
          </a:bodyPr>
          <a:lstStyle>
            <a:lvl1pPr marL="0" indent="0">
              <a:buNone/>
              <a:defRPr sz="4800">
                <a:solidFill>
                  <a:schemeClr val="bg1"/>
                </a:solidFill>
              </a:defRPr>
            </a:lvl1pPr>
            <a:lvl5pPr>
              <a:defRPr/>
            </a:lvl5pPr>
          </a:lstStyle>
          <a:p>
            <a:r>
              <a:rPr lang="en-US" dirty="0"/>
              <a:t>Edit Heading Line 1</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3993185"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417406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graphicFrame>
        <p:nvGraphicFramePr>
          <p:cNvPr id="54" name="Diagram 53">
            <a:extLst>
              <a:ext uri="{FF2B5EF4-FFF2-40B4-BE49-F238E27FC236}">
                <a16:creationId xmlns:a16="http://schemas.microsoft.com/office/drawing/2014/main" id="{49BE550D-441C-2ACC-5731-5437DB778677}"/>
              </a:ext>
            </a:extLst>
          </p:cNvPr>
          <p:cNvGraphicFramePr/>
          <p:nvPr userDrawn="1">
            <p:extLst>
              <p:ext uri="{D42A27DB-BD31-4B8C-83A1-F6EECF244321}">
                <p14:modId xmlns:p14="http://schemas.microsoft.com/office/powerpoint/2010/main" val="215623546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9691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Slide - Fillabl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29622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55DC408-5F0B-C718-1A11-0490FF899D99}"/>
              </a:ext>
            </a:extLst>
          </p:cNvPr>
          <p:cNvPicPr>
            <a:picLocks noGrp="1" noRot="1" noChangeAspect="1" noMove="1" noResize="1" noEditPoints="1" noAdjustHandles="1" noChangeArrowheads="1" noChangeShapeType="1" noCrop="1"/>
          </p:cNvPicPr>
          <p:nvPr/>
        </p:nvPicPr>
        <p:blipFill>
          <a:blip r:embed="rId2"/>
          <a:srcRect t="7825" b="7825"/>
          <a:stretch>
            <a:fillRect/>
          </a:stretch>
        </p:blipFill>
        <p:spPr>
          <a:xfrm>
            <a:off x="-37154" y="0"/>
            <a:ext cx="12229156" cy="6878899"/>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p:cNvGrpSpPr>
          <p:nvPr/>
        </p:nvGrpSpPr>
        <p:grpSpPr>
          <a:xfrm>
            <a:off x="-519885" y="5984286"/>
            <a:ext cx="8528227" cy="894613"/>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p:cNvSpPr>
          <p:nvPr/>
        </p:nvSpPr>
        <p:spPr>
          <a:xfrm>
            <a:off x="376555" y="1069132"/>
            <a:ext cx="11438890" cy="471973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5" name="Freeform 14">
            <a:extLst>
              <a:ext uri="{FF2B5EF4-FFF2-40B4-BE49-F238E27FC236}">
                <a16:creationId xmlns:a16="http://schemas.microsoft.com/office/drawing/2014/main" id="{1AE9DAD1-1E6A-C14A-D9D7-A637517F8B18}"/>
              </a:ext>
            </a:extLst>
          </p:cNvPr>
          <p:cNvSpPr/>
          <p:nvPr userDrawn="1"/>
        </p:nvSpPr>
        <p:spPr>
          <a:xfrm>
            <a:off x="2336132" y="3331352"/>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1181101" y="3326087"/>
            <a:ext cx="9829799" cy="844695"/>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thanks or sign-off text</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9533" y="6189662"/>
            <a:ext cx="1952935" cy="499225"/>
          </a:xfrm>
          <a:prstGeom prst="rect">
            <a:avLst/>
          </a:prstGeom>
        </p:spPr>
      </p:pic>
      <p:sp>
        <p:nvSpPr>
          <p:cNvPr id="20" name="Subtitle 2">
            <a:extLst>
              <a:ext uri="{FF2B5EF4-FFF2-40B4-BE49-F238E27FC236}">
                <a16:creationId xmlns:a16="http://schemas.microsoft.com/office/drawing/2014/main" id="{DA2B768F-4FD8-4F53-4B25-896DAEE4F42A}"/>
              </a:ext>
            </a:extLst>
          </p:cNvPr>
          <p:cNvSpPr txBox="1">
            <a:spLocks/>
          </p:cNvSpPr>
          <p:nvPr userDrawn="1"/>
        </p:nvSpPr>
        <p:spPr>
          <a:xfrm>
            <a:off x="2986723" y="4526475"/>
            <a:ext cx="69977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chemeClr val="bg1"/>
                </a:solidFill>
              </a:rPr>
              <a:t>Presentation by</a:t>
            </a:r>
          </a:p>
        </p:txBody>
      </p:sp>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2187575" y="2201133"/>
            <a:ext cx="7816850" cy="1007992"/>
          </a:xfrm>
        </p:spPr>
        <p:txBody>
          <a:bodyPr>
            <a:noAutofit/>
          </a:bodyPr>
          <a:lstStyle>
            <a:lvl1pPr marL="0" indent="0" algn="ctr">
              <a:buNone/>
              <a:defRPr sz="7200">
                <a:solidFill>
                  <a:schemeClr val="bg1"/>
                </a:solidFill>
              </a:defRPr>
            </a:lvl1pPr>
            <a:lvl5pPr>
              <a:defRPr/>
            </a:lvl5pPr>
          </a:lstStyle>
          <a:p>
            <a:r>
              <a:rPr lang="en-US" dirty="0"/>
              <a:t>Enter text</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6141707"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userDrawn="1">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189618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et your speaker (photo required)">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2FFB70F9-D966-24A7-24A1-07AE439F50BA}"/>
              </a:ext>
            </a:extLst>
          </p:cNvPr>
          <p:cNvSpPr/>
          <p:nvPr/>
        </p:nvSpPr>
        <p:spPr>
          <a:xfrm rot="1149200">
            <a:off x="8800949" y="-1641419"/>
            <a:ext cx="2435888" cy="10140837"/>
          </a:xfrm>
          <a:custGeom>
            <a:avLst/>
            <a:gdLst/>
            <a:ahLst/>
            <a:cxnLst/>
            <a:rect l="l" t="t" r="r" b="b"/>
            <a:pathLst>
              <a:path w="962326" h="4006257">
                <a:moveTo>
                  <a:pt x="0" y="0"/>
                </a:moveTo>
                <a:lnTo>
                  <a:pt x="962326" y="0"/>
                </a:lnTo>
                <a:lnTo>
                  <a:pt x="962326" y="4006257"/>
                </a:lnTo>
                <a:lnTo>
                  <a:pt x="0" y="4006257"/>
                </a:lnTo>
                <a:close/>
              </a:path>
            </a:pathLst>
          </a:custGeom>
          <a:solidFill>
            <a:srgbClr val="02409B"/>
          </a:solidFill>
        </p:spPr>
        <p:txBody>
          <a:bodyPr/>
          <a:lstStyle/>
          <a:p>
            <a:endParaRPr lang="en-US" dirty="0"/>
          </a:p>
        </p:txBody>
      </p:sp>
      <p:sp>
        <p:nvSpPr>
          <p:cNvPr id="20" name="Freeform 8">
            <a:extLst>
              <a:ext uri="{FF2B5EF4-FFF2-40B4-BE49-F238E27FC236}">
                <a16:creationId xmlns:a16="http://schemas.microsoft.com/office/drawing/2014/main" id="{4BE3F664-BCC9-1E35-DB42-63AFF9479D1A}"/>
              </a:ext>
            </a:extLst>
          </p:cNvPr>
          <p:cNvSpPr/>
          <p:nvPr/>
        </p:nvSpPr>
        <p:spPr>
          <a:xfrm>
            <a:off x="8877983" y="-579966"/>
            <a:ext cx="2057400" cy="154305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chemeClr val="accent3">
              <a:alpha val="80000"/>
            </a:schemeClr>
          </a:solidFill>
        </p:spPr>
      </p:sp>
      <p:sp>
        <p:nvSpPr>
          <p:cNvPr id="23" name="Freeform 11">
            <a:extLst>
              <a:ext uri="{FF2B5EF4-FFF2-40B4-BE49-F238E27FC236}">
                <a16:creationId xmlns:a16="http://schemas.microsoft.com/office/drawing/2014/main" id="{1E435FB9-50F1-DE2C-530D-543EE0953500}"/>
              </a:ext>
            </a:extLst>
          </p:cNvPr>
          <p:cNvSpPr/>
          <p:nvPr userDrawn="1"/>
        </p:nvSpPr>
        <p:spPr>
          <a:xfrm>
            <a:off x="-3090820" y="1543051"/>
            <a:ext cx="13279861" cy="7398819"/>
          </a:xfrm>
          <a:custGeom>
            <a:avLst/>
            <a:gdLst/>
            <a:ahLst/>
            <a:cxnLst/>
            <a:rect l="l" t="t" r="r" b="b"/>
            <a:pathLst>
              <a:path w="1147321" h="639225">
                <a:moveTo>
                  <a:pt x="203200" y="0"/>
                </a:moveTo>
                <a:lnTo>
                  <a:pt x="1147321" y="0"/>
                </a:lnTo>
                <a:lnTo>
                  <a:pt x="944121" y="639225"/>
                </a:lnTo>
                <a:lnTo>
                  <a:pt x="0" y="639225"/>
                </a:lnTo>
                <a:lnTo>
                  <a:pt x="203200" y="0"/>
                </a:lnTo>
                <a:close/>
              </a:path>
            </a:pathLst>
          </a:custGeom>
          <a:solidFill>
            <a:srgbClr val="0049C2">
              <a:alpha val="80000"/>
            </a:srgbClr>
          </a:solidFill>
        </p:spPr>
        <p:txBody>
          <a:bodyPr/>
          <a:lstStyle/>
          <a:p>
            <a:endParaRPr lang="en-US" dirty="0"/>
          </a:p>
        </p:txBody>
      </p:sp>
      <p:sp>
        <p:nvSpPr>
          <p:cNvPr id="35" name="Picture Placeholder 2">
            <a:extLst>
              <a:ext uri="{FF2B5EF4-FFF2-40B4-BE49-F238E27FC236}">
                <a16:creationId xmlns:a16="http://schemas.microsoft.com/office/drawing/2014/main" id="{E2B4A9E5-7E4B-4E5D-9CCF-6D9E43D17FE9}"/>
              </a:ext>
            </a:extLst>
          </p:cNvPr>
          <p:cNvSpPr>
            <a:spLocks noGrp="1"/>
          </p:cNvSpPr>
          <p:nvPr userDrawn="1">
            <p:ph type="pic" idx="1"/>
          </p:nvPr>
        </p:nvSpPr>
        <p:spPr>
          <a:xfrm>
            <a:off x="7193483" y="365125"/>
            <a:ext cx="4748742" cy="4748742"/>
          </a:xfrm>
          <a:prstGeom prst="ellipse">
            <a:avLst/>
          </a:prstGeom>
          <a:solidFill>
            <a:schemeClr val="accent5"/>
          </a:solidFill>
          <a:ln w="38100">
            <a:solidFill>
              <a:srgbClr val="0049C2"/>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nchorCtr="1">
            <a:normAutofit/>
          </a:bodyPr>
          <a:lstStyle>
            <a:lvl1pPr marL="0" indent="0" algn="ctr">
              <a:lnSpc>
                <a:spcPct val="300000"/>
              </a:lnSpc>
              <a:buNone/>
              <a:defRPr sz="1400" b="1" i="1" u="none">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7" name="Content Placeholder 2">
            <a:extLst>
              <a:ext uri="{FF2B5EF4-FFF2-40B4-BE49-F238E27FC236}">
                <a16:creationId xmlns:a16="http://schemas.microsoft.com/office/drawing/2014/main" id="{3AF7765D-10D6-63D2-FEFD-F4E3178A3E74}"/>
              </a:ext>
            </a:extLst>
          </p:cNvPr>
          <p:cNvSpPr>
            <a:spLocks noGrp="1"/>
          </p:cNvSpPr>
          <p:nvPr userDrawn="1">
            <p:ph sz="half" idx="11" hasCustomPrompt="1"/>
          </p:nvPr>
        </p:nvSpPr>
        <p:spPr>
          <a:xfrm>
            <a:off x="838199" y="3032127"/>
            <a:ext cx="6129867" cy="3505200"/>
          </a:xfrm>
        </p:spPr>
        <p:txBody>
          <a:bodyPr>
            <a:normAutofit/>
          </a:bodyPr>
          <a:lstStyle>
            <a:lvl1pPr marL="0" indent="0" algn="ctr">
              <a:buNone/>
              <a:defRPr sz="3200" b="0">
                <a:solidFill>
                  <a:schemeClr val="bg1"/>
                </a:solidFill>
              </a:defRPr>
            </a:lvl1pPr>
            <a:lvl2pPr algn="ctr">
              <a:defRPr sz="2400">
                <a:solidFill>
                  <a:schemeClr val="bg1"/>
                </a:solidFill>
              </a:defRPr>
            </a:lvl2pPr>
            <a:lvl3pPr algn="ctr">
              <a:defRPr sz="2400">
                <a:solidFill>
                  <a:schemeClr val="bg1"/>
                </a:solidFill>
              </a:defRPr>
            </a:lvl3pPr>
            <a:lvl4pPr algn="ctr">
              <a:defRPr sz="2000">
                <a:solidFill>
                  <a:schemeClr val="bg1"/>
                </a:solidFill>
              </a:defRPr>
            </a:lvl4pPr>
            <a:lvl5pPr algn="ctr">
              <a:defRPr sz="2000">
                <a:solidFill>
                  <a:schemeClr val="bg1"/>
                </a:solidFill>
              </a:defRPr>
            </a:lvl5pPr>
          </a:lstStyle>
          <a:p>
            <a:pPr lvl="0"/>
            <a:r>
              <a:rPr lang="en-US" dirty="0"/>
              <a:t>Click to enter Speaker Bio</a:t>
            </a:r>
          </a:p>
        </p:txBody>
      </p:sp>
      <p:sp>
        <p:nvSpPr>
          <p:cNvPr id="47" name="TextBox 46">
            <a:extLst>
              <a:ext uri="{FF2B5EF4-FFF2-40B4-BE49-F238E27FC236}">
                <a16:creationId xmlns:a16="http://schemas.microsoft.com/office/drawing/2014/main" id="{ECDB91C2-6019-CDAA-0568-64B29BE3EF4B}"/>
              </a:ext>
            </a:extLst>
          </p:cNvPr>
          <p:cNvSpPr txBox="1"/>
          <p:nvPr userDrawn="1"/>
        </p:nvSpPr>
        <p:spPr>
          <a:xfrm>
            <a:off x="838199" y="598984"/>
            <a:ext cx="9059334" cy="769441"/>
          </a:xfrm>
          <a:prstGeom prst="rect">
            <a:avLst/>
          </a:prstGeom>
          <a:noFill/>
        </p:spPr>
        <p:txBody>
          <a:bodyPr wrap="square" rtlCol="0">
            <a:spAutoFit/>
          </a:bodyPr>
          <a:lstStyle/>
          <a:p>
            <a:r>
              <a:rPr lang="en-US" sz="4400" b="1" dirty="0">
                <a:solidFill>
                  <a:srgbClr val="0049C2"/>
                </a:solidFill>
              </a:rPr>
              <a:t>Meet your speaker</a:t>
            </a:r>
          </a:p>
        </p:txBody>
      </p:sp>
      <p:sp>
        <p:nvSpPr>
          <p:cNvPr id="4" name="Text Placeholder 3">
            <a:extLst>
              <a:ext uri="{FF2B5EF4-FFF2-40B4-BE49-F238E27FC236}">
                <a16:creationId xmlns:a16="http://schemas.microsoft.com/office/drawing/2014/main" id="{102A03ED-EC2F-A75B-CD03-76735388CA27}"/>
              </a:ext>
            </a:extLst>
          </p:cNvPr>
          <p:cNvSpPr>
            <a:spLocks noGrp="1"/>
          </p:cNvSpPr>
          <p:nvPr>
            <p:ph type="body" sz="quarter" idx="12" hasCustomPrompt="1"/>
          </p:nvPr>
        </p:nvSpPr>
        <p:spPr>
          <a:xfrm>
            <a:off x="838198" y="1837532"/>
            <a:ext cx="6129867" cy="858042"/>
          </a:xfrm>
        </p:spPr>
        <p:txBody>
          <a:bodyPr anchor="ctr">
            <a:normAutofit/>
          </a:bodyPr>
          <a:lstStyle>
            <a:lvl1pPr algn="ctr">
              <a:defRPr sz="2800" b="1">
                <a:solidFill>
                  <a:schemeClr val="bg1"/>
                </a:solidFill>
              </a:defRPr>
            </a:lvl1pPr>
            <a:lvl2pPr marL="457200" indent="0">
              <a:buNone/>
              <a:defRPr/>
            </a:lvl2pPr>
          </a:lstStyle>
          <a:p>
            <a:pPr lvl="0"/>
            <a:r>
              <a:rPr lang="en-US" dirty="0"/>
              <a:t>Click to enter Speaker Name</a:t>
            </a:r>
          </a:p>
          <a:p>
            <a:pPr lvl="0"/>
            <a:r>
              <a:rPr lang="en-US" dirty="0"/>
              <a:t>Speaker Title</a:t>
            </a:r>
          </a:p>
        </p:txBody>
      </p:sp>
      <p:cxnSp>
        <p:nvCxnSpPr>
          <p:cNvPr id="6" name="Straight Connector 5">
            <a:extLst>
              <a:ext uri="{FF2B5EF4-FFF2-40B4-BE49-F238E27FC236}">
                <a16:creationId xmlns:a16="http://schemas.microsoft.com/office/drawing/2014/main" id="{4EBCE128-FEDE-E43B-99B2-389AD99F933D}"/>
              </a:ext>
            </a:extLst>
          </p:cNvPr>
          <p:cNvCxnSpPr>
            <a:cxnSpLocks/>
          </p:cNvCxnSpPr>
          <p:nvPr userDrawn="1"/>
        </p:nvCxnSpPr>
        <p:spPr>
          <a:xfrm>
            <a:off x="838199" y="2857500"/>
            <a:ext cx="5918200"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2769F8EB-7B5E-3A5F-B587-5668EA965B61}"/>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75240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9D1C8333-B766-B822-B6AE-B3B0FC157406}"/>
              </a:ext>
            </a:extLst>
          </p:cNvPr>
          <p:cNvGrpSpPr/>
          <p:nvPr userDrawn="1"/>
        </p:nvGrpSpPr>
        <p:grpSpPr>
          <a:xfrm rot="-1788976">
            <a:off x="11685874" y="-3029250"/>
            <a:ext cx="1801312" cy="8967629"/>
            <a:chOff x="0" y="0"/>
            <a:chExt cx="711630" cy="3542767"/>
          </a:xfrm>
        </p:grpSpPr>
        <p:sp>
          <p:nvSpPr>
            <p:cNvPr id="20" name="Freeform 8">
              <a:extLst>
                <a:ext uri="{FF2B5EF4-FFF2-40B4-BE49-F238E27FC236}">
                  <a16:creationId xmlns:a16="http://schemas.microsoft.com/office/drawing/2014/main" id="{0B22F961-353D-9FDE-A91B-71013416DF2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1" name="TextBox 9">
              <a:extLst>
                <a:ext uri="{FF2B5EF4-FFF2-40B4-BE49-F238E27FC236}">
                  <a16:creationId xmlns:a16="http://schemas.microsoft.com/office/drawing/2014/main" id="{0891CB07-A2E5-BB79-E0F0-7324DEF5F45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3" name="Group 10">
            <a:extLst>
              <a:ext uri="{FF2B5EF4-FFF2-40B4-BE49-F238E27FC236}">
                <a16:creationId xmlns:a16="http://schemas.microsoft.com/office/drawing/2014/main" id="{4108F422-EFD8-9E58-AC36-662C42FE111A}"/>
              </a:ext>
            </a:extLst>
          </p:cNvPr>
          <p:cNvGrpSpPr/>
          <p:nvPr userDrawn="1"/>
        </p:nvGrpSpPr>
        <p:grpSpPr>
          <a:xfrm rot="-1800000">
            <a:off x="10805914" y="-1779606"/>
            <a:ext cx="1411617" cy="8967629"/>
            <a:chOff x="0" y="0"/>
            <a:chExt cx="557676" cy="3542767"/>
          </a:xfrm>
        </p:grpSpPr>
        <p:sp>
          <p:nvSpPr>
            <p:cNvPr id="25" name="Freeform 11">
              <a:extLst>
                <a:ext uri="{FF2B5EF4-FFF2-40B4-BE49-F238E27FC236}">
                  <a16:creationId xmlns:a16="http://schemas.microsoft.com/office/drawing/2014/main" id="{AB405711-14E7-1664-4413-4FD95AD8B1B2}"/>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6" name="TextBox 12">
              <a:extLst>
                <a:ext uri="{FF2B5EF4-FFF2-40B4-BE49-F238E27FC236}">
                  <a16:creationId xmlns:a16="http://schemas.microsoft.com/office/drawing/2014/main" id="{93F0D5E8-D19C-30B9-454F-E7073DC03AB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30" name="Picture Placeholder 29">
            <a:extLst>
              <a:ext uri="{FF2B5EF4-FFF2-40B4-BE49-F238E27FC236}">
                <a16:creationId xmlns:a16="http://schemas.microsoft.com/office/drawing/2014/main" id="{037D7E1B-A196-7C17-14C5-A30BF9A0B2B0}"/>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3" name="Content Placeholder 2">
            <a:extLst>
              <a:ext uri="{FF2B5EF4-FFF2-40B4-BE49-F238E27FC236}">
                <a16:creationId xmlns:a16="http://schemas.microsoft.com/office/drawing/2014/main" id="{AFA752DA-5B5B-8987-19AD-A3ACF53EB476}"/>
              </a:ext>
            </a:extLst>
          </p:cNvPr>
          <p:cNvSpPr>
            <a:spLocks noGrp="1"/>
          </p:cNvSpPr>
          <p:nvPr>
            <p:ph idx="1"/>
          </p:nvPr>
        </p:nvSpPr>
        <p:spPr>
          <a:xfrm>
            <a:off x="838200" y="1825625"/>
            <a:ext cx="9110133" cy="435133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233E40F-71FE-E9F7-1E6D-6D70D56C6F0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TextBox 3">
            <a:extLst>
              <a:ext uri="{FF2B5EF4-FFF2-40B4-BE49-F238E27FC236}">
                <a16:creationId xmlns:a16="http://schemas.microsoft.com/office/drawing/2014/main" id="{38B2163C-DE94-6915-9459-A41D7FA87DAB}"/>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88904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4D4337A4-5493-F336-4764-E4B35FE6EA0D}"/>
              </a:ext>
            </a:extLst>
          </p:cNvPr>
          <p:cNvGrpSpPr/>
          <p:nvPr userDrawn="1"/>
        </p:nvGrpSpPr>
        <p:grpSpPr>
          <a:xfrm rot="-1788976">
            <a:off x="11685874" y="-3029250"/>
            <a:ext cx="1801312" cy="8967629"/>
            <a:chOff x="0" y="0"/>
            <a:chExt cx="711630" cy="3542767"/>
          </a:xfrm>
        </p:grpSpPr>
        <p:sp>
          <p:nvSpPr>
            <p:cNvPr id="17" name="Freeform 8">
              <a:extLst>
                <a:ext uri="{FF2B5EF4-FFF2-40B4-BE49-F238E27FC236}">
                  <a16:creationId xmlns:a16="http://schemas.microsoft.com/office/drawing/2014/main" id="{95349D5E-43A3-AF49-613B-A50DCB6582D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8" name="TextBox 9">
              <a:extLst>
                <a:ext uri="{FF2B5EF4-FFF2-40B4-BE49-F238E27FC236}">
                  <a16:creationId xmlns:a16="http://schemas.microsoft.com/office/drawing/2014/main" id="{7F5AB402-900D-EA06-D238-2D5A17FADBA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9" name="Group 10">
            <a:extLst>
              <a:ext uri="{FF2B5EF4-FFF2-40B4-BE49-F238E27FC236}">
                <a16:creationId xmlns:a16="http://schemas.microsoft.com/office/drawing/2014/main" id="{2647F0A6-C60E-4DCC-87AC-051B7F7CBA93}"/>
              </a:ext>
            </a:extLst>
          </p:cNvPr>
          <p:cNvGrpSpPr/>
          <p:nvPr userDrawn="1"/>
        </p:nvGrpSpPr>
        <p:grpSpPr>
          <a:xfrm rot="-1800000">
            <a:off x="10805914" y="-1779606"/>
            <a:ext cx="1411617" cy="8967629"/>
            <a:chOff x="0" y="0"/>
            <a:chExt cx="557676" cy="3542767"/>
          </a:xfrm>
        </p:grpSpPr>
        <p:sp>
          <p:nvSpPr>
            <p:cNvPr id="20" name="Freeform 11">
              <a:extLst>
                <a:ext uri="{FF2B5EF4-FFF2-40B4-BE49-F238E27FC236}">
                  <a16:creationId xmlns:a16="http://schemas.microsoft.com/office/drawing/2014/main" id="{E6496160-5585-5E3A-B9AC-49BFA084439C}"/>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1" name="TextBox 12">
              <a:extLst>
                <a:ext uri="{FF2B5EF4-FFF2-40B4-BE49-F238E27FC236}">
                  <a16:creationId xmlns:a16="http://schemas.microsoft.com/office/drawing/2014/main" id="{91E38281-575F-41AC-820B-809F2942767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C8A6AF2C-98E6-0BA7-DA3D-DEEB7CA6426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98932E-8C88-622E-4331-8BAD34A638B3}"/>
              </a:ext>
            </a:extLst>
          </p:cNvPr>
          <p:cNvSpPr>
            <a:spLocks noGrp="1"/>
          </p:cNvSpPr>
          <p:nvPr>
            <p:ph sz="half" idx="1"/>
          </p:nvPr>
        </p:nvSpPr>
        <p:spPr>
          <a:xfrm>
            <a:off x="838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CFEA356-669E-2B11-DA01-B4859DD5777B}"/>
              </a:ext>
            </a:extLst>
          </p:cNvPr>
          <p:cNvSpPr>
            <a:spLocks noGrp="1"/>
          </p:cNvSpPr>
          <p:nvPr>
            <p:ph sz="half" idx="2"/>
          </p:nvPr>
        </p:nvSpPr>
        <p:spPr>
          <a:xfrm>
            <a:off x="6172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BDDC66A6-8F8F-50C6-38E6-C6D69D7BAD8E}"/>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40987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D32650F9-1CB1-FAC6-0556-0BE587D98324}"/>
              </a:ext>
            </a:extLst>
          </p:cNvPr>
          <p:cNvGrpSpPr/>
          <p:nvPr userDrawn="1"/>
        </p:nvGrpSpPr>
        <p:grpSpPr>
          <a:xfrm rot="-1788976">
            <a:off x="11685874" y="-3029250"/>
            <a:ext cx="1801312" cy="8967629"/>
            <a:chOff x="0" y="0"/>
            <a:chExt cx="711630" cy="3542767"/>
          </a:xfrm>
        </p:grpSpPr>
        <p:sp>
          <p:nvSpPr>
            <p:cNvPr id="26" name="Freeform 8">
              <a:extLst>
                <a:ext uri="{FF2B5EF4-FFF2-40B4-BE49-F238E27FC236}">
                  <a16:creationId xmlns:a16="http://schemas.microsoft.com/office/drawing/2014/main" id="{498BB97D-FA8E-FA9C-A177-5D27FBBF6467}"/>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7" name="TextBox 9">
              <a:extLst>
                <a:ext uri="{FF2B5EF4-FFF2-40B4-BE49-F238E27FC236}">
                  <a16:creationId xmlns:a16="http://schemas.microsoft.com/office/drawing/2014/main" id="{1BCCAA25-185F-7F1F-2BDD-E0C9D7E99EE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8" name="Group 10">
            <a:extLst>
              <a:ext uri="{FF2B5EF4-FFF2-40B4-BE49-F238E27FC236}">
                <a16:creationId xmlns:a16="http://schemas.microsoft.com/office/drawing/2014/main" id="{7BF6C04D-B3EC-6A3C-6EF2-68D85FBC7B1C}"/>
              </a:ext>
            </a:extLst>
          </p:cNvPr>
          <p:cNvGrpSpPr/>
          <p:nvPr userDrawn="1"/>
        </p:nvGrpSpPr>
        <p:grpSpPr>
          <a:xfrm rot="-1800000">
            <a:off x="10805914" y="-1779606"/>
            <a:ext cx="1411617" cy="8967629"/>
            <a:chOff x="0" y="0"/>
            <a:chExt cx="557676" cy="3542767"/>
          </a:xfrm>
        </p:grpSpPr>
        <p:sp>
          <p:nvSpPr>
            <p:cNvPr id="29" name="Freeform 11">
              <a:extLst>
                <a:ext uri="{FF2B5EF4-FFF2-40B4-BE49-F238E27FC236}">
                  <a16:creationId xmlns:a16="http://schemas.microsoft.com/office/drawing/2014/main" id="{ECDA58EB-57EB-B934-7AAE-0487448C3C6E}"/>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30" name="TextBox 12">
              <a:extLst>
                <a:ext uri="{FF2B5EF4-FFF2-40B4-BE49-F238E27FC236}">
                  <a16:creationId xmlns:a16="http://schemas.microsoft.com/office/drawing/2014/main" id="{E2223A76-3801-7E81-FF5A-3E84B67CB37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19B1E462-5C83-8507-753F-A125BB7D1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ED3DB-CDF1-47C7-C8C9-B0F0791D536E}"/>
              </a:ext>
            </a:extLst>
          </p:cNvPr>
          <p:cNvSpPr>
            <a:spLocks noGrp="1"/>
          </p:cNvSpPr>
          <p:nvPr>
            <p:ph type="body" idx="1"/>
          </p:nvPr>
        </p:nvSpPr>
        <p:spPr>
          <a:xfrm>
            <a:off x="839788" y="1825625"/>
            <a:ext cx="5157787"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007D7-9C64-77E0-6686-397181C90AA6}"/>
              </a:ext>
            </a:extLst>
          </p:cNvPr>
          <p:cNvSpPr>
            <a:spLocks noGrp="1"/>
          </p:cNvSpPr>
          <p:nvPr>
            <p:ph sz="half" idx="2"/>
          </p:nvPr>
        </p:nvSpPr>
        <p:spPr>
          <a:xfrm>
            <a:off x="839788" y="2575776"/>
            <a:ext cx="5157787"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3D47451-944F-37B9-4F5C-6440901AB3F6}"/>
              </a:ext>
            </a:extLst>
          </p:cNvPr>
          <p:cNvSpPr>
            <a:spLocks noGrp="1"/>
          </p:cNvSpPr>
          <p:nvPr>
            <p:ph type="body" sz="quarter" idx="3"/>
          </p:nvPr>
        </p:nvSpPr>
        <p:spPr>
          <a:xfrm>
            <a:off x="6172200" y="1825625"/>
            <a:ext cx="5183188"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A47A3-82E3-A769-478C-9653AC63608A}"/>
              </a:ext>
            </a:extLst>
          </p:cNvPr>
          <p:cNvSpPr>
            <a:spLocks noGrp="1"/>
          </p:cNvSpPr>
          <p:nvPr>
            <p:ph sz="quarter" idx="4"/>
          </p:nvPr>
        </p:nvSpPr>
        <p:spPr>
          <a:xfrm>
            <a:off x="6172200" y="2575776"/>
            <a:ext cx="5183188"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43015B1-37D6-3DCF-5EAB-BC0D88CFA47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5955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C02E3923-595E-38DC-B1BD-4C3F22E78166}"/>
              </a:ext>
            </a:extLst>
          </p:cNvPr>
          <p:cNvGrpSpPr/>
          <p:nvPr userDrawn="1"/>
        </p:nvGrpSpPr>
        <p:grpSpPr>
          <a:xfrm rot="-1788976">
            <a:off x="11685874" y="-3029250"/>
            <a:ext cx="1801312" cy="8967629"/>
            <a:chOff x="0" y="0"/>
            <a:chExt cx="711630" cy="3542767"/>
          </a:xfrm>
        </p:grpSpPr>
        <p:sp>
          <p:nvSpPr>
            <p:cNvPr id="15" name="Freeform 8">
              <a:extLst>
                <a:ext uri="{FF2B5EF4-FFF2-40B4-BE49-F238E27FC236}">
                  <a16:creationId xmlns:a16="http://schemas.microsoft.com/office/drawing/2014/main" id="{F249A9B1-2297-F874-199D-6A30A963F14E}"/>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6" name="TextBox 9">
              <a:extLst>
                <a:ext uri="{FF2B5EF4-FFF2-40B4-BE49-F238E27FC236}">
                  <a16:creationId xmlns:a16="http://schemas.microsoft.com/office/drawing/2014/main" id="{121960C6-D193-6F4E-3E84-635A1148206A}"/>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7" name="Group 10">
            <a:extLst>
              <a:ext uri="{FF2B5EF4-FFF2-40B4-BE49-F238E27FC236}">
                <a16:creationId xmlns:a16="http://schemas.microsoft.com/office/drawing/2014/main" id="{5BD11CB1-81F6-0F2D-1D37-3EC293C09D38}"/>
              </a:ext>
            </a:extLst>
          </p:cNvPr>
          <p:cNvGrpSpPr/>
          <p:nvPr userDrawn="1"/>
        </p:nvGrpSpPr>
        <p:grpSpPr>
          <a:xfrm rot="-1800000">
            <a:off x="10805914" y="-1779606"/>
            <a:ext cx="1411617" cy="8967629"/>
            <a:chOff x="0" y="0"/>
            <a:chExt cx="557676" cy="3542767"/>
          </a:xfrm>
        </p:grpSpPr>
        <p:sp>
          <p:nvSpPr>
            <p:cNvPr id="18" name="Freeform 11">
              <a:extLst>
                <a:ext uri="{FF2B5EF4-FFF2-40B4-BE49-F238E27FC236}">
                  <a16:creationId xmlns:a16="http://schemas.microsoft.com/office/drawing/2014/main" id="{9A8D9D5C-6BA3-617C-43E9-A17A959AC009}"/>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19" name="TextBox 12">
              <a:extLst>
                <a:ext uri="{FF2B5EF4-FFF2-40B4-BE49-F238E27FC236}">
                  <a16:creationId xmlns:a16="http://schemas.microsoft.com/office/drawing/2014/main" id="{4410FC1F-FEA3-C317-E0F6-FE9992DF3DF7}"/>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0" name="Picture Placeholder 29">
            <a:extLst>
              <a:ext uri="{FF2B5EF4-FFF2-40B4-BE49-F238E27FC236}">
                <a16:creationId xmlns:a16="http://schemas.microsoft.com/office/drawing/2014/main" id="{A7041629-1500-DB26-8D3D-C179DC6F02C9}"/>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2" name="Title 1">
            <a:extLst>
              <a:ext uri="{FF2B5EF4-FFF2-40B4-BE49-F238E27FC236}">
                <a16:creationId xmlns:a16="http://schemas.microsoft.com/office/drawing/2014/main" id="{19A83AF1-0589-E494-A7E3-B7A3172C4A22}"/>
              </a:ext>
            </a:extLst>
          </p:cNvPr>
          <p:cNvSpPr>
            <a:spLocks noGrp="1"/>
          </p:cNvSpPr>
          <p:nvPr>
            <p:ph type="title"/>
          </p:nvPr>
        </p:nvSpPr>
        <p:spPr/>
        <p:txBody>
          <a:bodyPr/>
          <a:lstStyle/>
          <a:p>
            <a:r>
              <a:rPr lang="en-US"/>
              <a:t>Click to edit Master title style</a:t>
            </a:r>
            <a:endParaRPr lang="en-US" dirty="0"/>
          </a:p>
        </p:txBody>
      </p:sp>
      <p:sp>
        <p:nvSpPr>
          <p:cNvPr id="4" name="TextBox 3">
            <a:extLst>
              <a:ext uri="{FF2B5EF4-FFF2-40B4-BE49-F238E27FC236}">
                <a16:creationId xmlns:a16="http://schemas.microsoft.com/office/drawing/2014/main" id="{E72BEAB0-033E-A1B6-5DD1-FFDD9AA352E5}"/>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5377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7F18288-2D6A-9445-F38A-939B84875D92}"/>
              </a:ext>
            </a:extLst>
          </p:cNvPr>
          <p:cNvSpPr>
            <a:spLocks noGrp="1"/>
          </p:cNvSpPr>
          <p:nvPr>
            <p:ph sz="quarter" idx="13" hasCustomPrompt="1"/>
          </p:nvPr>
        </p:nvSpPr>
        <p:spPr>
          <a:xfrm>
            <a:off x="0" y="0"/>
            <a:ext cx="12192000" cy="6858000"/>
          </a:xfrm>
        </p:spPr>
        <p:txBody>
          <a:bodyPr anchor="ctr"/>
          <a:lstStyle>
            <a:lvl1pPr marL="0" indent="0" algn="ctr">
              <a:buNone/>
              <a:defRPr/>
            </a:lvl1pPr>
          </a:lstStyle>
          <a:p>
            <a:pPr lvl="0"/>
            <a:r>
              <a:rPr lang="en-US" dirty="0"/>
              <a:t> </a:t>
            </a:r>
          </a:p>
        </p:txBody>
      </p:sp>
    </p:spTree>
    <p:extLst>
      <p:ext uri="{BB962C8B-B14F-4D97-AF65-F5344CB8AC3E}">
        <p14:creationId xmlns:p14="http://schemas.microsoft.com/office/powerpoint/2010/main" val="15969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Subject Slide">
    <p:bg>
      <p:bgRef idx="1001">
        <a:schemeClr val="bg1"/>
      </p:bgRef>
    </p:bg>
    <p:spTree>
      <p:nvGrpSpPr>
        <p:cNvPr id="1" name=""/>
        <p:cNvGrpSpPr/>
        <p:nvPr/>
      </p:nvGrpSpPr>
      <p:grpSpPr>
        <a:xfrm>
          <a:off x="0" y="0"/>
          <a:ext cx="0" cy="0"/>
          <a:chOff x="0" y="0"/>
          <a:chExt cx="0" cy="0"/>
        </a:xfrm>
      </p:grpSpPr>
      <p:sp>
        <p:nvSpPr>
          <p:cNvPr id="27" name="Freeform 9">
            <a:extLst>
              <a:ext uri="{FF2B5EF4-FFF2-40B4-BE49-F238E27FC236}">
                <a16:creationId xmlns:a16="http://schemas.microsoft.com/office/drawing/2014/main" id="{59A14920-D1AB-5722-B66F-2744DB27160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21" name="Freeform 3">
            <a:extLst>
              <a:ext uri="{FF2B5EF4-FFF2-40B4-BE49-F238E27FC236}">
                <a16:creationId xmlns:a16="http://schemas.microsoft.com/office/drawing/2014/main" id="{41A0F669-697B-D2EC-3BBD-4D1992F723E1}"/>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9" name="Freeform 12">
            <a:extLst>
              <a:ext uri="{FF2B5EF4-FFF2-40B4-BE49-F238E27FC236}">
                <a16:creationId xmlns:a16="http://schemas.microsoft.com/office/drawing/2014/main" id="{4C5D60E9-507C-63AE-3AA5-7C3599800A49}"/>
              </a:ext>
            </a:extLst>
          </p:cNvPr>
          <p:cNvSpPr/>
          <p:nvPr userDrawn="1"/>
        </p:nvSpPr>
        <p:spPr>
          <a:xfrm>
            <a:off x="1359315"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92" name="Freeform 15">
            <a:extLst>
              <a:ext uri="{FF2B5EF4-FFF2-40B4-BE49-F238E27FC236}">
                <a16:creationId xmlns:a16="http://schemas.microsoft.com/office/drawing/2014/main" id="{DCE824A6-90B6-9935-B6CC-BAB90B987F66}"/>
              </a:ext>
            </a:extLst>
          </p:cNvPr>
          <p:cNvSpPr/>
          <p:nvPr userDrawn="1"/>
        </p:nvSpPr>
        <p:spPr>
          <a:xfrm>
            <a:off x="4650619"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chemeClr val="accent3"/>
          </a:solidFill>
        </p:spPr>
        <p:txBody>
          <a:bodyPr/>
          <a:lstStyle/>
          <a:p>
            <a:endParaRPr lang="en-US" dirty="0"/>
          </a:p>
        </p:txBody>
      </p:sp>
      <p:sp>
        <p:nvSpPr>
          <p:cNvPr id="98" name="Freeform 21">
            <a:extLst>
              <a:ext uri="{FF2B5EF4-FFF2-40B4-BE49-F238E27FC236}">
                <a16:creationId xmlns:a16="http://schemas.microsoft.com/office/drawing/2014/main" id="{5B357A69-2443-7A2B-927D-262ADE2CD0C2}"/>
              </a:ext>
            </a:extLst>
          </p:cNvPr>
          <p:cNvSpPr>
            <a:spLocks/>
          </p:cNvSpPr>
          <p:nvPr userDrawn="1"/>
        </p:nvSpPr>
        <p:spPr>
          <a:xfrm>
            <a:off x="2224339" y="1943976"/>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95" name="Freeform 18">
            <a:extLst>
              <a:ext uri="{FF2B5EF4-FFF2-40B4-BE49-F238E27FC236}">
                <a16:creationId xmlns:a16="http://schemas.microsoft.com/office/drawing/2014/main" id="{EF0BEAF4-C12A-D2CD-97F0-46F7975E6B54}"/>
              </a:ext>
            </a:extLst>
          </p:cNvPr>
          <p:cNvSpPr/>
          <p:nvPr userDrawn="1"/>
        </p:nvSpPr>
        <p:spPr>
          <a:xfrm>
            <a:off x="7925794"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0"/>
            <a:ext cx="10515600" cy="1687184"/>
          </a:xfrm>
        </p:spPr>
        <p:txBody>
          <a:bodyPr/>
          <a:lstStyle>
            <a:lvl1pPr>
              <a:defRPr>
                <a:solidFill>
                  <a:schemeClr val="bg1"/>
                </a:solidFill>
              </a:defRPr>
            </a:lvl1pPr>
          </a:lstStyle>
          <a:p>
            <a:r>
              <a:rPr lang="en-US"/>
              <a:t>Click to edit Master title style</a:t>
            </a:r>
            <a:endParaRPr lang="en-US" dirty="0"/>
          </a:p>
        </p:txBody>
      </p:sp>
      <p:sp>
        <p:nvSpPr>
          <p:cNvPr id="131" name="Picture Placeholder 130">
            <a:extLst>
              <a:ext uri="{FF2B5EF4-FFF2-40B4-BE49-F238E27FC236}">
                <a16:creationId xmlns:a16="http://schemas.microsoft.com/office/drawing/2014/main" id="{09DBFA5A-8197-3FB2-676D-F49EDFC99DA4}"/>
              </a:ext>
            </a:extLst>
          </p:cNvPr>
          <p:cNvSpPr>
            <a:spLocks noGrp="1"/>
          </p:cNvSpPr>
          <p:nvPr userDrawn="1">
            <p:ph type="pic" sz="quarter" idx="10" hasCustomPrompt="1"/>
          </p:nvPr>
        </p:nvSpPr>
        <p:spPr>
          <a:xfrm>
            <a:off x="2465891" y="2188960"/>
            <a:ext cx="693738" cy="692150"/>
          </a:xfrm>
          <a:prstGeom prst="ellipse">
            <a:avLst/>
          </a:prstGeom>
          <a:solidFill>
            <a:schemeClr val="bg2"/>
          </a:solidFill>
        </p:spPr>
        <p:txBody>
          <a:bodyPr/>
          <a:lstStyle/>
          <a:p>
            <a:r>
              <a:rPr lang="en-US" dirty="0"/>
              <a:t> </a:t>
            </a:r>
          </a:p>
        </p:txBody>
      </p:sp>
      <p:sp>
        <p:nvSpPr>
          <p:cNvPr id="137" name="Freeform 21">
            <a:extLst>
              <a:ext uri="{FF2B5EF4-FFF2-40B4-BE49-F238E27FC236}">
                <a16:creationId xmlns:a16="http://schemas.microsoft.com/office/drawing/2014/main" id="{E9316055-43A5-1075-60E2-AB91B16DF8D6}"/>
              </a:ext>
            </a:extLst>
          </p:cNvPr>
          <p:cNvSpPr>
            <a:spLocks/>
          </p:cNvSpPr>
          <p:nvPr userDrawn="1"/>
        </p:nvSpPr>
        <p:spPr>
          <a:xfrm>
            <a:off x="5515643" y="1939334"/>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solidFill>
        </p:spPr>
        <p:txBody>
          <a:bodyPr/>
          <a:lstStyle/>
          <a:p>
            <a:endParaRPr lang="en-US" dirty="0"/>
          </a:p>
        </p:txBody>
      </p:sp>
      <p:sp>
        <p:nvSpPr>
          <p:cNvPr id="139" name="Picture Placeholder 130">
            <a:extLst>
              <a:ext uri="{FF2B5EF4-FFF2-40B4-BE49-F238E27FC236}">
                <a16:creationId xmlns:a16="http://schemas.microsoft.com/office/drawing/2014/main" id="{56AC74B3-85C3-195F-342B-E15D41CDE5C6}"/>
              </a:ext>
            </a:extLst>
          </p:cNvPr>
          <p:cNvSpPr>
            <a:spLocks noGrp="1"/>
          </p:cNvSpPr>
          <p:nvPr userDrawn="1">
            <p:ph type="pic" sz="quarter" idx="11" hasCustomPrompt="1"/>
          </p:nvPr>
        </p:nvSpPr>
        <p:spPr>
          <a:xfrm>
            <a:off x="5757195" y="2184318"/>
            <a:ext cx="693738" cy="692150"/>
          </a:xfrm>
          <a:prstGeom prst="ellipse">
            <a:avLst/>
          </a:prstGeom>
          <a:solidFill>
            <a:schemeClr val="bg1"/>
          </a:solidFill>
        </p:spPr>
        <p:txBody>
          <a:bodyPr/>
          <a:lstStyle/>
          <a:p>
            <a:r>
              <a:rPr lang="en-US" dirty="0"/>
              <a:t> </a:t>
            </a:r>
          </a:p>
        </p:txBody>
      </p:sp>
      <p:sp>
        <p:nvSpPr>
          <p:cNvPr id="141" name="Freeform 21">
            <a:extLst>
              <a:ext uri="{FF2B5EF4-FFF2-40B4-BE49-F238E27FC236}">
                <a16:creationId xmlns:a16="http://schemas.microsoft.com/office/drawing/2014/main" id="{80FE9CAE-8A3C-20A7-0991-4EC1949AA7D0}"/>
              </a:ext>
            </a:extLst>
          </p:cNvPr>
          <p:cNvSpPr>
            <a:spLocks/>
          </p:cNvSpPr>
          <p:nvPr userDrawn="1"/>
        </p:nvSpPr>
        <p:spPr>
          <a:xfrm>
            <a:off x="8790818" y="1932168"/>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143" name="Picture Placeholder 130">
            <a:extLst>
              <a:ext uri="{FF2B5EF4-FFF2-40B4-BE49-F238E27FC236}">
                <a16:creationId xmlns:a16="http://schemas.microsoft.com/office/drawing/2014/main" id="{A0915B7B-B87A-7707-822F-BF4D2F55451B}"/>
              </a:ext>
            </a:extLst>
          </p:cNvPr>
          <p:cNvSpPr>
            <a:spLocks noGrp="1"/>
          </p:cNvSpPr>
          <p:nvPr userDrawn="1">
            <p:ph type="pic" sz="quarter" idx="12" hasCustomPrompt="1"/>
          </p:nvPr>
        </p:nvSpPr>
        <p:spPr>
          <a:xfrm>
            <a:off x="9032370" y="2177152"/>
            <a:ext cx="693738" cy="692150"/>
          </a:xfrm>
          <a:prstGeom prst="ellipse">
            <a:avLst/>
          </a:prstGeom>
          <a:solidFill>
            <a:schemeClr val="bg1"/>
          </a:solidFill>
        </p:spPr>
        <p:txBody>
          <a:bodyPr/>
          <a:lstStyle/>
          <a:p>
            <a:r>
              <a:rPr lang="en-US" dirty="0"/>
              <a:t> </a:t>
            </a:r>
          </a:p>
        </p:txBody>
      </p:sp>
      <p:sp>
        <p:nvSpPr>
          <p:cNvPr id="24" name="Freeform 6">
            <a:extLst>
              <a:ext uri="{FF2B5EF4-FFF2-40B4-BE49-F238E27FC236}">
                <a16:creationId xmlns:a16="http://schemas.microsoft.com/office/drawing/2014/main" id="{67BCE841-A75F-0E25-18F6-B4779FCA5F45}"/>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3" name="Text Placeholder 2">
            <a:extLst>
              <a:ext uri="{FF2B5EF4-FFF2-40B4-BE49-F238E27FC236}">
                <a16:creationId xmlns:a16="http://schemas.microsoft.com/office/drawing/2014/main" id="{28951A8D-A218-894D-5C6C-00AE92559797}"/>
              </a:ext>
            </a:extLst>
          </p:cNvPr>
          <p:cNvSpPr>
            <a:spLocks noGrp="1"/>
          </p:cNvSpPr>
          <p:nvPr>
            <p:ph type="body" sz="quarter" idx="13"/>
          </p:nvPr>
        </p:nvSpPr>
        <p:spPr>
          <a:xfrm>
            <a:off x="1584325" y="2949574"/>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3B4AB306-B65B-CB5B-EE38-F811FF7E040D}"/>
              </a:ext>
            </a:extLst>
          </p:cNvPr>
          <p:cNvSpPr>
            <a:spLocks noGrp="1"/>
          </p:cNvSpPr>
          <p:nvPr>
            <p:ph type="body" sz="quarter" idx="14"/>
          </p:nvPr>
        </p:nvSpPr>
        <p:spPr>
          <a:xfrm>
            <a:off x="1584325" y="3583363"/>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0" name="Text Placeholder 2">
            <a:extLst>
              <a:ext uri="{FF2B5EF4-FFF2-40B4-BE49-F238E27FC236}">
                <a16:creationId xmlns:a16="http://schemas.microsoft.com/office/drawing/2014/main" id="{9270C9D3-ACFB-6982-E776-EBCF959D4070}"/>
              </a:ext>
            </a:extLst>
          </p:cNvPr>
          <p:cNvSpPr>
            <a:spLocks noGrp="1"/>
          </p:cNvSpPr>
          <p:nvPr>
            <p:ph type="body" sz="quarter" idx="15"/>
          </p:nvPr>
        </p:nvSpPr>
        <p:spPr>
          <a:xfrm>
            <a:off x="4868989" y="2955422"/>
            <a:ext cx="2470150" cy="479426"/>
          </a:xfrm>
        </p:spPr>
        <p:txBody>
          <a:bodyPr anchor="ctr">
            <a:normAutofit/>
          </a:bodyPr>
          <a:lstStyle>
            <a:lvl1pPr algn="ctr">
              <a:defRPr sz="2100" b="1">
                <a:solidFill>
                  <a:srgbClr val="0049C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3E9FB437-1F5A-1829-06A0-CF84B8D8C8A9}"/>
              </a:ext>
            </a:extLst>
          </p:cNvPr>
          <p:cNvSpPr>
            <a:spLocks noGrp="1"/>
          </p:cNvSpPr>
          <p:nvPr>
            <p:ph type="body" sz="quarter" idx="16"/>
          </p:nvPr>
        </p:nvSpPr>
        <p:spPr>
          <a:xfrm>
            <a:off x="4868989" y="3589211"/>
            <a:ext cx="2470150" cy="2434474"/>
          </a:xfrm>
        </p:spPr>
        <p:txBody>
          <a:bodyPr>
            <a:noAutofit/>
          </a:bodyPr>
          <a:lstStyle>
            <a:lvl1pPr algn="ctr">
              <a:defRPr sz="1800">
                <a:solidFill>
                  <a:srgbClr val="0049C2"/>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2" name="Text Placeholder 2">
            <a:extLst>
              <a:ext uri="{FF2B5EF4-FFF2-40B4-BE49-F238E27FC236}">
                <a16:creationId xmlns:a16="http://schemas.microsoft.com/office/drawing/2014/main" id="{F28A6CBF-5D85-7E40-150C-1F43FA3408BE}"/>
              </a:ext>
            </a:extLst>
          </p:cNvPr>
          <p:cNvSpPr>
            <a:spLocks noGrp="1"/>
          </p:cNvSpPr>
          <p:nvPr>
            <p:ph type="body" sz="quarter" idx="17"/>
          </p:nvPr>
        </p:nvSpPr>
        <p:spPr>
          <a:xfrm>
            <a:off x="8137525" y="2959713"/>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F4A22E21-3BED-6578-1D0A-DCF70005F0FD}"/>
              </a:ext>
            </a:extLst>
          </p:cNvPr>
          <p:cNvSpPr>
            <a:spLocks noGrp="1"/>
          </p:cNvSpPr>
          <p:nvPr>
            <p:ph type="body" sz="quarter" idx="18"/>
          </p:nvPr>
        </p:nvSpPr>
        <p:spPr>
          <a:xfrm>
            <a:off x="8137525" y="3593502"/>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 name="TextBox 1">
            <a:extLst>
              <a:ext uri="{FF2B5EF4-FFF2-40B4-BE49-F238E27FC236}">
                <a16:creationId xmlns:a16="http://schemas.microsoft.com/office/drawing/2014/main" id="{1854207E-5C8F-5CA5-E534-9E46AA0E504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4097581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 Subject Slide">
    <p:bg>
      <p:bgRef idx="1001">
        <a:schemeClr val="bg1"/>
      </p:bgRef>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C109DEA-37B8-502E-805A-51B404BC454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4" name="Freeform 3">
            <a:extLst>
              <a:ext uri="{FF2B5EF4-FFF2-40B4-BE49-F238E27FC236}">
                <a16:creationId xmlns:a16="http://schemas.microsoft.com/office/drawing/2014/main" id="{0087B89B-D0FD-594E-A604-2263E880202C}"/>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 name="Freeform 6">
            <a:extLst>
              <a:ext uri="{FF2B5EF4-FFF2-40B4-BE49-F238E27FC236}">
                <a16:creationId xmlns:a16="http://schemas.microsoft.com/office/drawing/2014/main" id="{D0A5D052-5091-64A0-29B8-01E4DD3FF396}"/>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1"/>
            <a:ext cx="10515600" cy="1690688"/>
          </a:xfrm>
        </p:spPr>
        <p:txBody>
          <a:bodyPr/>
          <a:lstStyle>
            <a:lvl1pPr>
              <a:defRPr>
                <a:solidFill>
                  <a:schemeClr val="bg1"/>
                </a:solidFill>
              </a:defRPr>
            </a:lvl1pPr>
          </a:lstStyle>
          <a:p>
            <a:r>
              <a:rPr lang="en-US"/>
              <a:t>Click to edit Master title style</a:t>
            </a:r>
            <a:endParaRPr lang="en-US" dirty="0"/>
          </a:p>
        </p:txBody>
      </p:sp>
      <p:sp>
        <p:nvSpPr>
          <p:cNvPr id="6" name="Freeform 11">
            <a:extLst>
              <a:ext uri="{FF2B5EF4-FFF2-40B4-BE49-F238E27FC236}">
                <a16:creationId xmlns:a16="http://schemas.microsoft.com/office/drawing/2014/main" id="{AEB792A8-410F-889E-9682-9996E03EF1CA}"/>
              </a:ext>
            </a:extLst>
          </p:cNvPr>
          <p:cNvSpPr/>
          <p:nvPr/>
        </p:nvSpPr>
        <p:spPr>
          <a:xfrm>
            <a:off x="828896" y="5677157"/>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9" name="Freeform 14">
            <a:extLst>
              <a:ext uri="{FF2B5EF4-FFF2-40B4-BE49-F238E27FC236}">
                <a16:creationId xmlns:a16="http://schemas.microsoft.com/office/drawing/2014/main" id="{56EA2F43-E107-FA06-BF33-C7148D5DAA09}"/>
              </a:ext>
            </a:extLst>
          </p:cNvPr>
          <p:cNvSpPr/>
          <p:nvPr/>
        </p:nvSpPr>
        <p:spPr>
          <a:xfrm>
            <a:off x="685800" y="5488402"/>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1" name="TextBox 17">
            <a:extLst>
              <a:ext uri="{FF2B5EF4-FFF2-40B4-BE49-F238E27FC236}">
                <a16:creationId xmlns:a16="http://schemas.microsoft.com/office/drawing/2014/main" id="{2A538942-5FEB-C7D8-F9D5-CCAC6407C412}"/>
              </a:ext>
            </a:extLst>
          </p:cNvPr>
          <p:cNvSpPr txBox="1"/>
          <p:nvPr userDrawn="1"/>
        </p:nvSpPr>
        <p:spPr>
          <a:xfrm>
            <a:off x="943507" y="5565814"/>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5</a:t>
            </a:r>
          </a:p>
        </p:txBody>
      </p:sp>
      <p:sp>
        <p:nvSpPr>
          <p:cNvPr id="14" name="Freeform 20">
            <a:extLst>
              <a:ext uri="{FF2B5EF4-FFF2-40B4-BE49-F238E27FC236}">
                <a16:creationId xmlns:a16="http://schemas.microsoft.com/office/drawing/2014/main" id="{E6869AED-1A47-A19E-A0EE-6C4D514E63CF}"/>
              </a:ext>
            </a:extLst>
          </p:cNvPr>
          <p:cNvSpPr/>
          <p:nvPr/>
        </p:nvSpPr>
        <p:spPr>
          <a:xfrm>
            <a:off x="828896" y="2257878"/>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17" name="Freeform 23">
            <a:extLst>
              <a:ext uri="{FF2B5EF4-FFF2-40B4-BE49-F238E27FC236}">
                <a16:creationId xmlns:a16="http://schemas.microsoft.com/office/drawing/2014/main" id="{B2863AB7-27D9-BD60-801C-9AB3185BE20A}"/>
              </a:ext>
            </a:extLst>
          </p:cNvPr>
          <p:cNvSpPr/>
          <p:nvPr/>
        </p:nvSpPr>
        <p:spPr>
          <a:xfrm>
            <a:off x="685800" y="2069123"/>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9" name="TextBox 25">
            <a:extLst>
              <a:ext uri="{FF2B5EF4-FFF2-40B4-BE49-F238E27FC236}">
                <a16:creationId xmlns:a16="http://schemas.microsoft.com/office/drawing/2014/main" id="{274BD893-39CC-6587-2170-E971BCF085F9}"/>
              </a:ext>
            </a:extLst>
          </p:cNvPr>
          <p:cNvSpPr txBox="1"/>
          <p:nvPr userDrawn="1"/>
        </p:nvSpPr>
        <p:spPr>
          <a:xfrm>
            <a:off x="943507" y="2146535"/>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1</a:t>
            </a:r>
          </a:p>
        </p:txBody>
      </p:sp>
      <p:sp>
        <p:nvSpPr>
          <p:cNvPr id="22" name="Freeform 28">
            <a:extLst>
              <a:ext uri="{FF2B5EF4-FFF2-40B4-BE49-F238E27FC236}">
                <a16:creationId xmlns:a16="http://schemas.microsoft.com/office/drawing/2014/main" id="{35B87862-2AA6-5646-6A4F-D4A15DF7875D}"/>
              </a:ext>
            </a:extLst>
          </p:cNvPr>
          <p:cNvSpPr/>
          <p:nvPr/>
        </p:nvSpPr>
        <p:spPr>
          <a:xfrm>
            <a:off x="828896" y="3109814"/>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25" name="Freeform 31">
            <a:extLst>
              <a:ext uri="{FF2B5EF4-FFF2-40B4-BE49-F238E27FC236}">
                <a16:creationId xmlns:a16="http://schemas.microsoft.com/office/drawing/2014/main" id="{C5BA0508-80B8-5055-5420-CD60ABFCBFE7}"/>
              </a:ext>
            </a:extLst>
          </p:cNvPr>
          <p:cNvSpPr/>
          <p:nvPr/>
        </p:nvSpPr>
        <p:spPr>
          <a:xfrm>
            <a:off x="685800" y="2921060"/>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27" name="TextBox 33">
            <a:extLst>
              <a:ext uri="{FF2B5EF4-FFF2-40B4-BE49-F238E27FC236}">
                <a16:creationId xmlns:a16="http://schemas.microsoft.com/office/drawing/2014/main" id="{9FA6E6B0-7525-CA07-9C89-06FAB783F447}"/>
              </a:ext>
            </a:extLst>
          </p:cNvPr>
          <p:cNvSpPr txBox="1"/>
          <p:nvPr userDrawn="1"/>
        </p:nvSpPr>
        <p:spPr>
          <a:xfrm>
            <a:off x="943507" y="2998472"/>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2</a:t>
            </a:r>
          </a:p>
        </p:txBody>
      </p:sp>
      <p:sp>
        <p:nvSpPr>
          <p:cNvPr id="30" name="Freeform 36">
            <a:extLst>
              <a:ext uri="{FF2B5EF4-FFF2-40B4-BE49-F238E27FC236}">
                <a16:creationId xmlns:a16="http://schemas.microsoft.com/office/drawing/2014/main" id="{6A9E4AB6-5B7D-6BBB-23B8-FB6EBB121477}"/>
              </a:ext>
            </a:extLst>
          </p:cNvPr>
          <p:cNvSpPr/>
          <p:nvPr/>
        </p:nvSpPr>
        <p:spPr>
          <a:xfrm>
            <a:off x="828896" y="3964180"/>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33" name="Freeform 39">
            <a:extLst>
              <a:ext uri="{FF2B5EF4-FFF2-40B4-BE49-F238E27FC236}">
                <a16:creationId xmlns:a16="http://schemas.microsoft.com/office/drawing/2014/main" id="{37401BE6-9FF9-FD0D-6186-24B9DEF5FB14}"/>
              </a:ext>
            </a:extLst>
          </p:cNvPr>
          <p:cNvSpPr/>
          <p:nvPr/>
        </p:nvSpPr>
        <p:spPr>
          <a:xfrm>
            <a:off x="685800" y="3775426"/>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35" name="TextBox 41">
            <a:extLst>
              <a:ext uri="{FF2B5EF4-FFF2-40B4-BE49-F238E27FC236}">
                <a16:creationId xmlns:a16="http://schemas.microsoft.com/office/drawing/2014/main" id="{8218FBE3-C2BD-E049-E99C-E6BD8BF32414}"/>
              </a:ext>
            </a:extLst>
          </p:cNvPr>
          <p:cNvSpPr txBox="1"/>
          <p:nvPr userDrawn="1"/>
        </p:nvSpPr>
        <p:spPr>
          <a:xfrm>
            <a:off x="943507" y="3852838"/>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3</a:t>
            </a:r>
          </a:p>
        </p:txBody>
      </p:sp>
      <p:sp>
        <p:nvSpPr>
          <p:cNvPr id="38" name="Freeform 44">
            <a:extLst>
              <a:ext uri="{FF2B5EF4-FFF2-40B4-BE49-F238E27FC236}">
                <a16:creationId xmlns:a16="http://schemas.microsoft.com/office/drawing/2014/main" id="{F5F6EC33-B732-CF0D-CFF6-2DE4F7F97313}"/>
              </a:ext>
            </a:extLst>
          </p:cNvPr>
          <p:cNvSpPr/>
          <p:nvPr/>
        </p:nvSpPr>
        <p:spPr>
          <a:xfrm>
            <a:off x="828896" y="4822079"/>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41" name="Freeform 47">
            <a:extLst>
              <a:ext uri="{FF2B5EF4-FFF2-40B4-BE49-F238E27FC236}">
                <a16:creationId xmlns:a16="http://schemas.microsoft.com/office/drawing/2014/main" id="{4D70C0F4-072A-36F1-C1D1-9BA6A359C093}"/>
              </a:ext>
            </a:extLst>
          </p:cNvPr>
          <p:cNvSpPr/>
          <p:nvPr/>
        </p:nvSpPr>
        <p:spPr>
          <a:xfrm>
            <a:off x="685800" y="4633324"/>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43" name="TextBox 49">
            <a:extLst>
              <a:ext uri="{FF2B5EF4-FFF2-40B4-BE49-F238E27FC236}">
                <a16:creationId xmlns:a16="http://schemas.microsoft.com/office/drawing/2014/main" id="{01E040D8-9B95-7103-ED2F-E26CF1F973D2}"/>
              </a:ext>
            </a:extLst>
          </p:cNvPr>
          <p:cNvSpPr txBox="1"/>
          <p:nvPr userDrawn="1"/>
        </p:nvSpPr>
        <p:spPr>
          <a:xfrm>
            <a:off x="943507" y="4710736"/>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4</a:t>
            </a:r>
          </a:p>
        </p:txBody>
      </p:sp>
      <p:sp>
        <p:nvSpPr>
          <p:cNvPr id="10" name="Text Placeholder 9">
            <a:extLst>
              <a:ext uri="{FF2B5EF4-FFF2-40B4-BE49-F238E27FC236}">
                <a16:creationId xmlns:a16="http://schemas.microsoft.com/office/drawing/2014/main" id="{87D35608-C8C0-6AFB-FEC1-84AFFBBCF465}"/>
              </a:ext>
            </a:extLst>
          </p:cNvPr>
          <p:cNvSpPr>
            <a:spLocks noGrp="1"/>
          </p:cNvSpPr>
          <p:nvPr>
            <p:ph type="body" sz="quarter" idx="10"/>
          </p:nvPr>
        </p:nvSpPr>
        <p:spPr>
          <a:xfrm>
            <a:off x="1487488" y="2257425"/>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4" name="Text Placeholder 9">
            <a:extLst>
              <a:ext uri="{FF2B5EF4-FFF2-40B4-BE49-F238E27FC236}">
                <a16:creationId xmlns:a16="http://schemas.microsoft.com/office/drawing/2014/main" id="{0ED152DD-5E14-B7C6-3140-1E2332D05237}"/>
              </a:ext>
            </a:extLst>
          </p:cNvPr>
          <p:cNvSpPr>
            <a:spLocks noGrp="1"/>
          </p:cNvSpPr>
          <p:nvPr>
            <p:ph type="body" sz="quarter" idx="11"/>
          </p:nvPr>
        </p:nvSpPr>
        <p:spPr>
          <a:xfrm>
            <a:off x="1487488" y="311192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6" name="Text Placeholder 9">
            <a:extLst>
              <a:ext uri="{FF2B5EF4-FFF2-40B4-BE49-F238E27FC236}">
                <a16:creationId xmlns:a16="http://schemas.microsoft.com/office/drawing/2014/main" id="{AD27CC30-C265-6846-2351-BE66163508D0}"/>
              </a:ext>
            </a:extLst>
          </p:cNvPr>
          <p:cNvSpPr>
            <a:spLocks noGrp="1"/>
          </p:cNvSpPr>
          <p:nvPr>
            <p:ph type="body" sz="quarter" idx="12"/>
          </p:nvPr>
        </p:nvSpPr>
        <p:spPr>
          <a:xfrm>
            <a:off x="1478834" y="3967713"/>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2" name="Text Placeholder 9">
            <a:extLst>
              <a:ext uri="{FF2B5EF4-FFF2-40B4-BE49-F238E27FC236}">
                <a16:creationId xmlns:a16="http://schemas.microsoft.com/office/drawing/2014/main" id="{B68ED4BB-F1C1-4C3A-1451-F5B5D4A7B547}"/>
              </a:ext>
            </a:extLst>
          </p:cNvPr>
          <p:cNvSpPr>
            <a:spLocks noGrp="1"/>
          </p:cNvSpPr>
          <p:nvPr>
            <p:ph type="body" sz="quarter" idx="13"/>
          </p:nvPr>
        </p:nvSpPr>
        <p:spPr>
          <a:xfrm>
            <a:off x="1487488" y="482751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4" name="Text Placeholder 9">
            <a:extLst>
              <a:ext uri="{FF2B5EF4-FFF2-40B4-BE49-F238E27FC236}">
                <a16:creationId xmlns:a16="http://schemas.microsoft.com/office/drawing/2014/main" id="{9EF830AC-573C-85AA-5EFC-A016DAC38A09}"/>
              </a:ext>
            </a:extLst>
          </p:cNvPr>
          <p:cNvSpPr>
            <a:spLocks noGrp="1"/>
          </p:cNvSpPr>
          <p:nvPr>
            <p:ph type="body" sz="quarter" idx="14"/>
          </p:nvPr>
        </p:nvSpPr>
        <p:spPr>
          <a:xfrm>
            <a:off x="1487488" y="5682594"/>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Tree>
    <p:extLst>
      <p:ext uri="{BB962C8B-B14F-4D97-AF65-F5344CB8AC3E}">
        <p14:creationId xmlns:p14="http://schemas.microsoft.com/office/powerpoint/2010/main" val="2305825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E04B9-D0EC-2D32-DA98-EC34DAE59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0D4679-37D2-6E94-0EF7-714CD347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Picture 32">
            <a:extLst>
              <a:ext uri="{FF2B5EF4-FFF2-40B4-BE49-F238E27FC236}">
                <a16:creationId xmlns:a16="http://schemas.microsoft.com/office/drawing/2014/main" id="{95ABA317-873A-8B3D-F6F7-7AA3583642B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124218" y="6286500"/>
            <a:ext cx="1788361" cy="457200"/>
          </a:xfrm>
          <a:prstGeom prst="rect">
            <a:avLst/>
          </a:prstGeom>
        </p:spPr>
      </p:pic>
      <p:sp>
        <p:nvSpPr>
          <p:cNvPr id="12" name="Freeform 19">
            <a:extLst>
              <a:ext uri="{FF2B5EF4-FFF2-40B4-BE49-F238E27FC236}">
                <a16:creationId xmlns:a16="http://schemas.microsoft.com/office/drawing/2014/main" id="{FADC83A5-7C47-C565-7129-5C22262964E0}"/>
              </a:ext>
            </a:extLst>
          </p:cNvPr>
          <p:cNvSpPr/>
          <p:nvPr/>
        </p:nvSpPr>
        <p:spPr>
          <a:xfrm>
            <a:off x="0" y="6172200"/>
            <a:ext cx="1130380" cy="685800"/>
          </a:xfrm>
          <a:custGeom>
            <a:avLst/>
            <a:gdLst/>
            <a:ahLst/>
            <a:cxnLst/>
            <a:rect l="l" t="t" r="r" b="b"/>
            <a:pathLst>
              <a:path w="1004782" h="609600">
                <a:moveTo>
                  <a:pt x="203200" y="0"/>
                </a:moveTo>
                <a:lnTo>
                  <a:pt x="1004782" y="0"/>
                </a:lnTo>
                <a:lnTo>
                  <a:pt x="801582" y="609600"/>
                </a:lnTo>
                <a:lnTo>
                  <a:pt x="0" y="609600"/>
                </a:lnTo>
                <a:lnTo>
                  <a:pt x="203200" y="0"/>
                </a:lnTo>
                <a:close/>
              </a:path>
            </a:pathLst>
          </a:custGeom>
          <a:solidFill>
            <a:srgbClr val="0049C2">
              <a:alpha val="60000"/>
            </a:srgbClr>
          </a:solidFill>
        </p:spPr>
        <p:txBody>
          <a:bodyPr/>
          <a:lstStyle/>
          <a:p>
            <a:endParaRPr lang="en-US" dirty="0"/>
          </a:p>
        </p:txBody>
      </p:sp>
      <p:sp>
        <p:nvSpPr>
          <p:cNvPr id="13" name="TextBox 20">
            <a:extLst>
              <a:ext uri="{FF2B5EF4-FFF2-40B4-BE49-F238E27FC236}">
                <a16:creationId xmlns:a16="http://schemas.microsoft.com/office/drawing/2014/main" id="{001818F7-8C2E-2C69-F62A-A798DAB78454}"/>
              </a:ext>
            </a:extLst>
          </p:cNvPr>
          <p:cNvSpPr txBox="1"/>
          <p:nvPr/>
        </p:nvSpPr>
        <p:spPr>
          <a:xfrm>
            <a:off x="228600" y="6172200"/>
            <a:ext cx="666750" cy="685800"/>
          </a:xfrm>
          <a:prstGeom prst="rect">
            <a:avLst/>
          </a:prstGeom>
        </p:spPr>
        <p:txBody>
          <a:bodyPr lIns="33867" tIns="33867" rIns="33867" bIns="33867" rtlCol="0" anchor="ctr"/>
          <a:lstStyle/>
          <a:p>
            <a:pPr algn="ctr">
              <a:lnSpc>
                <a:spcPts val="1773"/>
              </a:lnSpc>
            </a:pPr>
            <a:fld id="{020E956A-83F2-45C7-9E16-4537D737FDA7}" type="slidenum">
              <a:rPr lang="en-US" sz="2000" smtClean="0">
                <a:solidFill>
                  <a:schemeClr val="bg1"/>
                </a:solidFill>
              </a:rPr>
              <a:t>‹#›</a:t>
            </a:fld>
            <a:endParaRPr sz="2000" dirty="0">
              <a:solidFill>
                <a:schemeClr val="bg1"/>
              </a:solidFill>
            </a:endParaRPr>
          </a:p>
        </p:txBody>
      </p:sp>
    </p:spTree>
    <p:extLst>
      <p:ext uri="{BB962C8B-B14F-4D97-AF65-F5344CB8AC3E}">
        <p14:creationId xmlns:p14="http://schemas.microsoft.com/office/powerpoint/2010/main" val="315635700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3" r:id="rId5"/>
    <p:sldLayoutId id="2147483654" r:id="rId6"/>
    <p:sldLayoutId id="2147483655" r:id="rId7"/>
    <p:sldLayoutId id="2147483660" r:id="rId8"/>
    <p:sldLayoutId id="2147483661" r:id="rId9"/>
    <p:sldLayoutId id="2147483658" r:id="rId10"/>
    <p:sldLayoutId id="2147483663" r:id="rId11"/>
    <p:sldLayoutId id="2147483662" r:id="rId12"/>
  </p:sldLayoutIdLst>
  <p:hf hdr="0" ftr="0"/>
  <p:txStyles>
    <p:titleStyle>
      <a:lvl1pPr algn="l" defTabSz="914400" rtl="0" eaLnBrk="1" latinLnBrk="0" hangingPunct="1">
        <a:lnSpc>
          <a:spcPct val="90000"/>
        </a:lnSpc>
        <a:spcBef>
          <a:spcPct val="0"/>
        </a:spcBef>
        <a:buNone/>
        <a:defRPr sz="4400" b="1" kern="1200">
          <a:solidFill>
            <a:srgbClr val="0049C2"/>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C14A-8E5E-BD9E-F5D2-E35B64556EBB}"/>
              </a:ext>
            </a:extLst>
          </p:cNvPr>
          <p:cNvSpPr>
            <a:spLocks noGrp="1"/>
          </p:cNvSpPr>
          <p:nvPr>
            <p:ph type="ctrTitle"/>
          </p:nvPr>
        </p:nvSpPr>
        <p:spPr/>
        <p:txBody>
          <a:bodyPr>
            <a:normAutofit/>
          </a:bodyPr>
          <a:lstStyle/>
          <a:p>
            <a:r>
              <a:rPr lang="en-US" sz="3600" dirty="0"/>
              <a:t>Adult Vaccinations (22 and older)</a:t>
            </a:r>
          </a:p>
        </p:txBody>
      </p:sp>
      <p:sp>
        <p:nvSpPr>
          <p:cNvPr id="3" name="Subtitle 2">
            <a:extLst>
              <a:ext uri="{FF2B5EF4-FFF2-40B4-BE49-F238E27FC236}">
                <a16:creationId xmlns:a16="http://schemas.microsoft.com/office/drawing/2014/main" id="{F2B66D6A-BD44-095B-AFAF-EDF515A77C98}"/>
              </a:ext>
            </a:extLst>
          </p:cNvPr>
          <p:cNvSpPr>
            <a:spLocks noGrp="1"/>
          </p:cNvSpPr>
          <p:nvPr>
            <p:ph type="subTitle" idx="1"/>
          </p:nvPr>
        </p:nvSpPr>
        <p:spPr>
          <a:xfrm>
            <a:off x="838201" y="3509963"/>
            <a:ext cx="6718300" cy="844695"/>
          </a:xfrm>
        </p:spPr>
        <p:txBody>
          <a:bodyPr>
            <a:normAutofit fontScale="47500" lnSpcReduction="20000"/>
          </a:bodyPr>
          <a:lstStyle/>
          <a:p>
            <a:r>
              <a:rPr lang="en-US" dirty="0"/>
              <a:t>Rate and Form Compliance Division</a:t>
            </a:r>
          </a:p>
          <a:p>
            <a:r>
              <a:rPr lang="en-US" dirty="0"/>
              <a:t>Commissioner Vicki Schmidt</a:t>
            </a:r>
          </a:p>
          <a:p>
            <a:r>
              <a:rPr lang="en-US" dirty="0"/>
              <a:t>Director Julie Holmes</a:t>
            </a:r>
          </a:p>
        </p:txBody>
      </p:sp>
      <p:sp>
        <p:nvSpPr>
          <p:cNvPr id="4" name="Text Placeholder 3">
            <a:extLst>
              <a:ext uri="{FF2B5EF4-FFF2-40B4-BE49-F238E27FC236}">
                <a16:creationId xmlns:a16="http://schemas.microsoft.com/office/drawing/2014/main" id="{56293FB9-8D97-C2B4-2BDF-44DD398CD066}"/>
              </a:ext>
            </a:extLst>
          </p:cNvPr>
          <p:cNvSpPr>
            <a:spLocks noGrp="1"/>
          </p:cNvSpPr>
          <p:nvPr>
            <p:ph type="body" sz="quarter" idx="13"/>
          </p:nvPr>
        </p:nvSpPr>
        <p:spPr>
          <a:xfrm>
            <a:off x="838199" y="2000883"/>
            <a:ext cx="7948961" cy="774700"/>
          </a:xfrm>
        </p:spPr>
        <p:txBody>
          <a:bodyPr anchor="b">
            <a:noAutofit/>
          </a:bodyPr>
          <a:lstStyle/>
          <a:p>
            <a:r>
              <a:rPr lang="en-US" sz="4000" dirty="0"/>
              <a:t>Charged, Allowed, and Paid Costs</a:t>
            </a:r>
          </a:p>
        </p:txBody>
      </p:sp>
      <p:sp>
        <p:nvSpPr>
          <p:cNvPr id="5" name="Text Placeholder 4">
            <a:extLst>
              <a:ext uri="{FF2B5EF4-FFF2-40B4-BE49-F238E27FC236}">
                <a16:creationId xmlns:a16="http://schemas.microsoft.com/office/drawing/2014/main" id="{9A59B359-6633-8E0A-5148-60F83580B8B6}"/>
              </a:ext>
            </a:extLst>
          </p:cNvPr>
          <p:cNvSpPr>
            <a:spLocks noGrp="1"/>
          </p:cNvSpPr>
          <p:nvPr>
            <p:ph type="body" sz="quarter" idx="14"/>
          </p:nvPr>
        </p:nvSpPr>
        <p:spPr/>
        <p:txBody>
          <a:bodyPr>
            <a:normAutofit fontScale="70000" lnSpcReduction="20000"/>
          </a:bodyPr>
          <a:lstStyle/>
          <a:p>
            <a:r>
              <a:rPr lang="en-US" dirty="0"/>
              <a:t>Anthony Depner</a:t>
            </a:r>
          </a:p>
          <a:p>
            <a:r>
              <a:rPr lang="en-US" dirty="0"/>
              <a:t>Research Analyst</a:t>
            </a:r>
          </a:p>
        </p:txBody>
      </p:sp>
      <p:sp>
        <p:nvSpPr>
          <p:cNvPr id="6" name="Text Placeholder 5">
            <a:extLst>
              <a:ext uri="{FF2B5EF4-FFF2-40B4-BE49-F238E27FC236}">
                <a16:creationId xmlns:a16="http://schemas.microsoft.com/office/drawing/2014/main" id="{63F97CAB-F873-5B57-A15F-8B680DFD83DF}"/>
              </a:ext>
            </a:extLst>
          </p:cNvPr>
          <p:cNvSpPr>
            <a:spLocks noGrp="1"/>
          </p:cNvSpPr>
          <p:nvPr>
            <p:ph type="body" sz="quarter" idx="16"/>
          </p:nvPr>
        </p:nvSpPr>
        <p:spPr/>
        <p:txBody>
          <a:bodyPr>
            <a:normAutofit fontScale="92500" lnSpcReduction="10000"/>
          </a:bodyPr>
          <a:lstStyle/>
          <a:p>
            <a:r>
              <a:rPr lang="en-US" dirty="0"/>
              <a:t>6/10/2025</a:t>
            </a:r>
          </a:p>
        </p:txBody>
      </p:sp>
    </p:spTree>
    <p:extLst>
      <p:ext uri="{BB962C8B-B14F-4D97-AF65-F5344CB8AC3E}">
        <p14:creationId xmlns:p14="http://schemas.microsoft.com/office/powerpoint/2010/main" val="215583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5AC0E2C-A820-FF9D-E8D3-C6A576398075}"/>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35D8C6A2-9EE1-B387-D82C-F5661D338719}"/>
              </a:ext>
            </a:extLst>
          </p:cNvPr>
          <p:cNvSpPr>
            <a:spLocks noGrp="1"/>
          </p:cNvSpPr>
          <p:nvPr>
            <p:ph type="title"/>
          </p:nvPr>
        </p:nvSpPr>
        <p:spPr/>
        <p:txBody>
          <a:bodyPr/>
          <a:lstStyle/>
          <a:p>
            <a:r>
              <a:rPr lang="en-US" dirty="0"/>
              <a:t>Number of Claims by Age Group</a:t>
            </a:r>
          </a:p>
        </p:txBody>
      </p:sp>
      <p:graphicFrame>
        <p:nvGraphicFramePr>
          <p:cNvPr id="5" name="Chart 4">
            <a:extLst>
              <a:ext uri="{FF2B5EF4-FFF2-40B4-BE49-F238E27FC236}">
                <a16:creationId xmlns:a16="http://schemas.microsoft.com/office/drawing/2014/main" id="{8DBDFB32-24AE-DAD5-E56D-D69CB1D403D8}"/>
              </a:ext>
            </a:extLst>
          </p:cNvPr>
          <p:cNvGraphicFramePr>
            <a:graphicFrameLocks/>
          </p:cNvGraphicFramePr>
          <p:nvPr>
            <p:extLst>
              <p:ext uri="{D42A27DB-BD31-4B8C-83A1-F6EECF244321}">
                <p14:modId xmlns:p14="http://schemas.microsoft.com/office/powerpoint/2010/main" val="3606122445"/>
              </p:ext>
            </p:extLst>
          </p:nvPr>
        </p:nvGraphicFramePr>
        <p:xfrm>
          <a:off x="275253" y="1422918"/>
          <a:ext cx="11641493" cy="4613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78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90F791C-A26F-B758-6C11-DCDABA409A39}"/>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3523D64-DDA8-AB8C-22EF-F7D438428AD1}"/>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236BEBB6-09F5-2641-BD5A-5594D14B61E1}"/>
              </a:ext>
            </a:extLst>
          </p:cNvPr>
          <p:cNvGraphicFramePr>
            <a:graphicFrameLocks/>
          </p:cNvGraphicFramePr>
          <p:nvPr>
            <p:extLst>
              <p:ext uri="{D42A27DB-BD31-4B8C-83A1-F6EECF244321}">
                <p14:modId xmlns:p14="http://schemas.microsoft.com/office/powerpoint/2010/main" val="2237183232"/>
              </p:ext>
            </p:extLst>
          </p:nvPr>
        </p:nvGraphicFramePr>
        <p:xfrm>
          <a:off x="757994" y="1437403"/>
          <a:ext cx="10676011" cy="4561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274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76DD71C-0109-D2BC-308F-34D37D726C8A}"/>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CC5787E7-6136-39A8-22CC-47D7F335409B}"/>
              </a:ext>
            </a:extLst>
          </p:cNvPr>
          <p:cNvSpPr>
            <a:spLocks noGrp="1"/>
          </p:cNvSpPr>
          <p:nvPr>
            <p:ph idx="1"/>
          </p:nvPr>
        </p:nvSpPr>
        <p:spPr>
          <a:xfrm>
            <a:off x="838200" y="1550020"/>
            <a:ext cx="9110133" cy="4942855"/>
          </a:xfrm>
        </p:spPr>
        <p:txBody>
          <a:bodyPr>
            <a:normAutofit fontScale="62500" lnSpcReduction="20000"/>
          </a:bodyPr>
          <a:lstStyle/>
          <a:p>
            <a:r>
              <a:rPr lang="en-US" u="sng" dirty="0"/>
              <a:t>Total Costs:</a:t>
            </a:r>
          </a:p>
          <a:p>
            <a:r>
              <a:rPr lang="en-US" dirty="0"/>
              <a:t>Charged - $7,193,019,544.45</a:t>
            </a:r>
          </a:p>
          <a:p>
            <a:r>
              <a:rPr lang="en-US" dirty="0"/>
              <a:t>Allowed - $3,434,705,506.30</a:t>
            </a:r>
          </a:p>
          <a:p>
            <a:r>
              <a:rPr lang="en-US" dirty="0"/>
              <a:t>Paid - $3,022,465,922.20</a:t>
            </a:r>
          </a:p>
          <a:p>
            <a:endParaRPr lang="en-US" dirty="0"/>
          </a:p>
          <a:p>
            <a:r>
              <a:rPr lang="en-US" dirty="0"/>
              <a:t>The 1960s (61-52 age range) decade had the highest number of claims at 3,867,130 claims. The 1910s (102+) had the lowest number at 248.</a:t>
            </a:r>
          </a:p>
          <a:p>
            <a:endParaRPr lang="en-US" dirty="0"/>
          </a:p>
          <a:p>
            <a:r>
              <a:rPr lang="en-US" u="sng" dirty="0"/>
              <a:t>For averages per type of cost:</a:t>
            </a:r>
          </a:p>
          <a:p>
            <a:r>
              <a:rPr lang="en-US" dirty="0"/>
              <a:t>The 1940s (81-72) had the </a:t>
            </a:r>
            <a:r>
              <a:rPr lang="en-US" b="1" dirty="0"/>
              <a:t>highest</a:t>
            </a:r>
            <a:r>
              <a:rPr lang="en-US" dirty="0"/>
              <a:t> average for charged at $705.22.</a:t>
            </a:r>
          </a:p>
          <a:p>
            <a:r>
              <a:rPr lang="en-US" dirty="0"/>
              <a:t>The 1950s (71-62) had the </a:t>
            </a:r>
            <a:r>
              <a:rPr lang="en-US" b="1" dirty="0"/>
              <a:t>highest </a:t>
            </a:r>
            <a:r>
              <a:rPr lang="en-US" dirty="0"/>
              <a:t>average for both allowed at $289.66 and paid at $259.31.</a:t>
            </a:r>
          </a:p>
          <a:p>
            <a:r>
              <a:rPr lang="en-US" dirty="0"/>
              <a:t>The 1910s (102+) had the </a:t>
            </a:r>
            <a:r>
              <a:rPr lang="en-US" b="1" dirty="0"/>
              <a:t>lowest</a:t>
            </a:r>
            <a:r>
              <a:rPr lang="en-US" dirty="0"/>
              <a:t> for all three types, with charged at $216.90, allowed at $13.76, and paid at $13.76.</a:t>
            </a:r>
          </a:p>
          <a:p>
            <a:endParaRPr lang="en-US" dirty="0"/>
          </a:p>
        </p:txBody>
      </p:sp>
      <p:sp>
        <p:nvSpPr>
          <p:cNvPr id="4" name="Title 3">
            <a:extLst>
              <a:ext uri="{FF2B5EF4-FFF2-40B4-BE49-F238E27FC236}">
                <a16:creationId xmlns:a16="http://schemas.microsoft.com/office/drawing/2014/main" id="{C8CD94B1-611F-C9A5-193A-8FD43E3F0DAD}"/>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108500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AFE827-B52A-5D50-7258-58A512D26465}"/>
              </a:ext>
            </a:extLst>
          </p:cNvPr>
          <p:cNvSpPr>
            <a:spLocks noGrp="1"/>
          </p:cNvSpPr>
          <p:nvPr>
            <p:ph sz="quarter" idx="13"/>
          </p:nvPr>
        </p:nvSpPr>
        <p:spPr/>
        <p:txBody>
          <a:bodyPr>
            <a:normAutofit/>
          </a:bodyPr>
          <a:lstStyle/>
          <a:p>
            <a:r>
              <a:rPr lang="en-US" sz="4000" dirty="0"/>
              <a:t>2022</a:t>
            </a:r>
          </a:p>
        </p:txBody>
      </p:sp>
    </p:spTree>
    <p:extLst>
      <p:ext uri="{BB962C8B-B14F-4D97-AF65-F5344CB8AC3E}">
        <p14:creationId xmlns:p14="http://schemas.microsoft.com/office/powerpoint/2010/main" val="421600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439C91-A499-C9CC-D28A-26BA50C77834}"/>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6FB3B354-212B-D5A3-4F54-D93A2D179ADF}"/>
              </a:ext>
            </a:extLst>
          </p:cNvPr>
          <p:cNvSpPr>
            <a:spLocks noGrp="1"/>
          </p:cNvSpPr>
          <p:nvPr>
            <p:ph type="title"/>
          </p:nvPr>
        </p:nvSpPr>
        <p:spPr/>
        <p:txBody>
          <a:bodyPr/>
          <a:lstStyle/>
          <a:p>
            <a:r>
              <a:rPr lang="en-US" dirty="0"/>
              <a:t>Total Costs by Type of Cost</a:t>
            </a:r>
          </a:p>
        </p:txBody>
      </p:sp>
      <p:graphicFrame>
        <p:nvGraphicFramePr>
          <p:cNvPr id="4" name="Chart 3">
            <a:extLst>
              <a:ext uri="{FF2B5EF4-FFF2-40B4-BE49-F238E27FC236}">
                <a16:creationId xmlns:a16="http://schemas.microsoft.com/office/drawing/2014/main" id="{B91CF651-FC88-5D86-ED22-171C0491F039}"/>
              </a:ext>
            </a:extLst>
          </p:cNvPr>
          <p:cNvGraphicFramePr>
            <a:graphicFrameLocks/>
          </p:cNvGraphicFramePr>
          <p:nvPr>
            <p:extLst>
              <p:ext uri="{D42A27DB-BD31-4B8C-83A1-F6EECF244321}">
                <p14:modId xmlns:p14="http://schemas.microsoft.com/office/powerpoint/2010/main" val="2056731404"/>
              </p:ext>
            </p:extLst>
          </p:nvPr>
        </p:nvGraphicFramePr>
        <p:xfrm>
          <a:off x="838200" y="1517785"/>
          <a:ext cx="10515600" cy="4581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02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408048-02D9-A34A-78F6-15955D6EFFEE}"/>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6B6C3B5-3C3F-E928-971E-6CFBD526ED15}"/>
              </a:ext>
            </a:extLst>
          </p:cNvPr>
          <p:cNvSpPr>
            <a:spLocks noGrp="1"/>
          </p:cNvSpPr>
          <p:nvPr>
            <p:ph type="title"/>
          </p:nvPr>
        </p:nvSpPr>
        <p:spPr/>
        <p:txBody>
          <a:bodyPr/>
          <a:lstStyle/>
          <a:p>
            <a:r>
              <a:rPr lang="en-US" dirty="0"/>
              <a:t>Number of Claims by Age Group</a:t>
            </a:r>
          </a:p>
        </p:txBody>
      </p:sp>
      <p:graphicFrame>
        <p:nvGraphicFramePr>
          <p:cNvPr id="5" name="Chart 4">
            <a:extLst>
              <a:ext uri="{FF2B5EF4-FFF2-40B4-BE49-F238E27FC236}">
                <a16:creationId xmlns:a16="http://schemas.microsoft.com/office/drawing/2014/main" id="{ABA18734-F07A-FE17-911C-656489E3A4AB}"/>
              </a:ext>
            </a:extLst>
          </p:cNvPr>
          <p:cNvGraphicFramePr>
            <a:graphicFrameLocks/>
          </p:cNvGraphicFramePr>
          <p:nvPr>
            <p:extLst>
              <p:ext uri="{D42A27DB-BD31-4B8C-83A1-F6EECF244321}">
                <p14:modId xmlns:p14="http://schemas.microsoft.com/office/powerpoint/2010/main" val="3976399626"/>
              </p:ext>
            </p:extLst>
          </p:nvPr>
        </p:nvGraphicFramePr>
        <p:xfrm>
          <a:off x="198324" y="1319746"/>
          <a:ext cx="11795352" cy="4763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22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07C80E-0394-1F80-D9E6-4A681DA2926A}"/>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F0F6B4EE-0806-7269-89AB-B5552AC2A47D}"/>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DB20CE1A-E1B7-C13F-C425-5E42ED6DA5F9}"/>
              </a:ext>
            </a:extLst>
          </p:cNvPr>
          <p:cNvGraphicFramePr>
            <a:graphicFrameLocks/>
          </p:cNvGraphicFramePr>
          <p:nvPr>
            <p:extLst>
              <p:ext uri="{D42A27DB-BD31-4B8C-83A1-F6EECF244321}">
                <p14:modId xmlns:p14="http://schemas.microsoft.com/office/powerpoint/2010/main" val="380225103"/>
              </p:ext>
            </p:extLst>
          </p:nvPr>
        </p:nvGraphicFramePr>
        <p:xfrm>
          <a:off x="838200" y="1495769"/>
          <a:ext cx="10515600" cy="4548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815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D8C3CE-D965-021C-FC26-C11010530D46}"/>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C4DA2BEC-93A8-5C53-AA5F-9821B159BBC0}"/>
              </a:ext>
            </a:extLst>
          </p:cNvPr>
          <p:cNvSpPr>
            <a:spLocks noGrp="1"/>
          </p:cNvSpPr>
          <p:nvPr>
            <p:ph idx="1"/>
          </p:nvPr>
        </p:nvSpPr>
        <p:spPr>
          <a:xfrm>
            <a:off x="838200" y="1393902"/>
            <a:ext cx="9110133" cy="4895386"/>
          </a:xfrm>
        </p:spPr>
        <p:txBody>
          <a:bodyPr>
            <a:normAutofit fontScale="62500" lnSpcReduction="20000"/>
          </a:bodyPr>
          <a:lstStyle/>
          <a:p>
            <a:r>
              <a:rPr lang="en-US" u="sng" dirty="0"/>
              <a:t>Total Costs:</a:t>
            </a:r>
          </a:p>
          <a:p>
            <a:r>
              <a:rPr lang="en-US" dirty="0"/>
              <a:t>Charged - $3,748,570,240.81</a:t>
            </a:r>
          </a:p>
          <a:p>
            <a:r>
              <a:rPr lang="en-US" dirty="0"/>
              <a:t>Allowed - $1,654,695,782.72</a:t>
            </a:r>
          </a:p>
          <a:p>
            <a:r>
              <a:rPr lang="en-US" dirty="0"/>
              <a:t>Paid - $1,472,565,148.23</a:t>
            </a:r>
          </a:p>
          <a:p>
            <a:endParaRPr lang="en-US" dirty="0"/>
          </a:p>
          <a:p>
            <a:r>
              <a:rPr lang="en-US" dirty="0"/>
              <a:t>The 1960s (62-53 age range) decade had the highest number of claims at 1,634,571 claims. The 1920s (93+) had the lowest number at 6,240.</a:t>
            </a:r>
          </a:p>
          <a:p>
            <a:endParaRPr lang="en-US" dirty="0"/>
          </a:p>
          <a:p>
            <a:r>
              <a:rPr lang="en-US" u="sng" dirty="0"/>
              <a:t>For averages per type of cost:</a:t>
            </a:r>
          </a:p>
          <a:p>
            <a:r>
              <a:rPr lang="en-US" dirty="0"/>
              <a:t>The 1940s (82-73) had the </a:t>
            </a:r>
            <a:r>
              <a:rPr lang="en-US" b="1" dirty="0"/>
              <a:t>highest</a:t>
            </a:r>
            <a:r>
              <a:rPr lang="en-US" dirty="0"/>
              <a:t> average for charged at $695.42.</a:t>
            </a:r>
          </a:p>
          <a:p>
            <a:r>
              <a:rPr lang="en-US" dirty="0"/>
              <a:t>The 1950s (72-63) had the </a:t>
            </a:r>
            <a:r>
              <a:rPr lang="en-US" b="1" dirty="0"/>
              <a:t>highest </a:t>
            </a:r>
            <a:r>
              <a:rPr lang="en-US" dirty="0"/>
              <a:t>average for both allowed at $301.23 and paid at $272.43.</a:t>
            </a:r>
          </a:p>
          <a:p>
            <a:r>
              <a:rPr lang="en-US" dirty="0"/>
              <a:t>The 1920s (93+) had the </a:t>
            </a:r>
            <a:r>
              <a:rPr lang="en-US" b="1" dirty="0"/>
              <a:t>lowest</a:t>
            </a:r>
            <a:r>
              <a:rPr lang="en-US" dirty="0"/>
              <a:t> for all three types, with charged at $429.99, allowed at $115.73, and paid at $46.16.</a:t>
            </a:r>
          </a:p>
          <a:p>
            <a:endParaRPr lang="en-US" dirty="0"/>
          </a:p>
        </p:txBody>
      </p:sp>
      <p:sp>
        <p:nvSpPr>
          <p:cNvPr id="4" name="Title 3">
            <a:extLst>
              <a:ext uri="{FF2B5EF4-FFF2-40B4-BE49-F238E27FC236}">
                <a16:creationId xmlns:a16="http://schemas.microsoft.com/office/drawing/2014/main" id="{F6790DC4-45C8-2F3F-A837-DDB544B8E683}"/>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157601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8D367-C700-E847-C4E0-618D7B44351A}"/>
              </a:ext>
            </a:extLst>
          </p:cNvPr>
          <p:cNvSpPr>
            <a:spLocks noGrp="1"/>
          </p:cNvSpPr>
          <p:nvPr>
            <p:ph sz="quarter" idx="13"/>
          </p:nvPr>
        </p:nvSpPr>
        <p:spPr/>
        <p:txBody>
          <a:bodyPr>
            <a:normAutofit/>
          </a:bodyPr>
          <a:lstStyle/>
          <a:p>
            <a:r>
              <a:rPr lang="en-US" sz="4000" dirty="0"/>
              <a:t>2023</a:t>
            </a:r>
          </a:p>
        </p:txBody>
      </p:sp>
    </p:spTree>
    <p:extLst>
      <p:ext uri="{BB962C8B-B14F-4D97-AF65-F5344CB8AC3E}">
        <p14:creationId xmlns:p14="http://schemas.microsoft.com/office/powerpoint/2010/main" val="137128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C2906A2-728F-AF72-3149-35E96B530B27}"/>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5E898AAE-7596-D0D4-1F81-AFCE9A2F3E0A}"/>
              </a:ext>
            </a:extLst>
          </p:cNvPr>
          <p:cNvSpPr>
            <a:spLocks noGrp="1"/>
          </p:cNvSpPr>
          <p:nvPr>
            <p:ph type="title"/>
          </p:nvPr>
        </p:nvSpPr>
        <p:spPr/>
        <p:txBody>
          <a:bodyPr/>
          <a:lstStyle/>
          <a:p>
            <a:r>
              <a:rPr lang="en-US" dirty="0"/>
              <a:t>Total Costs by Type of Cost</a:t>
            </a:r>
          </a:p>
        </p:txBody>
      </p:sp>
      <p:graphicFrame>
        <p:nvGraphicFramePr>
          <p:cNvPr id="4" name="Chart 3">
            <a:extLst>
              <a:ext uri="{FF2B5EF4-FFF2-40B4-BE49-F238E27FC236}">
                <a16:creationId xmlns:a16="http://schemas.microsoft.com/office/drawing/2014/main" id="{4E4F01AF-5CCC-5DF8-9BDA-8C4B9D26AEB8}"/>
              </a:ext>
            </a:extLst>
          </p:cNvPr>
          <p:cNvGraphicFramePr>
            <a:graphicFrameLocks/>
          </p:cNvGraphicFramePr>
          <p:nvPr>
            <p:extLst>
              <p:ext uri="{D42A27DB-BD31-4B8C-83A1-F6EECF244321}">
                <p14:modId xmlns:p14="http://schemas.microsoft.com/office/powerpoint/2010/main" val="139521545"/>
              </p:ext>
            </p:extLst>
          </p:nvPr>
        </p:nvGraphicFramePr>
        <p:xfrm>
          <a:off x="838200" y="1549381"/>
          <a:ext cx="10515600" cy="4516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532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D4050B-0EEB-CB77-C666-56080A98B4C7}"/>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955E6CE2-37E8-8D9D-1ECA-39CF4FF38643}"/>
              </a:ext>
            </a:extLst>
          </p:cNvPr>
          <p:cNvSpPr>
            <a:spLocks noGrp="1"/>
          </p:cNvSpPr>
          <p:nvPr>
            <p:ph idx="1"/>
          </p:nvPr>
        </p:nvSpPr>
        <p:spPr>
          <a:xfrm>
            <a:off x="838200" y="1825625"/>
            <a:ext cx="9733156" cy="4351338"/>
          </a:xfrm>
        </p:spPr>
        <p:txBody>
          <a:bodyPr>
            <a:normAutofit fontScale="70000" lnSpcReduction="20000"/>
          </a:bodyPr>
          <a:lstStyle/>
          <a:p>
            <a:r>
              <a:rPr lang="en-US" dirty="0"/>
              <a:t>The primary code in this query is ‘Z23’.</a:t>
            </a:r>
          </a:p>
          <a:p>
            <a:r>
              <a:rPr lang="en-US" b="1" dirty="0"/>
              <a:t>Z23 </a:t>
            </a:r>
            <a:r>
              <a:rPr lang="en-US" dirty="0"/>
              <a:t>– Encounter for immunization(s)</a:t>
            </a:r>
          </a:p>
          <a:p>
            <a:endParaRPr lang="en-US" dirty="0"/>
          </a:p>
          <a:p>
            <a:r>
              <a:rPr lang="en-US" dirty="0"/>
              <a:t>Anyone under the age of 22 was excluded from this report.</a:t>
            </a:r>
          </a:p>
          <a:p>
            <a:r>
              <a:rPr lang="en-US" dirty="0"/>
              <a:t>For this report, the years that were queried were 2020 through the third quarter of 2024. For each year, the cut off year changed since it needed to be 22 years before the year that was being queried. There may be some overlap with people who would be 22 in multiple years, but this was the simplest method to query the data.</a:t>
            </a:r>
          </a:p>
          <a:p>
            <a:endParaRPr lang="en-US" dirty="0"/>
          </a:p>
          <a:p>
            <a:r>
              <a:rPr lang="en-US" dirty="0"/>
              <a:t>Lastly, each decade was separated into its own group. For example, all patients from the 1920s are being grouped together under the ‘1920s’ category. The only group that is not a full decade is 2000s.</a:t>
            </a:r>
          </a:p>
        </p:txBody>
      </p:sp>
      <p:sp>
        <p:nvSpPr>
          <p:cNvPr id="4" name="Title 3">
            <a:extLst>
              <a:ext uri="{FF2B5EF4-FFF2-40B4-BE49-F238E27FC236}">
                <a16:creationId xmlns:a16="http://schemas.microsoft.com/office/drawing/2014/main" id="{F96DB35B-276B-B2AB-DC2E-5311F1F76430}"/>
              </a:ext>
            </a:extLst>
          </p:cNvPr>
          <p:cNvSpPr>
            <a:spLocks noGrp="1"/>
          </p:cNvSpPr>
          <p:nvPr>
            <p:ph type="title"/>
          </p:nvPr>
        </p:nvSpPr>
        <p:spPr/>
        <p:txBody>
          <a:bodyPr/>
          <a:lstStyle/>
          <a:p>
            <a:r>
              <a:rPr lang="en-US" dirty="0"/>
              <a:t>Query Information</a:t>
            </a:r>
          </a:p>
        </p:txBody>
      </p:sp>
    </p:spTree>
    <p:extLst>
      <p:ext uri="{BB962C8B-B14F-4D97-AF65-F5344CB8AC3E}">
        <p14:creationId xmlns:p14="http://schemas.microsoft.com/office/powerpoint/2010/main" val="4682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F137CCC-ABD9-4D8C-EDA1-8AB0F4E2BECD}"/>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3488D80F-ACEE-7D3B-8058-EE394431B6F5}"/>
              </a:ext>
            </a:extLst>
          </p:cNvPr>
          <p:cNvSpPr>
            <a:spLocks noGrp="1"/>
          </p:cNvSpPr>
          <p:nvPr>
            <p:ph type="title"/>
          </p:nvPr>
        </p:nvSpPr>
        <p:spPr/>
        <p:txBody>
          <a:bodyPr/>
          <a:lstStyle/>
          <a:p>
            <a:r>
              <a:rPr lang="en-US" dirty="0"/>
              <a:t>Number of Claims by Age Group</a:t>
            </a:r>
          </a:p>
        </p:txBody>
      </p:sp>
      <p:graphicFrame>
        <p:nvGraphicFramePr>
          <p:cNvPr id="5" name="Chart 4">
            <a:extLst>
              <a:ext uri="{FF2B5EF4-FFF2-40B4-BE49-F238E27FC236}">
                <a16:creationId xmlns:a16="http://schemas.microsoft.com/office/drawing/2014/main" id="{03C188AF-F0D9-ADC1-03D4-3CEA245BE551}"/>
              </a:ext>
            </a:extLst>
          </p:cNvPr>
          <p:cNvGraphicFramePr>
            <a:graphicFrameLocks/>
          </p:cNvGraphicFramePr>
          <p:nvPr>
            <p:extLst>
              <p:ext uri="{D42A27DB-BD31-4B8C-83A1-F6EECF244321}">
                <p14:modId xmlns:p14="http://schemas.microsoft.com/office/powerpoint/2010/main" val="1513426490"/>
              </p:ext>
            </p:extLst>
          </p:nvPr>
        </p:nvGraphicFramePr>
        <p:xfrm>
          <a:off x="153178" y="1446244"/>
          <a:ext cx="11885644" cy="4618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21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1DEA5A-0694-F293-7F31-203E4A12FFD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F8CBD1D2-3207-990A-ABFB-FB2B4835A9F9}"/>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42176A8B-9975-4A5E-9947-E8DF9333CEAC}"/>
              </a:ext>
            </a:extLst>
          </p:cNvPr>
          <p:cNvGraphicFramePr>
            <a:graphicFrameLocks/>
          </p:cNvGraphicFramePr>
          <p:nvPr>
            <p:extLst>
              <p:ext uri="{D42A27DB-BD31-4B8C-83A1-F6EECF244321}">
                <p14:modId xmlns:p14="http://schemas.microsoft.com/office/powerpoint/2010/main" val="805745448"/>
              </p:ext>
            </p:extLst>
          </p:nvPr>
        </p:nvGraphicFramePr>
        <p:xfrm>
          <a:off x="838200" y="1488280"/>
          <a:ext cx="10515600" cy="4566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6591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D0222E-C1CC-98A6-10CD-426ADBC72956}"/>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7BDFF883-E8CF-E8F2-C3A5-15BD54A18BB4}"/>
              </a:ext>
            </a:extLst>
          </p:cNvPr>
          <p:cNvSpPr>
            <a:spLocks noGrp="1"/>
          </p:cNvSpPr>
          <p:nvPr>
            <p:ph idx="1"/>
          </p:nvPr>
        </p:nvSpPr>
        <p:spPr>
          <a:xfrm>
            <a:off x="838200" y="1427356"/>
            <a:ext cx="9110133" cy="4951142"/>
          </a:xfrm>
        </p:spPr>
        <p:txBody>
          <a:bodyPr>
            <a:normAutofit fontScale="62500" lnSpcReduction="20000"/>
          </a:bodyPr>
          <a:lstStyle/>
          <a:p>
            <a:r>
              <a:rPr lang="en-US" u="sng" dirty="0"/>
              <a:t>Total Costs:</a:t>
            </a:r>
          </a:p>
          <a:p>
            <a:r>
              <a:rPr lang="en-US" dirty="0"/>
              <a:t>Charged - $3,029,559,917.92</a:t>
            </a:r>
          </a:p>
          <a:p>
            <a:r>
              <a:rPr lang="en-US" dirty="0"/>
              <a:t>Allowed - $1,345,069,344.13</a:t>
            </a:r>
          </a:p>
          <a:p>
            <a:r>
              <a:rPr lang="en-US" dirty="0"/>
              <a:t>Paid - $1,186,586,592.51</a:t>
            </a:r>
          </a:p>
          <a:p>
            <a:endParaRPr lang="en-US" dirty="0"/>
          </a:p>
          <a:p>
            <a:r>
              <a:rPr lang="en-US" dirty="0"/>
              <a:t>The 1960s (63-54 age range) decade had the highest number of claims at 1,194,407 claims. The 1910s (104+) had the lowest number at 38.</a:t>
            </a:r>
          </a:p>
          <a:p>
            <a:endParaRPr lang="en-US" dirty="0"/>
          </a:p>
          <a:p>
            <a:r>
              <a:rPr lang="en-US" u="sng" dirty="0"/>
              <a:t>For averages per type of cost:</a:t>
            </a:r>
          </a:p>
          <a:p>
            <a:r>
              <a:rPr lang="en-US" dirty="0"/>
              <a:t>The 1930s (93-84) had the </a:t>
            </a:r>
            <a:r>
              <a:rPr lang="en-US" b="1" dirty="0"/>
              <a:t>highest</a:t>
            </a:r>
            <a:r>
              <a:rPr lang="en-US" dirty="0"/>
              <a:t> average for charged at $849.99.</a:t>
            </a:r>
          </a:p>
          <a:p>
            <a:r>
              <a:rPr lang="en-US" dirty="0"/>
              <a:t>The 1960s (63-54) had the </a:t>
            </a:r>
            <a:r>
              <a:rPr lang="en-US" b="1" dirty="0"/>
              <a:t>highest </a:t>
            </a:r>
            <a:r>
              <a:rPr lang="en-US" dirty="0"/>
              <a:t>average for both allowed at $320.53 and paid at $284.36.</a:t>
            </a:r>
          </a:p>
          <a:p>
            <a:r>
              <a:rPr lang="en-US" dirty="0"/>
              <a:t>The 1910s (104+) had the </a:t>
            </a:r>
            <a:r>
              <a:rPr lang="en-US" b="1" dirty="0"/>
              <a:t>lowest</a:t>
            </a:r>
            <a:r>
              <a:rPr lang="en-US" dirty="0"/>
              <a:t> for all three types, with charged at $140.91, allowed at $18.96, and paid at $18.96.</a:t>
            </a:r>
          </a:p>
          <a:p>
            <a:endParaRPr lang="en-US" dirty="0"/>
          </a:p>
        </p:txBody>
      </p:sp>
      <p:sp>
        <p:nvSpPr>
          <p:cNvPr id="4" name="Title 3">
            <a:extLst>
              <a:ext uri="{FF2B5EF4-FFF2-40B4-BE49-F238E27FC236}">
                <a16:creationId xmlns:a16="http://schemas.microsoft.com/office/drawing/2014/main" id="{3B14F15D-6086-ED5D-8856-49384DAA94DA}"/>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304373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8FC405-4594-C570-FF9F-7C87080D3FB0}"/>
              </a:ext>
            </a:extLst>
          </p:cNvPr>
          <p:cNvSpPr>
            <a:spLocks noGrp="1"/>
          </p:cNvSpPr>
          <p:nvPr>
            <p:ph sz="quarter" idx="13"/>
          </p:nvPr>
        </p:nvSpPr>
        <p:spPr/>
        <p:txBody>
          <a:bodyPr>
            <a:normAutofit/>
          </a:bodyPr>
          <a:lstStyle/>
          <a:p>
            <a:r>
              <a:rPr lang="en-US" sz="4000" dirty="0"/>
              <a:t>2024 Quarters 1-3</a:t>
            </a:r>
          </a:p>
        </p:txBody>
      </p:sp>
    </p:spTree>
    <p:extLst>
      <p:ext uri="{BB962C8B-B14F-4D97-AF65-F5344CB8AC3E}">
        <p14:creationId xmlns:p14="http://schemas.microsoft.com/office/powerpoint/2010/main" val="273409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00B08A-A574-1586-FDF5-CC9544D1A710}"/>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86DD037-2197-3A49-4120-7184F347FE28}"/>
              </a:ext>
            </a:extLst>
          </p:cNvPr>
          <p:cNvSpPr>
            <a:spLocks noGrp="1"/>
          </p:cNvSpPr>
          <p:nvPr>
            <p:ph type="title"/>
          </p:nvPr>
        </p:nvSpPr>
        <p:spPr/>
        <p:txBody>
          <a:bodyPr/>
          <a:lstStyle/>
          <a:p>
            <a:r>
              <a:rPr lang="en-US" dirty="0"/>
              <a:t>Total Costs by Type of Cost</a:t>
            </a:r>
          </a:p>
        </p:txBody>
      </p:sp>
      <p:graphicFrame>
        <p:nvGraphicFramePr>
          <p:cNvPr id="4" name="Chart 3">
            <a:extLst>
              <a:ext uri="{FF2B5EF4-FFF2-40B4-BE49-F238E27FC236}">
                <a16:creationId xmlns:a16="http://schemas.microsoft.com/office/drawing/2014/main" id="{FA3AA0E4-D41E-4750-9D4C-8BA0CFDEC02E}"/>
              </a:ext>
            </a:extLst>
          </p:cNvPr>
          <p:cNvGraphicFramePr>
            <a:graphicFrameLocks/>
          </p:cNvGraphicFramePr>
          <p:nvPr>
            <p:extLst>
              <p:ext uri="{D42A27DB-BD31-4B8C-83A1-F6EECF244321}">
                <p14:modId xmlns:p14="http://schemas.microsoft.com/office/powerpoint/2010/main" val="656132555"/>
              </p:ext>
            </p:extLst>
          </p:nvPr>
        </p:nvGraphicFramePr>
        <p:xfrm>
          <a:off x="610882" y="1471062"/>
          <a:ext cx="10970236" cy="4657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245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161A58-C4D6-7BFF-B09F-07CF9AE6FAE8}"/>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C3C08D98-04B0-C667-AE7E-AE4D83B33A04}"/>
              </a:ext>
            </a:extLst>
          </p:cNvPr>
          <p:cNvSpPr>
            <a:spLocks noGrp="1"/>
          </p:cNvSpPr>
          <p:nvPr>
            <p:ph type="title"/>
          </p:nvPr>
        </p:nvSpPr>
        <p:spPr/>
        <p:txBody>
          <a:bodyPr/>
          <a:lstStyle/>
          <a:p>
            <a:r>
              <a:rPr lang="en-US" dirty="0"/>
              <a:t>Number of Claims by Age Group</a:t>
            </a:r>
          </a:p>
        </p:txBody>
      </p:sp>
      <p:graphicFrame>
        <p:nvGraphicFramePr>
          <p:cNvPr id="5" name="Chart 4">
            <a:extLst>
              <a:ext uri="{FF2B5EF4-FFF2-40B4-BE49-F238E27FC236}">
                <a16:creationId xmlns:a16="http://schemas.microsoft.com/office/drawing/2014/main" id="{83A42C8C-DB2A-BDE8-87F3-94F2BD235A3D}"/>
              </a:ext>
            </a:extLst>
          </p:cNvPr>
          <p:cNvGraphicFramePr>
            <a:graphicFrameLocks/>
          </p:cNvGraphicFramePr>
          <p:nvPr>
            <p:extLst>
              <p:ext uri="{D42A27DB-BD31-4B8C-83A1-F6EECF244321}">
                <p14:modId xmlns:p14="http://schemas.microsoft.com/office/powerpoint/2010/main" val="3906487184"/>
              </p:ext>
            </p:extLst>
          </p:nvPr>
        </p:nvGraphicFramePr>
        <p:xfrm>
          <a:off x="324913" y="1479351"/>
          <a:ext cx="11542173" cy="4619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2724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FD81D0-5F0D-4A5D-A586-DEA25E5599F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304A3B3-EAD1-3EB4-31D3-F7AFB183BBE8}"/>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C51F448D-28AE-CDE1-1C10-BA3180930BDC}"/>
              </a:ext>
            </a:extLst>
          </p:cNvPr>
          <p:cNvGraphicFramePr>
            <a:graphicFrameLocks/>
          </p:cNvGraphicFramePr>
          <p:nvPr>
            <p:extLst>
              <p:ext uri="{D42A27DB-BD31-4B8C-83A1-F6EECF244321}">
                <p14:modId xmlns:p14="http://schemas.microsoft.com/office/powerpoint/2010/main" val="350993050"/>
              </p:ext>
            </p:extLst>
          </p:nvPr>
        </p:nvGraphicFramePr>
        <p:xfrm>
          <a:off x="892419" y="1473993"/>
          <a:ext cx="10407162" cy="4636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406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1D895AE-3D4A-5107-99BF-0E0BC3B3A1A6}"/>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B51CA9EC-CBC1-AFFB-E166-B5F2A87A904F}"/>
              </a:ext>
            </a:extLst>
          </p:cNvPr>
          <p:cNvSpPr>
            <a:spLocks noGrp="1"/>
          </p:cNvSpPr>
          <p:nvPr>
            <p:ph idx="1"/>
          </p:nvPr>
        </p:nvSpPr>
        <p:spPr>
          <a:xfrm>
            <a:off x="838200" y="1471961"/>
            <a:ext cx="9110133" cy="4850780"/>
          </a:xfrm>
        </p:spPr>
        <p:txBody>
          <a:bodyPr>
            <a:normAutofit fontScale="62500" lnSpcReduction="20000"/>
          </a:bodyPr>
          <a:lstStyle/>
          <a:p>
            <a:r>
              <a:rPr lang="en-US" u="sng" dirty="0"/>
              <a:t>Total Costs:</a:t>
            </a:r>
          </a:p>
          <a:p>
            <a:r>
              <a:rPr lang="en-US" dirty="0"/>
              <a:t>Charged - $914,201,239.68</a:t>
            </a:r>
          </a:p>
          <a:p>
            <a:r>
              <a:rPr lang="en-US" dirty="0"/>
              <a:t>Allowed - $406,564,024.09</a:t>
            </a:r>
          </a:p>
          <a:p>
            <a:r>
              <a:rPr lang="en-US" dirty="0"/>
              <a:t>Paid - $363,184,321.68</a:t>
            </a:r>
          </a:p>
          <a:p>
            <a:r>
              <a:rPr lang="en-US" dirty="0"/>
              <a:t>The 1960s (64-55 age range) decade had the highest number of claims at 331,794 claims. The 1920s (104-95) had the lowest number at 1,103.</a:t>
            </a:r>
          </a:p>
          <a:p>
            <a:r>
              <a:rPr lang="en-US" u="sng" dirty="0"/>
              <a:t>For averages per type of cost:</a:t>
            </a:r>
          </a:p>
          <a:p>
            <a:r>
              <a:rPr lang="en-US" dirty="0"/>
              <a:t>The 1930s (94-85) had the </a:t>
            </a:r>
            <a:r>
              <a:rPr lang="en-US" b="1" dirty="0"/>
              <a:t>highest</a:t>
            </a:r>
            <a:r>
              <a:rPr lang="en-US" dirty="0"/>
              <a:t> average for charged at $912.39.</a:t>
            </a:r>
          </a:p>
          <a:p>
            <a:r>
              <a:rPr lang="en-US" dirty="0"/>
              <a:t>The 1930s (94-85) had the </a:t>
            </a:r>
            <a:r>
              <a:rPr lang="en-US" b="1" dirty="0"/>
              <a:t>highest </a:t>
            </a:r>
            <a:r>
              <a:rPr lang="en-US" dirty="0"/>
              <a:t>average for allowed at $472.15.</a:t>
            </a:r>
          </a:p>
          <a:p>
            <a:r>
              <a:rPr lang="en-US" dirty="0"/>
              <a:t>The 1970s (54-45) had the </a:t>
            </a:r>
            <a:r>
              <a:rPr lang="en-US" b="1" dirty="0"/>
              <a:t>highest </a:t>
            </a:r>
            <a:r>
              <a:rPr lang="en-US" dirty="0"/>
              <a:t>average for paid at $330.07.</a:t>
            </a:r>
          </a:p>
          <a:p>
            <a:r>
              <a:rPr lang="en-US" dirty="0"/>
              <a:t>The 1920s (104-95) had the </a:t>
            </a:r>
            <a:r>
              <a:rPr lang="en-US" b="1" dirty="0"/>
              <a:t>lowest</a:t>
            </a:r>
            <a:r>
              <a:rPr lang="en-US" dirty="0"/>
              <a:t> average charged at $541.29.</a:t>
            </a:r>
          </a:p>
          <a:p>
            <a:r>
              <a:rPr lang="en-US" dirty="0"/>
              <a:t>The 1920s (104-95) had the </a:t>
            </a:r>
            <a:r>
              <a:rPr lang="en-US" b="1" dirty="0"/>
              <a:t>lowest </a:t>
            </a:r>
            <a:r>
              <a:rPr lang="en-US" dirty="0"/>
              <a:t>average allowed at $149.08.</a:t>
            </a:r>
          </a:p>
          <a:p>
            <a:r>
              <a:rPr lang="en-US" dirty="0"/>
              <a:t>The 1930s (94-85) had the </a:t>
            </a:r>
            <a:r>
              <a:rPr lang="en-US" b="1" dirty="0"/>
              <a:t>lowest</a:t>
            </a:r>
            <a:r>
              <a:rPr lang="en-US" dirty="0"/>
              <a:t> average paid at $41.82.</a:t>
            </a:r>
          </a:p>
        </p:txBody>
      </p:sp>
      <p:sp>
        <p:nvSpPr>
          <p:cNvPr id="4" name="Title 3">
            <a:extLst>
              <a:ext uri="{FF2B5EF4-FFF2-40B4-BE49-F238E27FC236}">
                <a16:creationId xmlns:a16="http://schemas.microsoft.com/office/drawing/2014/main" id="{9F0729D7-A3F4-BB46-AB97-D171336CC440}"/>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140392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66672C0-BD30-C006-8C8E-301748A801DF}"/>
              </a:ext>
            </a:extLst>
          </p:cNvPr>
          <p:cNvSpPr>
            <a:spLocks noGrp="1"/>
          </p:cNvSpPr>
          <p:nvPr>
            <p:ph type="pic" sz="quarter" idx="10"/>
          </p:nvPr>
        </p:nvSpPr>
        <p:spPr/>
        <p:txBody>
          <a:bodyPr/>
          <a:lstStyle/>
          <a:p>
            <a:endParaRPr lang="en-US" dirty="0"/>
          </a:p>
        </p:txBody>
      </p:sp>
      <p:sp>
        <p:nvSpPr>
          <p:cNvPr id="3" name="Title 2">
            <a:extLst>
              <a:ext uri="{FF2B5EF4-FFF2-40B4-BE49-F238E27FC236}">
                <a16:creationId xmlns:a16="http://schemas.microsoft.com/office/drawing/2014/main" id="{0D02043F-B39F-C65E-39F6-2BBB30B8B6B8}"/>
              </a:ext>
            </a:extLst>
          </p:cNvPr>
          <p:cNvSpPr>
            <a:spLocks noGrp="1"/>
          </p:cNvSpPr>
          <p:nvPr>
            <p:ph type="title"/>
          </p:nvPr>
        </p:nvSpPr>
        <p:spPr/>
        <p:txBody>
          <a:bodyPr/>
          <a:lstStyle/>
          <a:p>
            <a:r>
              <a:rPr lang="en-US" dirty="0"/>
              <a:t>Total Costs by Type of Cost</a:t>
            </a:r>
            <a:br>
              <a:rPr lang="en-US" dirty="0"/>
            </a:br>
            <a:r>
              <a:rPr lang="en-US" dirty="0"/>
              <a:t>2020 - 2024</a:t>
            </a:r>
          </a:p>
        </p:txBody>
      </p:sp>
      <p:graphicFrame>
        <p:nvGraphicFramePr>
          <p:cNvPr id="6" name="Chart 5">
            <a:extLst>
              <a:ext uri="{FF2B5EF4-FFF2-40B4-BE49-F238E27FC236}">
                <a16:creationId xmlns:a16="http://schemas.microsoft.com/office/drawing/2014/main" id="{20B5C8AC-A771-EA65-5B9F-8682E33B34E5}"/>
              </a:ext>
            </a:extLst>
          </p:cNvPr>
          <p:cNvGraphicFramePr>
            <a:graphicFrameLocks/>
          </p:cNvGraphicFramePr>
          <p:nvPr>
            <p:extLst>
              <p:ext uri="{D42A27DB-BD31-4B8C-83A1-F6EECF244321}">
                <p14:modId xmlns:p14="http://schemas.microsoft.com/office/powerpoint/2010/main" val="379637168"/>
              </p:ext>
            </p:extLst>
          </p:nvPr>
        </p:nvGraphicFramePr>
        <p:xfrm>
          <a:off x="760167" y="1690342"/>
          <a:ext cx="10671665" cy="4367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09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69DE81-668E-686E-08CB-F41D09F1749C}"/>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440049CB-9BEC-B91B-9C50-783FB53FE0EB}"/>
              </a:ext>
            </a:extLst>
          </p:cNvPr>
          <p:cNvSpPr>
            <a:spLocks noGrp="1"/>
          </p:cNvSpPr>
          <p:nvPr>
            <p:ph type="title"/>
          </p:nvPr>
        </p:nvSpPr>
        <p:spPr/>
        <p:txBody>
          <a:bodyPr/>
          <a:lstStyle/>
          <a:p>
            <a:r>
              <a:rPr lang="en-US" dirty="0"/>
              <a:t>Total Number of Claims</a:t>
            </a:r>
            <a:br>
              <a:rPr lang="en-US" dirty="0"/>
            </a:br>
            <a:r>
              <a:rPr lang="en-US" dirty="0"/>
              <a:t>2020 - 2024</a:t>
            </a:r>
          </a:p>
        </p:txBody>
      </p:sp>
      <p:graphicFrame>
        <p:nvGraphicFramePr>
          <p:cNvPr id="4" name="Chart 3">
            <a:extLst>
              <a:ext uri="{FF2B5EF4-FFF2-40B4-BE49-F238E27FC236}">
                <a16:creationId xmlns:a16="http://schemas.microsoft.com/office/drawing/2014/main" id="{4CD2BA14-A782-AAE2-FD13-D65A16AD90E4}"/>
              </a:ext>
            </a:extLst>
          </p:cNvPr>
          <p:cNvGraphicFramePr>
            <a:graphicFrameLocks/>
          </p:cNvGraphicFramePr>
          <p:nvPr>
            <p:extLst>
              <p:ext uri="{D42A27DB-BD31-4B8C-83A1-F6EECF244321}">
                <p14:modId xmlns:p14="http://schemas.microsoft.com/office/powerpoint/2010/main" val="3657573654"/>
              </p:ext>
            </p:extLst>
          </p:nvPr>
        </p:nvGraphicFramePr>
        <p:xfrm>
          <a:off x="910004" y="1690342"/>
          <a:ext cx="10371992" cy="4385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596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43692C-CEF8-04E2-B9F1-F99EF42CAD24}"/>
              </a:ext>
            </a:extLst>
          </p:cNvPr>
          <p:cNvSpPr>
            <a:spLocks noGrp="1"/>
          </p:cNvSpPr>
          <p:nvPr>
            <p:ph sz="quarter" idx="13"/>
          </p:nvPr>
        </p:nvSpPr>
        <p:spPr/>
        <p:txBody>
          <a:bodyPr>
            <a:normAutofit/>
          </a:bodyPr>
          <a:lstStyle/>
          <a:p>
            <a:r>
              <a:rPr lang="en-US" sz="4000" dirty="0"/>
              <a:t>2020</a:t>
            </a:r>
          </a:p>
        </p:txBody>
      </p:sp>
    </p:spTree>
    <p:extLst>
      <p:ext uri="{BB962C8B-B14F-4D97-AF65-F5344CB8AC3E}">
        <p14:creationId xmlns:p14="http://schemas.microsoft.com/office/powerpoint/2010/main" val="95271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FEA203-314D-06AC-75AC-60E5B5C4BBC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2728279-A403-E2D5-1E91-79C229FCEBAA}"/>
              </a:ext>
            </a:extLst>
          </p:cNvPr>
          <p:cNvSpPr>
            <a:spLocks noGrp="1"/>
          </p:cNvSpPr>
          <p:nvPr>
            <p:ph type="title"/>
          </p:nvPr>
        </p:nvSpPr>
        <p:spPr/>
        <p:txBody>
          <a:bodyPr/>
          <a:lstStyle/>
          <a:p>
            <a:r>
              <a:rPr lang="en-US" dirty="0"/>
              <a:t>Total Number of Claims by Age </a:t>
            </a:r>
            <a:br>
              <a:rPr lang="en-US" dirty="0"/>
            </a:br>
            <a:r>
              <a:rPr lang="en-US" dirty="0"/>
              <a:t>Group (All years)</a:t>
            </a:r>
          </a:p>
        </p:txBody>
      </p:sp>
      <p:graphicFrame>
        <p:nvGraphicFramePr>
          <p:cNvPr id="4" name="Chart 3">
            <a:extLst>
              <a:ext uri="{FF2B5EF4-FFF2-40B4-BE49-F238E27FC236}">
                <a16:creationId xmlns:a16="http://schemas.microsoft.com/office/drawing/2014/main" id="{D2C8B7BA-8F60-08FA-CA52-78D4233547D7}"/>
              </a:ext>
            </a:extLst>
          </p:cNvPr>
          <p:cNvGraphicFramePr>
            <a:graphicFrameLocks/>
          </p:cNvGraphicFramePr>
          <p:nvPr>
            <p:extLst>
              <p:ext uri="{D42A27DB-BD31-4B8C-83A1-F6EECF244321}">
                <p14:modId xmlns:p14="http://schemas.microsoft.com/office/powerpoint/2010/main" val="1864749964"/>
              </p:ext>
            </p:extLst>
          </p:nvPr>
        </p:nvGraphicFramePr>
        <p:xfrm>
          <a:off x="769326" y="1802424"/>
          <a:ext cx="10653347" cy="4229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9056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A212AA4-91DB-8BCC-10B0-347FBEDA604B}"/>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DBE9D035-587D-2EB6-A2DA-7F8B3C1C9FAE}"/>
              </a:ext>
            </a:extLst>
          </p:cNvPr>
          <p:cNvSpPr>
            <a:spLocks noGrp="1"/>
          </p:cNvSpPr>
          <p:nvPr>
            <p:ph idx="1"/>
          </p:nvPr>
        </p:nvSpPr>
        <p:spPr/>
        <p:txBody>
          <a:bodyPr/>
          <a:lstStyle/>
          <a:p>
            <a:r>
              <a:rPr lang="en-US" dirty="0"/>
              <a:t>2021 had the highest cost of claims for charged, allowed and paid. That year also had the highest number of total claims by far. This can mostly be attributed by the Covid-19 vaccination becoming available in Kansas in 2021.</a:t>
            </a:r>
          </a:p>
          <a:p>
            <a:r>
              <a:rPr lang="en-US" dirty="0"/>
              <a:t>The 1960s age group had the most total claims through the four years </a:t>
            </a:r>
            <a:r>
              <a:rPr lang="en-US"/>
              <a:t>at 8,746,147 </a:t>
            </a:r>
            <a:r>
              <a:rPr lang="en-US" dirty="0"/>
              <a:t>claims.</a:t>
            </a:r>
          </a:p>
        </p:txBody>
      </p:sp>
      <p:sp>
        <p:nvSpPr>
          <p:cNvPr id="4" name="Title 3">
            <a:extLst>
              <a:ext uri="{FF2B5EF4-FFF2-40B4-BE49-F238E27FC236}">
                <a16:creationId xmlns:a16="http://schemas.microsoft.com/office/drawing/2014/main" id="{6FBE9DB9-72F3-E2F0-5648-BA8DF07E9BFF}"/>
              </a:ext>
            </a:extLst>
          </p:cNvPr>
          <p:cNvSpPr>
            <a:spLocks noGrp="1"/>
          </p:cNvSpPr>
          <p:nvPr>
            <p:ph type="title"/>
          </p:nvPr>
        </p:nvSpPr>
        <p:spPr/>
        <p:txBody>
          <a:bodyPr/>
          <a:lstStyle/>
          <a:p>
            <a:r>
              <a:rPr lang="en-US" dirty="0"/>
              <a:t>Total Overview</a:t>
            </a:r>
          </a:p>
        </p:txBody>
      </p:sp>
    </p:spTree>
    <p:extLst>
      <p:ext uri="{BB962C8B-B14F-4D97-AF65-F5344CB8AC3E}">
        <p14:creationId xmlns:p14="http://schemas.microsoft.com/office/powerpoint/2010/main" val="1486777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Diagram 53">
            <a:extLst>
              <a:ext uri="{FF2B5EF4-FFF2-40B4-BE49-F238E27FC236}">
                <a16:creationId xmlns:a16="http://schemas.microsoft.com/office/drawing/2014/main" id="{49BE550D-441C-2ACC-5731-5437DB778677}"/>
              </a:ext>
            </a:extLst>
          </p:cNvPr>
          <p:cNvGraphicFramePr/>
          <p:nvPr>
            <p:extLst>
              <p:ext uri="{D42A27DB-BD31-4B8C-83A1-F6EECF244321}">
                <p14:modId xmlns:p14="http://schemas.microsoft.com/office/powerpoint/2010/main" val="72230742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36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7B0CC54-D0CB-893F-B7E5-13FE06C9FDA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510A6BDC-2095-80B8-6015-FDD5C973DA56}"/>
              </a:ext>
            </a:extLst>
          </p:cNvPr>
          <p:cNvSpPr>
            <a:spLocks noGrp="1"/>
          </p:cNvSpPr>
          <p:nvPr>
            <p:ph type="title"/>
          </p:nvPr>
        </p:nvSpPr>
        <p:spPr/>
        <p:txBody>
          <a:bodyPr/>
          <a:lstStyle/>
          <a:p>
            <a:r>
              <a:rPr lang="en-US" dirty="0"/>
              <a:t>Total Costs by Type of Cost</a:t>
            </a:r>
          </a:p>
        </p:txBody>
      </p:sp>
      <p:graphicFrame>
        <p:nvGraphicFramePr>
          <p:cNvPr id="5" name="Chart 4">
            <a:extLst>
              <a:ext uri="{FF2B5EF4-FFF2-40B4-BE49-F238E27FC236}">
                <a16:creationId xmlns:a16="http://schemas.microsoft.com/office/drawing/2014/main" id="{26E030CB-EF62-13F3-9CA0-67CF99B65434}"/>
              </a:ext>
            </a:extLst>
          </p:cNvPr>
          <p:cNvGraphicFramePr>
            <a:graphicFrameLocks/>
          </p:cNvGraphicFramePr>
          <p:nvPr>
            <p:extLst>
              <p:ext uri="{D42A27DB-BD31-4B8C-83A1-F6EECF244321}">
                <p14:modId xmlns:p14="http://schemas.microsoft.com/office/powerpoint/2010/main" val="3067729088"/>
              </p:ext>
            </p:extLst>
          </p:nvPr>
        </p:nvGraphicFramePr>
        <p:xfrm>
          <a:off x="1041075" y="1507114"/>
          <a:ext cx="10109850" cy="4585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944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9F70B9D-3D60-3F26-D9CC-7EFC214EF8B5}"/>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FEE941A-5418-B83E-4BCB-163305523F58}"/>
              </a:ext>
            </a:extLst>
          </p:cNvPr>
          <p:cNvSpPr>
            <a:spLocks noGrp="1"/>
          </p:cNvSpPr>
          <p:nvPr>
            <p:ph type="title"/>
          </p:nvPr>
        </p:nvSpPr>
        <p:spPr/>
        <p:txBody>
          <a:bodyPr/>
          <a:lstStyle/>
          <a:p>
            <a:r>
              <a:rPr lang="en-US" dirty="0"/>
              <a:t>Number of Claims by Age Group</a:t>
            </a:r>
          </a:p>
        </p:txBody>
      </p:sp>
      <p:graphicFrame>
        <p:nvGraphicFramePr>
          <p:cNvPr id="4" name="Chart 3">
            <a:extLst>
              <a:ext uri="{FF2B5EF4-FFF2-40B4-BE49-F238E27FC236}">
                <a16:creationId xmlns:a16="http://schemas.microsoft.com/office/drawing/2014/main" id="{C06AE94A-EADB-FD80-A4B6-210E8C913B2D}"/>
              </a:ext>
            </a:extLst>
          </p:cNvPr>
          <p:cNvGraphicFramePr>
            <a:graphicFrameLocks/>
          </p:cNvGraphicFramePr>
          <p:nvPr>
            <p:extLst>
              <p:ext uri="{D42A27DB-BD31-4B8C-83A1-F6EECF244321}">
                <p14:modId xmlns:p14="http://schemas.microsoft.com/office/powerpoint/2010/main" val="1180786925"/>
              </p:ext>
            </p:extLst>
          </p:nvPr>
        </p:nvGraphicFramePr>
        <p:xfrm>
          <a:off x="214604" y="1310950"/>
          <a:ext cx="11762792" cy="4763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7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0FC0F3B-0E1F-68E7-9E4E-5133E1EDA7F7}"/>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499856EF-DF9E-EE12-BB21-52B080CC0643}"/>
              </a:ext>
            </a:extLst>
          </p:cNvPr>
          <p:cNvSpPr>
            <a:spLocks noGrp="1"/>
          </p:cNvSpPr>
          <p:nvPr>
            <p:ph type="title"/>
          </p:nvPr>
        </p:nvSpPr>
        <p:spPr/>
        <p:txBody>
          <a:bodyPr/>
          <a:lstStyle/>
          <a:p>
            <a:r>
              <a:rPr lang="en-US" dirty="0"/>
              <a:t>Cost Averages by Age Group</a:t>
            </a:r>
          </a:p>
        </p:txBody>
      </p:sp>
      <p:graphicFrame>
        <p:nvGraphicFramePr>
          <p:cNvPr id="5" name="Chart 4">
            <a:extLst>
              <a:ext uri="{FF2B5EF4-FFF2-40B4-BE49-F238E27FC236}">
                <a16:creationId xmlns:a16="http://schemas.microsoft.com/office/drawing/2014/main" id="{C6D0277E-0E38-7EBB-B6FD-F133775A2F2F}"/>
              </a:ext>
            </a:extLst>
          </p:cNvPr>
          <p:cNvGraphicFramePr>
            <a:graphicFrameLocks/>
          </p:cNvGraphicFramePr>
          <p:nvPr>
            <p:extLst>
              <p:ext uri="{D42A27DB-BD31-4B8C-83A1-F6EECF244321}">
                <p14:modId xmlns:p14="http://schemas.microsoft.com/office/powerpoint/2010/main" val="3225877980"/>
              </p:ext>
            </p:extLst>
          </p:nvPr>
        </p:nvGraphicFramePr>
        <p:xfrm>
          <a:off x="586740" y="1388268"/>
          <a:ext cx="11018520" cy="4612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97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DFB702-A1F4-1DD8-44C8-9CA84A89FFF4}"/>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B24F28D6-9127-E293-BBB4-830DCE5DF0D5}"/>
              </a:ext>
            </a:extLst>
          </p:cNvPr>
          <p:cNvSpPr>
            <a:spLocks noGrp="1"/>
          </p:cNvSpPr>
          <p:nvPr>
            <p:ph idx="1"/>
          </p:nvPr>
        </p:nvSpPr>
        <p:spPr>
          <a:xfrm>
            <a:off x="838200" y="1538868"/>
            <a:ext cx="9110133" cy="4761570"/>
          </a:xfrm>
        </p:spPr>
        <p:txBody>
          <a:bodyPr>
            <a:normAutofit fontScale="62500" lnSpcReduction="20000"/>
          </a:bodyPr>
          <a:lstStyle/>
          <a:p>
            <a:r>
              <a:rPr lang="en-US" u="sng" dirty="0"/>
              <a:t>Total Costs:</a:t>
            </a:r>
          </a:p>
          <a:p>
            <a:r>
              <a:rPr lang="en-US" dirty="0"/>
              <a:t>Charged - $3,525,512,772.96</a:t>
            </a:r>
          </a:p>
          <a:p>
            <a:r>
              <a:rPr lang="en-US" dirty="0"/>
              <a:t>Allowed - $1,686,439,758.78</a:t>
            </a:r>
          </a:p>
          <a:p>
            <a:r>
              <a:rPr lang="en-US" dirty="0"/>
              <a:t>Paid - $1,495,681,322.97</a:t>
            </a:r>
          </a:p>
          <a:p>
            <a:endParaRPr lang="en-US" dirty="0"/>
          </a:p>
          <a:p>
            <a:r>
              <a:rPr lang="en-US" dirty="0"/>
              <a:t>The 1960s (60-51 age range) decade had the highest number of claims at 1,718,245 claims. The 1910s (101+) had the lowest number at 34.</a:t>
            </a:r>
          </a:p>
          <a:p>
            <a:endParaRPr lang="en-US" dirty="0"/>
          </a:p>
          <a:p>
            <a:r>
              <a:rPr lang="en-US" u="sng" dirty="0"/>
              <a:t>For averages per type of cost:</a:t>
            </a:r>
          </a:p>
          <a:p>
            <a:r>
              <a:rPr lang="en-US" dirty="0"/>
              <a:t>The 1930s (90-81) had the </a:t>
            </a:r>
            <a:r>
              <a:rPr lang="en-US" b="1" dirty="0"/>
              <a:t>highest</a:t>
            </a:r>
            <a:r>
              <a:rPr lang="en-US" dirty="0"/>
              <a:t> average for charged at $647.57.</a:t>
            </a:r>
          </a:p>
          <a:p>
            <a:r>
              <a:rPr lang="en-US" dirty="0"/>
              <a:t>The 1950s (70-61) had the </a:t>
            </a:r>
            <a:r>
              <a:rPr lang="en-US" b="1" dirty="0"/>
              <a:t>highest </a:t>
            </a:r>
            <a:r>
              <a:rPr lang="en-US" dirty="0"/>
              <a:t>average for both allowed at $265.21 and paid at $239.08.</a:t>
            </a:r>
          </a:p>
          <a:p>
            <a:r>
              <a:rPr lang="en-US" dirty="0"/>
              <a:t>The 1910s (101+) had the </a:t>
            </a:r>
            <a:r>
              <a:rPr lang="en-US" b="1" dirty="0"/>
              <a:t>lowest</a:t>
            </a:r>
            <a:r>
              <a:rPr lang="en-US" dirty="0"/>
              <a:t> for all three types, with charged at $144.78, allowed at $141.92, and paid at $32.03.</a:t>
            </a:r>
          </a:p>
        </p:txBody>
      </p:sp>
      <p:sp>
        <p:nvSpPr>
          <p:cNvPr id="4" name="Title 3">
            <a:extLst>
              <a:ext uri="{FF2B5EF4-FFF2-40B4-BE49-F238E27FC236}">
                <a16:creationId xmlns:a16="http://schemas.microsoft.com/office/drawing/2014/main" id="{E39F9503-EE34-264F-6FCA-10D5E991126F}"/>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417443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E9647-E47C-8B1F-23C7-3E593A02AFF1}"/>
              </a:ext>
            </a:extLst>
          </p:cNvPr>
          <p:cNvSpPr>
            <a:spLocks noGrp="1"/>
          </p:cNvSpPr>
          <p:nvPr>
            <p:ph sz="quarter" idx="13"/>
          </p:nvPr>
        </p:nvSpPr>
        <p:spPr/>
        <p:txBody>
          <a:bodyPr>
            <a:normAutofit/>
          </a:bodyPr>
          <a:lstStyle/>
          <a:p>
            <a:r>
              <a:rPr lang="en-US" sz="4000" dirty="0"/>
              <a:t>2021</a:t>
            </a:r>
          </a:p>
        </p:txBody>
      </p:sp>
    </p:spTree>
    <p:extLst>
      <p:ext uri="{BB962C8B-B14F-4D97-AF65-F5344CB8AC3E}">
        <p14:creationId xmlns:p14="http://schemas.microsoft.com/office/powerpoint/2010/main" val="171801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8A0E5D8-1373-358A-36C1-B5B760DE8B5A}"/>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4E2C2C97-7A95-3FD9-C722-2EE8E180B7CF}"/>
              </a:ext>
            </a:extLst>
          </p:cNvPr>
          <p:cNvSpPr>
            <a:spLocks noGrp="1"/>
          </p:cNvSpPr>
          <p:nvPr>
            <p:ph type="title"/>
          </p:nvPr>
        </p:nvSpPr>
        <p:spPr/>
        <p:txBody>
          <a:bodyPr/>
          <a:lstStyle/>
          <a:p>
            <a:r>
              <a:rPr lang="en-US" dirty="0"/>
              <a:t>Total Costs by Type of Cost</a:t>
            </a:r>
          </a:p>
        </p:txBody>
      </p:sp>
      <p:graphicFrame>
        <p:nvGraphicFramePr>
          <p:cNvPr id="4" name="Chart 3">
            <a:extLst>
              <a:ext uri="{FF2B5EF4-FFF2-40B4-BE49-F238E27FC236}">
                <a16:creationId xmlns:a16="http://schemas.microsoft.com/office/drawing/2014/main" id="{4AE804F3-6228-F2AC-F9EB-82B8B53D07B8}"/>
              </a:ext>
            </a:extLst>
          </p:cNvPr>
          <p:cNvGraphicFramePr>
            <a:graphicFrameLocks/>
          </p:cNvGraphicFramePr>
          <p:nvPr>
            <p:extLst>
              <p:ext uri="{D42A27DB-BD31-4B8C-83A1-F6EECF244321}">
                <p14:modId xmlns:p14="http://schemas.microsoft.com/office/powerpoint/2010/main" val="3555488493"/>
              </p:ext>
            </p:extLst>
          </p:nvPr>
        </p:nvGraphicFramePr>
        <p:xfrm>
          <a:off x="745854" y="1353188"/>
          <a:ext cx="10700292" cy="46461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326243"/>
      </p:ext>
    </p:extLst>
  </p:cSld>
  <p:clrMapOvr>
    <a:masterClrMapping/>
  </p:clrMapOvr>
</p:sld>
</file>

<file path=ppt/theme/theme1.xml><?xml version="1.0" encoding="utf-8"?>
<a:theme xmlns:a="http://schemas.openxmlformats.org/drawingml/2006/main" name="Office Theme">
  <a:themeElements>
    <a:clrScheme name="KS Dept of Ins">
      <a:dk1>
        <a:sysClr val="windowText" lastClr="000000"/>
      </a:dk1>
      <a:lt1>
        <a:sysClr val="window" lastClr="FFFFFF"/>
      </a:lt1>
      <a:dk2>
        <a:srgbClr val="223A7A"/>
      </a:dk2>
      <a:lt2>
        <a:srgbClr val="FFFFFF"/>
      </a:lt2>
      <a:accent1>
        <a:srgbClr val="3357B6"/>
      </a:accent1>
      <a:accent2>
        <a:srgbClr val="FFE900"/>
      </a:accent2>
      <a:accent3>
        <a:srgbClr val="FFC700"/>
      </a:accent3>
      <a:accent4>
        <a:srgbClr val="8399D2"/>
      </a:accent4>
      <a:accent5>
        <a:srgbClr val="CCCCCC"/>
      </a:accent5>
      <a:accent6>
        <a:srgbClr val="444444"/>
      </a:accent6>
      <a:hlink>
        <a:srgbClr val="9939AF"/>
      </a:hlink>
      <a:folHlink>
        <a:srgbClr val="CCB9C5"/>
      </a:folHlink>
    </a:clrScheme>
    <a:fontScheme name="KS Dept of Ins">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solidFill>
              <a:schemeClr val="tx1"/>
            </a:solidFill>
            <a:latin typeface="+mn-lt"/>
          </a:defRPr>
        </a:defPPr>
      </a:lstStyle>
    </a:txDef>
  </a:objectDefaults>
  <a:extraClrSchemeLst/>
  <a:extLst>
    <a:ext uri="{05A4C25C-085E-4340-85A3-A5531E510DB2}">
      <thm15:themeFamily xmlns:thm15="http://schemas.microsoft.com/office/thememl/2012/main" name="KDOI PowerPoint Template" id="{5341CDA2-B370-4693-8959-C2F1EEEF04B3}" vid="{6F42D206-D535-4750-82EC-C6DCFBAD8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KDOI PowerPoint Template</Template>
  <TotalTime>2069</TotalTime>
  <Words>1128</Words>
  <Application>Microsoft Office PowerPoint</Application>
  <PresentationFormat>Widescreen</PresentationFormat>
  <Paragraphs>164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Grandview</vt:lpstr>
      <vt:lpstr>Office Theme</vt:lpstr>
      <vt:lpstr>Adult Vaccinations (22 and older)</vt:lpstr>
      <vt:lpstr>Query Information</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Total Costs by Type of Cost 2020 - 2024</vt:lpstr>
      <vt:lpstr>Total Number of Claims 2020 - 2024</vt:lpstr>
      <vt:lpstr>Total Number of Claims by Age  Group (All years)</vt:lpstr>
      <vt:lpstr>Total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Depner [KDOI]</dc:creator>
  <cp:lastModifiedBy>Anthony Depner [KDOI]</cp:lastModifiedBy>
  <cp:revision>172</cp:revision>
  <dcterms:created xsi:type="dcterms:W3CDTF">2024-08-12T19:55:37Z</dcterms:created>
  <dcterms:modified xsi:type="dcterms:W3CDTF">2025-06-10T17:54:12Z</dcterms:modified>
</cp:coreProperties>
</file>