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76" r:id="rId2"/>
    <p:sldId id="278" r:id="rId3"/>
    <p:sldId id="291" r:id="rId4"/>
    <p:sldId id="292" r:id="rId5"/>
    <p:sldId id="314" r:id="rId6"/>
    <p:sldId id="302" r:id="rId7"/>
    <p:sldId id="303" r:id="rId8"/>
    <p:sldId id="304" r:id="rId9"/>
    <p:sldId id="305" r:id="rId10"/>
    <p:sldId id="306" r:id="rId11"/>
    <p:sldId id="293" r:id="rId12"/>
    <p:sldId id="296" r:id="rId13"/>
    <p:sldId id="297" r:id="rId14"/>
    <p:sldId id="315" r:id="rId15"/>
    <p:sldId id="307" r:id="rId16"/>
    <p:sldId id="308" r:id="rId17"/>
    <p:sldId id="309" r:id="rId18"/>
    <p:sldId id="310" r:id="rId19"/>
    <p:sldId id="311" r:id="rId20"/>
    <p:sldId id="312" r:id="rId21"/>
    <p:sldId id="313" r:id="rId22"/>
    <p:sldId id="298"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8EE046-5C55-415C-B3FD-423FFD5A7A90}">
          <p14:sldIdLst>
            <p14:sldId id="276"/>
            <p14:sldId id="278"/>
            <p14:sldId id="291"/>
            <p14:sldId id="292"/>
            <p14:sldId id="314"/>
            <p14:sldId id="302"/>
            <p14:sldId id="303"/>
            <p14:sldId id="304"/>
            <p14:sldId id="305"/>
            <p14:sldId id="306"/>
            <p14:sldId id="293"/>
            <p14:sldId id="296"/>
            <p14:sldId id="297"/>
            <p14:sldId id="315"/>
            <p14:sldId id="307"/>
            <p14:sldId id="308"/>
            <p14:sldId id="309"/>
            <p14:sldId id="310"/>
            <p14:sldId id="311"/>
            <p14:sldId id="312"/>
            <p14:sldId id="313"/>
            <p14:sldId id="298"/>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C2"/>
    <a:srgbClr val="02409B"/>
    <a:srgbClr val="3348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1" autoAdjust="0"/>
    <p:restoredTop sz="94660"/>
  </p:normalViewPr>
  <p:slideViewPr>
    <p:cSldViewPr snapToGrid="0">
      <p:cViewPr varScale="1">
        <p:scale>
          <a:sx n="109" d="100"/>
          <a:sy n="109" d="100"/>
        </p:scale>
        <p:origin x="174" y="11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nthony.depner\Desktop\Monthly%20KHISS%20reports%202025\Opioid%20Inpatient%20vs%20Outpatient\Opioid%20Inpatient%20V%20Outpatien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nthony.depner\Desktop\Monthly%20KHISS%20reports%202025\Opioid%20Inpatient%20vs%20Outpatient\Opioid%20Inpatient%20V%20Outpatien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nthony.depner\Desktop\Monthly%20KHISS%20reports%202025\Opioid%20Inpatient%20vs%20Outpatient\Opioid%20Inpatient%20V%20Outpatien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nthony.depner\Desktop\Monthly%20KHISS%20reports%202025\Opioid%20Inpatient%20vs%20Outpatient\Opioid%20Inpatient%20V%20Outpatient.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nthony.depner\Desktop\Monthly%20KHISS%20reports%202025\Opioid%20Inpatient%20vs%20Outpatient\Opioid%20Inpatient%20V%20Outpatient.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anthony.depner\Desktop\Monthly%20KHISS%20reports%202025\Opioid%20Inpatient%20vs%20Outpatient\Opioid%20Inpatient%20V%20Outpatient.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Allowed </a:t>
            </a:r>
            <a:r>
              <a:rPr lang="en-US" sz="14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8.5390995788442135E-3"/>
                  <c:y val="-0.2175925925925925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65-4455-AF8C-967CA8621905}"/>
                </c:ext>
              </c:extLst>
            </c:dLbl>
            <c:dLbl>
              <c:idx val="1"/>
              <c:layout>
                <c:manualLayout>
                  <c:x val="0"/>
                  <c:y val="-7.8703703703703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65-4455-AF8C-967CA8621905}"/>
                </c:ext>
              </c:extLst>
            </c:dLbl>
            <c:dLbl>
              <c:idx val="3"/>
              <c:layout>
                <c:manualLayout>
                  <c:x val="-8.5390995788442135E-3"/>
                  <c:y val="-0.1666666666666666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65-4455-AF8C-967CA8621905}"/>
                </c:ext>
              </c:extLst>
            </c:dLbl>
            <c:dLbl>
              <c:idx val="4"/>
              <c:layout>
                <c:manualLayout>
                  <c:x val="-4.2695497894221848E-3"/>
                  <c:y val="-7.4074074074074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65-4455-AF8C-967CA8621905}"/>
                </c:ext>
              </c:extLst>
            </c:dLbl>
            <c:dLbl>
              <c:idx val="5"/>
              <c:layout>
                <c:manualLayout>
                  <c:x val="-6.4043246841332382E-3"/>
                  <c:y val="-0.2222222222222222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65-4455-AF8C-967CA8621905}"/>
                </c:ext>
              </c:extLst>
            </c:dLbl>
            <c:dLbl>
              <c:idx val="6"/>
              <c:layout>
                <c:manualLayout>
                  <c:x val="-6.4043246841331593E-3"/>
                  <c:y val="-6.48148148148148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65-4455-AF8C-967CA8621905}"/>
                </c:ext>
              </c:extLst>
            </c:dLbl>
            <c:dLbl>
              <c:idx val="7"/>
              <c:layout>
                <c:manualLayout>
                  <c:x val="-7.8274175242786822E-17"/>
                  <c:y val="-0.2407407407407407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65-4455-AF8C-967CA8621905}"/>
                </c:ext>
              </c:extLst>
            </c:dLbl>
            <c:dLbl>
              <c:idx val="8"/>
              <c:layout>
                <c:manualLayout>
                  <c:x val="-1.7078199157688427E-2"/>
                  <c:y val="-7.4074074074074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65-4455-AF8C-967CA8621905}"/>
                </c:ext>
              </c:extLst>
            </c:dLbl>
            <c:dLbl>
              <c:idx val="9"/>
              <c:layout>
                <c:manualLayout>
                  <c:x val="1.4943424262977373E-2"/>
                  <c:y val="-0.2731481481481481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65-4455-AF8C-967CA8621905}"/>
                </c:ext>
              </c:extLst>
            </c:dLbl>
            <c:dLbl>
              <c:idx val="10"/>
              <c:layout>
                <c:manualLayout>
                  <c:x val="-1.4943424262977373E-2"/>
                  <c:y val="-0.12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A65-4455-AF8C-967CA8621905}"/>
                </c:ext>
              </c:extLst>
            </c:dLbl>
            <c:dLbl>
              <c:idx val="11"/>
              <c:layout>
                <c:manualLayout>
                  <c:x val="6.4043246841330032E-3"/>
                  <c:y val="-3.24074074074074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A65-4455-AF8C-967CA862190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IN ALLOWED'!$D$3:$D$14</c:f>
              <c:strCache>
                <c:ptCount val="12"/>
                <c:pt idx="0">
                  <c:v>N/A</c:v>
                </c:pt>
                <c:pt idx="1">
                  <c:v>3E033N         </c:v>
                </c:pt>
                <c:pt idx="2">
                  <c:v>5A19           </c:v>
                </c:pt>
                <c:pt idx="3">
                  <c:v>H0018          </c:v>
                </c:pt>
                <c:pt idx="4">
                  <c:v>H0019          </c:v>
                </c:pt>
                <c:pt idx="5">
                  <c:v>HZ2Z           </c:v>
                </c:pt>
                <c:pt idx="6">
                  <c:v>HZ2ZZZ         </c:v>
                </c:pt>
                <c:pt idx="7">
                  <c:v>HZ2ZZZZ        </c:v>
                </c:pt>
                <c:pt idx="8">
                  <c:v>HZ42ZZZ        </c:v>
                </c:pt>
                <c:pt idx="9">
                  <c:v>HZ49ZZZ        </c:v>
                </c:pt>
                <c:pt idx="10">
                  <c:v>HZ85           </c:v>
                </c:pt>
                <c:pt idx="11">
                  <c:v>T2048          </c:v>
                </c:pt>
              </c:strCache>
            </c:strRef>
          </c:cat>
          <c:val>
            <c:numRef>
              <c:f>'PROC IN ALLOWED'!$C$3:$C$14</c:f>
              <c:numCache>
                <c:formatCode>_("$"* #,##0.00_);_("$"* \(#,##0.00\);_("$"* "-"??_);_(@_)</c:formatCode>
                <c:ptCount val="12"/>
                <c:pt idx="0">
                  <c:v>3526.0714912280705</c:v>
                </c:pt>
                <c:pt idx="1">
                  <c:v>2894.72</c:v>
                </c:pt>
                <c:pt idx="2">
                  <c:v>38214</c:v>
                </c:pt>
                <c:pt idx="3">
                  <c:v>3809.8316666666665</c:v>
                </c:pt>
                <c:pt idx="4">
                  <c:v>478.15200000000004</c:v>
                </c:pt>
                <c:pt idx="5">
                  <c:v>4986.26</c:v>
                </c:pt>
                <c:pt idx="6">
                  <c:v>4162.0200000000004</c:v>
                </c:pt>
                <c:pt idx="7">
                  <c:v>4589.8461538461543</c:v>
                </c:pt>
                <c:pt idx="8">
                  <c:v>8616.6666666666661</c:v>
                </c:pt>
                <c:pt idx="9">
                  <c:v>11093.06</c:v>
                </c:pt>
                <c:pt idx="10">
                  <c:v>3120</c:v>
                </c:pt>
                <c:pt idx="11">
                  <c:v>1476.5250000000001</c:v>
                </c:pt>
              </c:numCache>
            </c:numRef>
          </c:val>
          <c:extLst>
            <c:ext xmlns:c16="http://schemas.microsoft.com/office/drawing/2014/chart" uri="{C3380CC4-5D6E-409C-BE32-E72D297353CC}">
              <c16:uniqueId val="{00000000-1A65-4455-AF8C-967CA8621905}"/>
            </c:ext>
          </c:extLst>
        </c:ser>
        <c:dLbls>
          <c:showLegendKey val="0"/>
          <c:showVal val="0"/>
          <c:showCatName val="0"/>
          <c:showSerName val="0"/>
          <c:showPercent val="0"/>
          <c:showBubbleSize val="0"/>
        </c:dLbls>
        <c:gapWidth val="100"/>
        <c:overlap val="-24"/>
        <c:axId val="915862367"/>
        <c:axId val="915865727"/>
      </c:barChart>
      <c:catAx>
        <c:axId val="91586236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15865727"/>
        <c:crosses val="autoZero"/>
        <c:auto val="1"/>
        <c:lblAlgn val="ctr"/>
        <c:lblOffset val="100"/>
        <c:noMultiLvlLbl val="0"/>
      </c:catAx>
      <c:valAx>
        <c:axId val="91586572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 allowed ($)</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1586236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Allowed </a:t>
            </a:r>
            <a:r>
              <a:rPr lang="en-US" sz="14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2"/>
              <c:layout>
                <c:manualLayout>
                  <c:x val="9.3401254832821204E-2"/>
                  <c:y val="-7.87037037037037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A9-4E7A-9193-AD6D28C056F5}"/>
                </c:ext>
              </c:extLst>
            </c:dLbl>
            <c:dLbl>
              <c:idx val="3"/>
              <c:layout>
                <c:manualLayout>
                  <c:x val="8.9155743249511227E-2"/>
                  <c:y val="-0.1064814814814815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A9-4E7A-9193-AD6D28C056F5}"/>
                </c:ext>
              </c:extLst>
            </c:dLbl>
            <c:dLbl>
              <c:idx val="4"/>
              <c:layout>
                <c:manualLayout>
                  <c:x val="-2.122755791655033E-2"/>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A9-4E7A-9193-AD6D28C056F5}"/>
                </c:ext>
              </c:extLst>
            </c:dLbl>
            <c:dLbl>
              <c:idx val="5"/>
              <c:layout>
                <c:manualLayout>
                  <c:x val="-8.4910231666201173E-3"/>
                  <c:y val="-6.48148148148148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A9-4E7A-9193-AD6D28C056F5}"/>
                </c:ext>
              </c:extLst>
            </c:dLbl>
            <c:dLbl>
              <c:idx val="6"/>
              <c:layout>
                <c:manualLayout>
                  <c:x val="1.9104802124895261E-2"/>
                  <c:y val="-8.33333333333334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A9-4E7A-9193-AD6D28C056F5}"/>
                </c:ext>
              </c:extLst>
            </c:dLbl>
            <c:dLbl>
              <c:idx val="7"/>
              <c:layout>
                <c:manualLayout>
                  <c:x val="3.3964092666480469E-2"/>
                  <c:y val="-0.148148148148148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A9-4E7A-9193-AD6D28C056F5}"/>
                </c:ext>
              </c:extLst>
            </c:dLbl>
            <c:dLbl>
              <c:idx val="9"/>
              <c:layout>
                <c:manualLayout>
                  <c:x val="-4.2455115833100587E-3"/>
                  <c:y val="-0.1157407407407407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A9-4E7A-9193-AD6D28C056F5}"/>
                </c:ext>
              </c:extLst>
            </c:dLbl>
            <c:dLbl>
              <c:idx val="10"/>
              <c:layout>
                <c:manualLayout>
                  <c:x val="4.2455115833100587E-3"/>
                  <c:y val="-0.1805555555555556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A9-4E7A-9193-AD6D28C056F5}"/>
                </c:ext>
              </c:extLst>
            </c:dLbl>
            <c:dLbl>
              <c:idx val="12"/>
              <c:layout>
                <c:manualLayout>
                  <c:x val="-2.9718581083170409E-2"/>
                  <c:y val="-0.2314814814814815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A9-4E7A-9193-AD6D28C056F5}"/>
                </c:ext>
              </c:extLst>
            </c:dLbl>
            <c:dLbl>
              <c:idx val="13"/>
              <c:layout>
                <c:manualLayout>
                  <c:x val="-1.5566695977669922E-16"/>
                  <c:y val="-8.79629629629629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EA9-4E7A-9193-AD6D28C056F5}"/>
                </c:ext>
              </c:extLst>
            </c:dLbl>
            <c:dLbl>
              <c:idx val="14"/>
              <c:layout>
                <c:manualLayout>
                  <c:x val="-2.9718581083170409E-2"/>
                  <c:y val="-0.1250000000000000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A9-4E7A-9193-AD6D28C056F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IN ALLOWED'!$J$3:$J$18</c:f>
              <c:strCache>
                <c:ptCount val="16"/>
                <c:pt idx="0">
                  <c:v>N/A</c:v>
                </c:pt>
                <c:pt idx="1">
                  <c:v>110</c:v>
                </c:pt>
                <c:pt idx="2">
                  <c:v>111</c:v>
                </c:pt>
                <c:pt idx="3">
                  <c:v>114</c:v>
                </c:pt>
                <c:pt idx="4">
                  <c:v>124</c:v>
                </c:pt>
                <c:pt idx="5">
                  <c:v>126</c:v>
                </c:pt>
                <c:pt idx="6">
                  <c:v>913</c:v>
                </c:pt>
                <c:pt idx="7">
                  <c:v>1002</c:v>
                </c:pt>
                <c:pt idx="8">
                  <c:v>H0010</c:v>
                </c:pt>
                <c:pt idx="9">
                  <c:v>H0011</c:v>
                </c:pt>
                <c:pt idx="10">
                  <c:v>H0018</c:v>
                </c:pt>
                <c:pt idx="11">
                  <c:v>H0019</c:v>
                </c:pt>
                <c:pt idx="12">
                  <c:v>HZ2Z</c:v>
                </c:pt>
                <c:pt idx="13">
                  <c:v>HZ2ZZZZ</c:v>
                </c:pt>
                <c:pt idx="14">
                  <c:v>HZ39</c:v>
                </c:pt>
                <c:pt idx="15">
                  <c:v>HZ39ZZZ</c:v>
                </c:pt>
              </c:strCache>
            </c:strRef>
          </c:cat>
          <c:val>
            <c:numRef>
              <c:f>'PROC IN ALLOWED'!$I$3:$I$18</c:f>
              <c:numCache>
                <c:formatCode>_("$"* #,##0.00_);_("$"* \(#,##0.00\);_("$"* "-"??_);_(@_)</c:formatCode>
                <c:ptCount val="16"/>
                <c:pt idx="0">
                  <c:v>4404.0200000000004</c:v>
                </c:pt>
                <c:pt idx="1">
                  <c:v>16843.39</c:v>
                </c:pt>
                <c:pt idx="2">
                  <c:v>13457.36</c:v>
                </c:pt>
                <c:pt idx="3">
                  <c:v>8546.36</c:v>
                </c:pt>
                <c:pt idx="4">
                  <c:v>2542.4</c:v>
                </c:pt>
                <c:pt idx="5">
                  <c:v>3504.1</c:v>
                </c:pt>
                <c:pt idx="6">
                  <c:v>5999.09</c:v>
                </c:pt>
                <c:pt idx="7">
                  <c:v>6600.76</c:v>
                </c:pt>
                <c:pt idx="8">
                  <c:v>2142.8000000000002</c:v>
                </c:pt>
                <c:pt idx="9">
                  <c:v>1474.67</c:v>
                </c:pt>
                <c:pt idx="10">
                  <c:v>2698</c:v>
                </c:pt>
                <c:pt idx="11">
                  <c:v>988.41</c:v>
                </c:pt>
                <c:pt idx="12">
                  <c:v>6433.47</c:v>
                </c:pt>
                <c:pt idx="13">
                  <c:v>5251.13</c:v>
                </c:pt>
                <c:pt idx="14">
                  <c:v>7053.6360000000004</c:v>
                </c:pt>
                <c:pt idx="15">
                  <c:v>18046.45</c:v>
                </c:pt>
              </c:numCache>
            </c:numRef>
          </c:val>
          <c:extLst>
            <c:ext xmlns:c16="http://schemas.microsoft.com/office/drawing/2014/chart" uri="{C3380CC4-5D6E-409C-BE32-E72D297353CC}">
              <c16:uniqueId val="{00000000-3EA9-4E7A-9193-AD6D28C056F5}"/>
            </c:ext>
          </c:extLst>
        </c:ser>
        <c:dLbls>
          <c:showLegendKey val="0"/>
          <c:showVal val="0"/>
          <c:showCatName val="0"/>
          <c:showSerName val="0"/>
          <c:showPercent val="0"/>
          <c:showBubbleSize val="0"/>
        </c:dLbls>
        <c:gapWidth val="100"/>
        <c:overlap val="-24"/>
        <c:axId val="1003566496"/>
        <c:axId val="1003570816"/>
      </c:barChart>
      <c:catAx>
        <c:axId val="10035664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03570816"/>
        <c:crosses val="autoZero"/>
        <c:auto val="1"/>
        <c:lblAlgn val="ctr"/>
        <c:lblOffset val="100"/>
        <c:noMultiLvlLbl val="0"/>
      </c:catAx>
      <c:valAx>
        <c:axId val="100357081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a:t>
                </a:r>
                <a:r>
                  <a:rPr lang="en-US" baseline="0"/>
                  <a:t> allowed ($)</a:t>
                </a:r>
                <a:endParaRPr lang="en-US"/>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0356649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Paid </a:t>
            </a:r>
            <a:r>
              <a:rPr lang="en-US" sz="14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2"/>
              <c:layout>
                <c:manualLayout>
                  <c:x val="4.0332360041445511E-2"/>
                  <c:y val="-6.94444444444444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7B-4F30-96A3-D3C6BAA109A0}"/>
                </c:ext>
              </c:extLst>
            </c:dLbl>
            <c:dLbl>
              <c:idx val="3"/>
              <c:layout>
                <c:manualLayout>
                  <c:x val="2.7595825291515379E-2"/>
                  <c:y val="-3.24074074074074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7B-4F30-96A3-D3C6BAA109A0}"/>
                </c:ext>
              </c:extLst>
            </c:dLbl>
            <c:dLbl>
              <c:idx val="5"/>
              <c:layout>
                <c:manualLayout>
                  <c:x val="1.6982046333240155E-2"/>
                  <c:y val="-0.1203703703703703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7B-4F30-96A3-D3C6BAA109A0}"/>
                </c:ext>
              </c:extLst>
            </c:dLbl>
            <c:dLbl>
              <c:idx val="6"/>
              <c:layout>
                <c:manualLayout>
                  <c:x val="2.5473069499860349E-2"/>
                  <c:y val="-0.2870370370370370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7B-4F30-96A3-D3C6BAA109A0}"/>
                </c:ext>
              </c:extLst>
            </c:dLbl>
            <c:dLbl>
              <c:idx val="7"/>
              <c:layout>
                <c:manualLayout>
                  <c:x val="3.3964092666480469E-2"/>
                  <c:y val="-0.1527777777777777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7B-4F30-96A3-D3C6BAA109A0}"/>
                </c:ext>
              </c:extLst>
            </c:dLbl>
            <c:dLbl>
              <c:idx val="9"/>
              <c:layout>
                <c:manualLayout>
                  <c:x val="-4.2455115833100587E-3"/>
                  <c:y val="-0.111111111111111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7B-4F30-96A3-D3C6BAA109A0}"/>
                </c:ext>
              </c:extLst>
            </c:dLbl>
            <c:dLbl>
              <c:idx val="10"/>
              <c:layout>
                <c:manualLayout>
                  <c:x val="-1.5566695977669922E-16"/>
                  <c:y val="-0.296296296296296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7B-4F30-96A3-D3C6BAA109A0}"/>
                </c:ext>
              </c:extLst>
            </c:dLbl>
            <c:dLbl>
              <c:idx val="12"/>
              <c:layout>
                <c:manualLayout>
                  <c:x val="0"/>
                  <c:y val="-5.55555555555555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7B-4F30-96A3-D3C6BAA109A0}"/>
                </c:ext>
              </c:extLst>
            </c:dLbl>
            <c:dLbl>
              <c:idx val="14"/>
              <c:layout>
                <c:manualLayout>
                  <c:x val="-2.1227557916550292E-2"/>
                  <c:y val="-0.1851851851851852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7B-4F30-96A3-D3C6BAA109A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IN PAID'!$J$3:$J$18</c:f>
              <c:strCache>
                <c:ptCount val="16"/>
                <c:pt idx="0">
                  <c:v>N/A</c:v>
                </c:pt>
                <c:pt idx="1">
                  <c:v>110</c:v>
                </c:pt>
                <c:pt idx="2">
                  <c:v>111</c:v>
                </c:pt>
                <c:pt idx="3">
                  <c:v>114</c:v>
                </c:pt>
                <c:pt idx="4">
                  <c:v>124</c:v>
                </c:pt>
                <c:pt idx="5">
                  <c:v>126</c:v>
                </c:pt>
                <c:pt idx="6">
                  <c:v>913</c:v>
                </c:pt>
                <c:pt idx="7">
                  <c:v>1002</c:v>
                </c:pt>
                <c:pt idx="8">
                  <c:v>H0010</c:v>
                </c:pt>
                <c:pt idx="9">
                  <c:v>H0011</c:v>
                </c:pt>
                <c:pt idx="10">
                  <c:v>H0018</c:v>
                </c:pt>
                <c:pt idx="11">
                  <c:v>H0019</c:v>
                </c:pt>
                <c:pt idx="12">
                  <c:v>HZ2Z</c:v>
                </c:pt>
                <c:pt idx="13">
                  <c:v>HZ2ZZZZ</c:v>
                </c:pt>
                <c:pt idx="14">
                  <c:v>HZ39</c:v>
                </c:pt>
                <c:pt idx="15">
                  <c:v>HZ39ZZZ</c:v>
                </c:pt>
              </c:strCache>
            </c:strRef>
          </c:cat>
          <c:val>
            <c:numRef>
              <c:f>'PROC IN PAID'!$I$3:$I$18</c:f>
              <c:numCache>
                <c:formatCode>_("$"* #,##0.00_);_("$"* \(#,##0.00\);_("$"* "-"??_);_(@_)</c:formatCode>
                <c:ptCount val="16"/>
                <c:pt idx="0">
                  <c:v>3117.31</c:v>
                </c:pt>
                <c:pt idx="1">
                  <c:v>16843.39</c:v>
                </c:pt>
                <c:pt idx="2">
                  <c:v>11021.21</c:v>
                </c:pt>
                <c:pt idx="3">
                  <c:v>7583.69</c:v>
                </c:pt>
                <c:pt idx="4">
                  <c:v>1613.11</c:v>
                </c:pt>
                <c:pt idx="5">
                  <c:v>2545.15</c:v>
                </c:pt>
                <c:pt idx="6">
                  <c:v>5399.18</c:v>
                </c:pt>
                <c:pt idx="7">
                  <c:v>5421.18</c:v>
                </c:pt>
                <c:pt idx="8">
                  <c:v>1902.12</c:v>
                </c:pt>
                <c:pt idx="9">
                  <c:v>1474.67</c:v>
                </c:pt>
                <c:pt idx="10">
                  <c:v>2262.75</c:v>
                </c:pt>
                <c:pt idx="11">
                  <c:v>790.73</c:v>
                </c:pt>
                <c:pt idx="12">
                  <c:v>6120.8</c:v>
                </c:pt>
                <c:pt idx="13">
                  <c:v>4299.67</c:v>
                </c:pt>
                <c:pt idx="14">
                  <c:v>5642.72</c:v>
                </c:pt>
                <c:pt idx="15">
                  <c:v>18046.45</c:v>
                </c:pt>
              </c:numCache>
            </c:numRef>
          </c:val>
          <c:extLst>
            <c:ext xmlns:c16="http://schemas.microsoft.com/office/drawing/2014/chart" uri="{C3380CC4-5D6E-409C-BE32-E72D297353CC}">
              <c16:uniqueId val="{00000000-257B-4F30-96A3-D3C6BAA109A0}"/>
            </c:ext>
          </c:extLst>
        </c:ser>
        <c:dLbls>
          <c:dLblPos val="outEnd"/>
          <c:showLegendKey val="0"/>
          <c:showVal val="1"/>
          <c:showCatName val="0"/>
          <c:showSerName val="0"/>
          <c:showPercent val="0"/>
          <c:showBubbleSize val="0"/>
        </c:dLbls>
        <c:gapWidth val="100"/>
        <c:overlap val="-24"/>
        <c:axId val="1215482463"/>
        <c:axId val="1215482943"/>
      </c:barChart>
      <c:catAx>
        <c:axId val="121548246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215482943"/>
        <c:crosses val="autoZero"/>
        <c:auto val="1"/>
        <c:lblAlgn val="ctr"/>
        <c:lblOffset val="100"/>
        <c:noMultiLvlLbl val="0"/>
      </c:catAx>
      <c:valAx>
        <c:axId val="121548294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a:t>
                </a:r>
                <a:r>
                  <a:rPr lang="en-US" baseline="0"/>
                  <a:t> paid ($)</a:t>
                </a:r>
                <a:endParaRPr lang="en-US"/>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21548246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 Counts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'PROC IN COUNT'!$H$3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IN COUNT'!$G$4:$G$19</c:f>
              <c:strCache>
                <c:ptCount val="16"/>
                <c:pt idx="0">
                  <c:v>N/A</c:v>
                </c:pt>
                <c:pt idx="1">
                  <c:v>110</c:v>
                </c:pt>
                <c:pt idx="2">
                  <c:v>111</c:v>
                </c:pt>
                <c:pt idx="3">
                  <c:v>114</c:v>
                </c:pt>
                <c:pt idx="4">
                  <c:v>124</c:v>
                </c:pt>
                <c:pt idx="5">
                  <c:v>126</c:v>
                </c:pt>
                <c:pt idx="6">
                  <c:v>913</c:v>
                </c:pt>
                <c:pt idx="7">
                  <c:v>1002</c:v>
                </c:pt>
                <c:pt idx="8">
                  <c:v>H0010</c:v>
                </c:pt>
                <c:pt idx="9">
                  <c:v>H0011</c:v>
                </c:pt>
                <c:pt idx="10">
                  <c:v>H0018</c:v>
                </c:pt>
                <c:pt idx="11">
                  <c:v>H0019</c:v>
                </c:pt>
                <c:pt idx="12">
                  <c:v>HZ2Z</c:v>
                </c:pt>
                <c:pt idx="13">
                  <c:v>HZ2ZZZZ</c:v>
                </c:pt>
                <c:pt idx="14">
                  <c:v>HZ39</c:v>
                </c:pt>
                <c:pt idx="15">
                  <c:v>HZ39ZZZ</c:v>
                </c:pt>
              </c:strCache>
            </c:strRef>
          </c:cat>
          <c:val>
            <c:numRef>
              <c:f>'PROC IN COUNT'!$H$4:$H$19</c:f>
              <c:numCache>
                <c:formatCode>General</c:formatCode>
                <c:ptCount val="16"/>
                <c:pt idx="0">
                  <c:v>337</c:v>
                </c:pt>
                <c:pt idx="1">
                  <c:v>1</c:v>
                </c:pt>
                <c:pt idx="2">
                  <c:v>3</c:v>
                </c:pt>
                <c:pt idx="3">
                  <c:v>1</c:v>
                </c:pt>
                <c:pt idx="4">
                  <c:v>2</c:v>
                </c:pt>
                <c:pt idx="5">
                  <c:v>180</c:v>
                </c:pt>
                <c:pt idx="6">
                  <c:v>1</c:v>
                </c:pt>
                <c:pt idx="7">
                  <c:v>119</c:v>
                </c:pt>
                <c:pt idx="8">
                  <c:v>9</c:v>
                </c:pt>
                <c:pt idx="9">
                  <c:v>3</c:v>
                </c:pt>
                <c:pt idx="10">
                  <c:v>10</c:v>
                </c:pt>
                <c:pt idx="11">
                  <c:v>2</c:v>
                </c:pt>
                <c:pt idx="12">
                  <c:v>8</c:v>
                </c:pt>
                <c:pt idx="13">
                  <c:v>5</c:v>
                </c:pt>
                <c:pt idx="14">
                  <c:v>1</c:v>
                </c:pt>
                <c:pt idx="15">
                  <c:v>1</c:v>
                </c:pt>
              </c:numCache>
            </c:numRef>
          </c:val>
          <c:extLst>
            <c:ext xmlns:c16="http://schemas.microsoft.com/office/drawing/2014/chart" uri="{C3380CC4-5D6E-409C-BE32-E72D297353CC}">
              <c16:uniqueId val="{00000000-DC54-449F-AB33-0DCB48E0A07B}"/>
            </c:ext>
          </c:extLst>
        </c:ser>
        <c:dLbls>
          <c:dLblPos val="outEnd"/>
          <c:showLegendKey val="0"/>
          <c:showVal val="1"/>
          <c:showCatName val="0"/>
          <c:showSerName val="0"/>
          <c:showPercent val="0"/>
          <c:showBubbleSize val="0"/>
        </c:dLbls>
        <c:gapWidth val="100"/>
        <c:overlap val="-24"/>
        <c:axId val="1087299343"/>
        <c:axId val="1087299823"/>
      </c:barChart>
      <c:catAx>
        <c:axId val="108729934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87299823"/>
        <c:crosses val="autoZero"/>
        <c:auto val="1"/>
        <c:lblAlgn val="ctr"/>
        <c:lblOffset val="100"/>
        <c:noMultiLvlLbl val="0"/>
      </c:catAx>
      <c:valAx>
        <c:axId val="108729982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Claim COunt</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8729934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Allowed Averages</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'PROC IN ALLOWED'!$K$2</c:f>
              <c:strCache>
                <c:ptCount val="1"/>
                <c:pt idx="0">
                  <c:v>Average Allowed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3"/>
              <c:layout>
                <c:manualLayout>
                  <c:x val="3.810454079111094E-2"/>
                  <c:y val="-4.1666666666666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AB1-4FAB-BA44-0D51B3383D2F}"/>
                </c:ext>
              </c:extLst>
            </c:dLbl>
            <c:dLbl>
              <c:idx val="4"/>
              <c:layout>
                <c:manualLayout>
                  <c:x val="3.81045407911109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B1-4FAB-BA44-0D51B3383D2F}"/>
                </c:ext>
              </c:extLst>
            </c:dLbl>
            <c:dLbl>
              <c:idx val="9"/>
              <c:layout>
                <c:manualLayout>
                  <c:x val="4.2338378656789936E-3"/>
                  <c:y val="-0.1018518518518519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B1-4FAB-BA44-0D51B3383D2F}"/>
                </c:ext>
              </c:extLst>
            </c:dLbl>
            <c:dLbl>
              <c:idx val="10"/>
              <c:layout>
                <c:manualLayout>
                  <c:x val="2.1169189328393415E-3"/>
                  <c:y val="-0.1157407407407408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B1-4FAB-BA44-0D51B3383D2F}"/>
                </c:ext>
              </c:extLst>
            </c:dLbl>
            <c:dLbl>
              <c:idx val="11"/>
              <c:layout>
                <c:manualLayout>
                  <c:x val="0"/>
                  <c:y val="-0.2268518518518518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B1-4FAB-BA44-0D51B3383D2F}"/>
                </c:ext>
              </c:extLst>
            </c:dLbl>
            <c:spPr>
              <a:noFill/>
              <a:ln>
                <a:noFill/>
              </a:ln>
              <a:effectLst/>
            </c:spPr>
            <c:txPr>
              <a:bodyPr rot="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IN ALLOWED'!$L$3:$L$14</c:f>
              <c:strCache>
                <c:ptCount val="12"/>
                <c:pt idx="0">
                  <c:v>NA</c:v>
                </c:pt>
                <c:pt idx="1">
                  <c:v>110</c:v>
                </c:pt>
                <c:pt idx="2">
                  <c:v>111</c:v>
                </c:pt>
                <c:pt idx="3">
                  <c:v>114</c:v>
                </c:pt>
                <c:pt idx="4">
                  <c:v>120</c:v>
                </c:pt>
                <c:pt idx="5">
                  <c:v>126</c:v>
                </c:pt>
                <c:pt idx="6">
                  <c:v>128</c:v>
                </c:pt>
                <c:pt idx="7">
                  <c:v>1002</c:v>
                </c:pt>
                <c:pt idx="8">
                  <c:v>H0010</c:v>
                </c:pt>
                <c:pt idx="9">
                  <c:v>H0018</c:v>
                </c:pt>
                <c:pt idx="10">
                  <c:v>HZ2Z</c:v>
                </c:pt>
                <c:pt idx="11">
                  <c:v>HZ2ZZZZ</c:v>
                </c:pt>
              </c:strCache>
            </c:strRef>
          </c:cat>
          <c:val>
            <c:numRef>
              <c:f>'PROC IN ALLOWED'!$K$3:$K$14</c:f>
              <c:numCache>
                <c:formatCode>_("$"* #,##0.00_);_("$"* \(#,##0.00\);_("$"* "-"??_);_(@_)</c:formatCode>
                <c:ptCount val="12"/>
                <c:pt idx="0">
                  <c:v>4000.4462159999998</c:v>
                </c:pt>
                <c:pt idx="1">
                  <c:v>8165.68</c:v>
                </c:pt>
                <c:pt idx="2">
                  <c:v>11152.62</c:v>
                </c:pt>
                <c:pt idx="3">
                  <c:v>9088.89</c:v>
                </c:pt>
                <c:pt idx="4">
                  <c:v>8311.8349999999991</c:v>
                </c:pt>
                <c:pt idx="5">
                  <c:v>3155.308587</c:v>
                </c:pt>
                <c:pt idx="6">
                  <c:v>4860</c:v>
                </c:pt>
                <c:pt idx="7">
                  <c:v>8368.1924560000007</c:v>
                </c:pt>
                <c:pt idx="8">
                  <c:v>2195.2399999999998</c:v>
                </c:pt>
                <c:pt idx="9">
                  <c:v>2069.353889</c:v>
                </c:pt>
                <c:pt idx="10">
                  <c:v>3701.3987499999998</c:v>
                </c:pt>
                <c:pt idx="11">
                  <c:v>5098.1428569999998</c:v>
                </c:pt>
              </c:numCache>
            </c:numRef>
          </c:val>
          <c:extLst>
            <c:ext xmlns:c16="http://schemas.microsoft.com/office/drawing/2014/chart" uri="{C3380CC4-5D6E-409C-BE32-E72D297353CC}">
              <c16:uniqueId val="{00000000-6AB1-4FAB-BA44-0D51B3383D2F}"/>
            </c:ext>
          </c:extLst>
        </c:ser>
        <c:dLbls>
          <c:dLblPos val="outEnd"/>
          <c:showLegendKey val="0"/>
          <c:showVal val="1"/>
          <c:showCatName val="0"/>
          <c:showSerName val="0"/>
          <c:showPercent val="0"/>
          <c:showBubbleSize val="0"/>
        </c:dLbls>
        <c:gapWidth val="100"/>
        <c:overlap val="-24"/>
        <c:axId val="1385226640"/>
        <c:axId val="1385221360"/>
        <c:extLst>
          <c:ext xmlns:c15="http://schemas.microsoft.com/office/drawing/2012/chart" uri="{02D57815-91ED-43cb-92C2-25804820EDAC}">
            <c15:filteredBarSeries>
              <c15:ser>
                <c:idx val="1"/>
                <c:order val="1"/>
                <c:tx>
                  <c:strRef>
                    <c:extLst>
                      <c:ext uri="{02D57815-91ED-43cb-92C2-25804820EDAC}">
                        <c15:formulaRef>
                          <c15:sqref>'PROC IN ALLOWED'!$L$2</c15:sqref>
                        </c15:formulaRef>
                      </c:ext>
                    </c:extLst>
                    <c:strCache>
                      <c:ptCount val="1"/>
                      <c:pt idx="0">
                        <c:v>CODE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'PROC IN ALLOWED'!$L$3:$L$14</c15:sqref>
                        </c15:formulaRef>
                      </c:ext>
                    </c:extLst>
                    <c:strCache>
                      <c:ptCount val="12"/>
                      <c:pt idx="0">
                        <c:v>NA</c:v>
                      </c:pt>
                      <c:pt idx="1">
                        <c:v>110</c:v>
                      </c:pt>
                      <c:pt idx="2">
                        <c:v>111</c:v>
                      </c:pt>
                      <c:pt idx="3">
                        <c:v>114</c:v>
                      </c:pt>
                      <c:pt idx="4">
                        <c:v>120</c:v>
                      </c:pt>
                      <c:pt idx="5">
                        <c:v>126</c:v>
                      </c:pt>
                      <c:pt idx="6">
                        <c:v>128</c:v>
                      </c:pt>
                      <c:pt idx="7">
                        <c:v>1002</c:v>
                      </c:pt>
                      <c:pt idx="8">
                        <c:v>H0010</c:v>
                      </c:pt>
                      <c:pt idx="9">
                        <c:v>H0018</c:v>
                      </c:pt>
                      <c:pt idx="10">
                        <c:v>HZ2Z</c:v>
                      </c:pt>
                      <c:pt idx="11">
                        <c:v>HZ2ZZZZ</c:v>
                      </c:pt>
                    </c:strCache>
                  </c:strRef>
                </c:cat>
                <c:val>
                  <c:numRef>
                    <c:extLst>
                      <c:ext uri="{02D57815-91ED-43cb-92C2-25804820EDAC}">
                        <c15:formulaRef>
                          <c15:sqref>'PROC IN ALLOWED'!$L$3:$L$14</c15:sqref>
                        </c15:formulaRef>
                      </c:ext>
                    </c:extLst>
                    <c:numCache>
                      <c:formatCode>General</c:formatCode>
                      <c:ptCount val="12"/>
                      <c:pt idx="0">
                        <c:v>0</c:v>
                      </c:pt>
                      <c:pt idx="1">
                        <c:v>110</c:v>
                      </c:pt>
                      <c:pt idx="2">
                        <c:v>111</c:v>
                      </c:pt>
                      <c:pt idx="3">
                        <c:v>114</c:v>
                      </c:pt>
                      <c:pt idx="4">
                        <c:v>120</c:v>
                      </c:pt>
                      <c:pt idx="5">
                        <c:v>126</c:v>
                      </c:pt>
                      <c:pt idx="6">
                        <c:v>128</c:v>
                      </c:pt>
                      <c:pt idx="7">
                        <c:v>1002</c:v>
                      </c:pt>
                      <c:pt idx="8">
                        <c:v>0</c:v>
                      </c:pt>
                      <c:pt idx="9">
                        <c:v>0</c:v>
                      </c:pt>
                      <c:pt idx="10">
                        <c:v>0</c:v>
                      </c:pt>
                      <c:pt idx="11">
                        <c:v>0</c:v>
                      </c:pt>
                    </c:numCache>
                  </c:numRef>
                </c:val>
                <c:extLst>
                  <c:ext xmlns:c16="http://schemas.microsoft.com/office/drawing/2014/chart" uri="{C3380CC4-5D6E-409C-BE32-E72D297353CC}">
                    <c16:uniqueId val="{00000001-6AB1-4FAB-BA44-0D51B3383D2F}"/>
                  </c:ext>
                </c:extLst>
              </c15:ser>
            </c15:filteredBarSeries>
          </c:ext>
        </c:extLst>
      </c:barChart>
      <c:catAx>
        <c:axId val="13852266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385221360"/>
        <c:crosses val="autoZero"/>
        <c:auto val="1"/>
        <c:lblAlgn val="ctr"/>
        <c:lblOffset val="100"/>
        <c:noMultiLvlLbl val="0"/>
      </c:catAx>
      <c:valAx>
        <c:axId val="138522136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a:t>Average Allowed($)</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38522664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0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Paid Averages</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'PROC IN PAID'!$K$2</c:f>
              <c:strCache>
                <c:ptCount val="1"/>
                <c:pt idx="0">
                  <c:v>Average Paid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9"/>
              <c:layout>
                <c:manualLayout>
                  <c:x val="8.2178041639029836E-3"/>
                  <c:y val="-5.55555555555556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9C-42AA-A163-CA3950D90C1D}"/>
                </c:ext>
              </c:extLst>
            </c:dLbl>
            <c:dLbl>
              <c:idx val="10"/>
              <c:layout>
                <c:manualLayout>
                  <c:x val="1.2326706245854701E-2"/>
                  <c:y val="-0.1157407407407407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9C-42AA-A163-CA3950D90C1D}"/>
                </c:ext>
              </c:extLst>
            </c:dLbl>
            <c:dLbl>
              <c:idx val="11"/>
              <c:layout>
                <c:manualLayout>
                  <c:x val="-8.2178041639031328E-3"/>
                  <c:y val="-0.310185185185185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9C-42AA-A163-CA3950D90C1D}"/>
                </c:ext>
              </c:extLst>
            </c:dLbl>
            <c:spPr>
              <a:noFill/>
              <a:ln>
                <a:noFill/>
              </a:ln>
              <a:effectLst/>
            </c:spPr>
            <c:txPr>
              <a:bodyPr rot="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IN PAID'!$L$3:$L$14</c:f>
              <c:strCache>
                <c:ptCount val="12"/>
                <c:pt idx="0">
                  <c:v>NA</c:v>
                </c:pt>
                <c:pt idx="1">
                  <c:v>110</c:v>
                </c:pt>
                <c:pt idx="2">
                  <c:v>111</c:v>
                </c:pt>
                <c:pt idx="3">
                  <c:v>114</c:v>
                </c:pt>
                <c:pt idx="4">
                  <c:v>120</c:v>
                </c:pt>
                <c:pt idx="5">
                  <c:v>126</c:v>
                </c:pt>
                <c:pt idx="6">
                  <c:v>128</c:v>
                </c:pt>
                <c:pt idx="7">
                  <c:v>1002</c:v>
                </c:pt>
                <c:pt idx="8">
                  <c:v>H0010</c:v>
                </c:pt>
                <c:pt idx="9">
                  <c:v>H0018</c:v>
                </c:pt>
                <c:pt idx="10">
                  <c:v>HZ2Z</c:v>
                </c:pt>
                <c:pt idx="11">
                  <c:v>HZ2ZZZZ</c:v>
                </c:pt>
              </c:strCache>
            </c:strRef>
          </c:cat>
          <c:val>
            <c:numRef>
              <c:f>'PROC IN PAID'!$K$3:$K$14</c:f>
              <c:numCache>
                <c:formatCode>_("$"* #,##0.00_);_("$"* \(#,##0.00\);_("$"* "-"??_);_(@_)</c:formatCode>
                <c:ptCount val="12"/>
                <c:pt idx="0">
                  <c:v>3521.4041309999998</c:v>
                </c:pt>
                <c:pt idx="1">
                  <c:v>8688.91</c:v>
                </c:pt>
                <c:pt idx="2">
                  <c:v>10110.42</c:v>
                </c:pt>
                <c:pt idx="3">
                  <c:v>6069.61</c:v>
                </c:pt>
                <c:pt idx="4">
                  <c:v>8311.8349999999991</c:v>
                </c:pt>
                <c:pt idx="5">
                  <c:v>2861.8359</c:v>
                </c:pt>
                <c:pt idx="6">
                  <c:v>4060</c:v>
                </c:pt>
                <c:pt idx="7">
                  <c:v>6893.6745179999998</c:v>
                </c:pt>
                <c:pt idx="8">
                  <c:v>1489.0353849999999</c:v>
                </c:pt>
                <c:pt idx="9">
                  <c:v>1735.4183330000001</c:v>
                </c:pt>
                <c:pt idx="10">
                  <c:v>2731.5174999999999</c:v>
                </c:pt>
                <c:pt idx="11">
                  <c:v>3951.8557139999998</c:v>
                </c:pt>
              </c:numCache>
            </c:numRef>
          </c:val>
          <c:extLst>
            <c:ext xmlns:c16="http://schemas.microsoft.com/office/drawing/2014/chart" uri="{C3380CC4-5D6E-409C-BE32-E72D297353CC}">
              <c16:uniqueId val="{00000000-E39C-42AA-A163-CA3950D90C1D}"/>
            </c:ext>
          </c:extLst>
        </c:ser>
        <c:dLbls>
          <c:dLblPos val="outEnd"/>
          <c:showLegendKey val="0"/>
          <c:showVal val="1"/>
          <c:showCatName val="0"/>
          <c:showSerName val="0"/>
          <c:showPercent val="0"/>
          <c:showBubbleSize val="0"/>
        </c:dLbls>
        <c:gapWidth val="100"/>
        <c:overlap val="-24"/>
        <c:axId val="1385205040"/>
        <c:axId val="1385216080"/>
        <c:extLst>
          <c:ext xmlns:c15="http://schemas.microsoft.com/office/drawing/2012/chart" uri="{02D57815-91ED-43cb-92C2-25804820EDAC}">
            <c15:filteredBarSeries>
              <c15:ser>
                <c:idx val="1"/>
                <c:order val="1"/>
                <c:tx>
                  <c:strRef>
                    <c:extLst>
                      <c:ext uri="{02D57815-91ED-43cb-92C2-25804820EDAC}">
                        <c15:formulaRef>
                          <c15:sqref>'PROC IN PAID'!$L$2</c15:sqref>
                        </c15:formulaRef>
                      </c:ext>
                    </c:extLst>
                    <c:strCache>
                      <c:ptCount val="1"/>
                      <c:pt idx="0">
                        <c:v>CODE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'PROC IN PAID'!$L$3:$L$14</c15:sqref>
                        </c15:formulaRef>
                      </c:ext>
                    </c:extLst>
                    <c:strCache>
                      <c:ptCount val="12"/>
                      <c:pt idx="0">
                        <c:v>NA</c:v>
                      </c:pt>
                      <c:pt idx="1">
                        <c:v>110</c:v>
                      </c:pt>
                      <c:pt idx="2">
                        <c:v>111</c:v>
                      </c:pt>
                      <c:pt idx="3">
                        <c:v>114</c:v>
                      </c:pt>
                      <c:pt idx="4">
                        <c:v>120</c:v>
                      </c:pt>
                      <c:pt idx="5">
                        <c:v>126</c:v>
                      </c:pt>
                      <c:pt idx="6">
                        <c:v>128</c:v>
                      </c:pt>
                      <c:pt idx="7">
                        <c:v>1002</c:v>
                      </c:pt>
                      <c:pt idx="8">
                        <c:v>H0010</c:v>
                      </c:pt>
                      <c:pt idx="9">
                        <c:v>H0018</c:v>
                      </c:pt>
                      <c:pt idx="10">
                        <c:v>HZ2Z</c:v>
                      </c:pt>
                      <c:pt idx="11">
                        <c:v>HZ2ZZZZ</c:v>
                      </c:pt>
                    </c:strCache>
                  </c:strRef>
                </c:cat>
                <c:val>
                  <c:numRef>
                    <c:extLst>
                      <c:ext uri="{02D57815-91ED-43cb-92C2-25804820EDAC}">
                        <c15:formulaRef>
                          <c15:sqref>'PROC IN PAID'!$L$3:$L$14</c15:sqref>
                        </c15:formulaRef>
                      </c:ext>
                    </c:extLst>
                    <c:numCache>
                      <c:formatCode>General</c:formatCode>
                      <c:ptCount val="12"/>
                      <c:pt idx="0">
                        <c:v>0</c:v>
                      </c:pt>
                      <c:pt idx="1">
                        <c:v>110</c:v>
                      </c:pt>
                      <c:pt idx="2">
                        <c:v>111</c:v>
                      </c:pt>
                      <c:pt idx="3">
                        <c:v>114</c:v>
                      </c:pt>
                      <c:pt idx="4">
                        <c:v>120</c:v>
                      </c:pt>
                      <c:pt idx="5">
                        <c:v>126</c:v>
                      </c:pt>
                      <c:pt idx="6">
                        <c:v>128</c:v>
                      </c:pt>
                      <c:pt idx="7">
                        <c:v>1002</c:v>
                      </c:pt>
                      <c:pt idx="8">
                        <c:v>0</c:v>
                      </c:pt>
                      <c:pt idx="9">
                        <c:v>0</c:v>
                      </c:pt>
                      <c:pt idx="10">
                        <c:v>0</c:v>
                      </c:pt>
                      <c:pt idx="11">
                        <c:v>0</c:v>
                      </c:pt>
                    </c:numCache>
                  </c:numRef>
                </c:val>
                <c:extLst>
                  <c:ext xmlns:c16="http://schemas.microsoft.com/office/drawing/2014/chart" uri="{C3380CC4-5D6E-409C-BE32-E72D297353CC}">
                    <c16:uniqueId val="{00000001-E39C-42AA-A163-CA3950D90C1D}"/>
                  </c:ext>
                </c:extLst>
              </c15:ser>
            </c15:filteredBarSeries>
          </c:ext>
        </c:extLst>
      </c:barChart>
      <c:catAx>
        <c:axId val="13852050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385216080"/>
        <c:crosses val="autoZero"/>
        <c:auto val="1"/>
        <c:lblAlgn val="ctr"/>
        <c:lblOffset val="100"/>
        <c:noMultiLvlLbl val="0"/>
      </c:catAx>
      <c:valAx>
        <c:axId val="138521608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a:t>Average Paid($)</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38520504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0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Claim Counts</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1"/>
          <c:order val="1"/>
          <c:tx>
            <c:strRef>
              <c:f>'PROC IN COUNT'!$J$3</c:f>
              <c:strCache>
                <c:ptCount val="1"/>
                <c:pt idx="0">
                  <c:v>Count</c:v>
                </c:pt>
              </c:strCache>
            </c:strRef>
          </c:tx>
          <c:spPr>
            <a:solidFill>
              <a:schemeClr val="accent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IN COUNT'!$I$4:$I$15</c:f>
              <c:strCache>
                <c:ptCount val="12"/>
                <c:pt idx="0">
                  <c:v>NA</c:v>
                </c:pt>
                <c:pt idx="1">
                  <c:v>110</c:v>
                </c:pt>
                <c:pt idx="2">
                  <c:v>111</c:v>
                </c:pt>
                <c:pt idx="3">
                  <c:v>114</c:v>
                </c:pt>
                <c:pt idx="4">
                  <c:v>120</c:v>
                </c:pt>
                <c:pt idx="5">
                  <c:v>126</c:v>
                </c:pt>
                <c:pt idx="6">
                  <c:v>128</c:v>
                </c:pt>
                <c:pt idx="7">
                  <c:v>1002</c:v>
                </c:pt>
                <c:pt idx="8">
                  <c:v>H0010</c:v>
                </c:pt>
                <c:pt idx="9">
                  <c:v>H0018</c:v>
                </c:pt>
                <c:pt idx="10">
                  <c:v>HZ2Z</c:v>
                </c:pt>
                <c:pt idx="11">
                  <c:v>HZ2ZZZZ</c:v>
                </c:pt>
              </c:strCache>
            </c:strRef>
          </c:cat>
          <c:val>
            <c:numRef>
              <c:f>'PROC IN COUNT'!$J$4:$J$15</c:f>
              <c:numCache>
                <c:formatCode>General</c:formatCode>
                <c:ptCount val="12"/>
                <c:pt idx="0">
                  <c:v>259</c:v>
                </c:pt>
                <c:pt idx="1">
                  <c:v>4</c:v>
                </c:pt>
                <c:pt idx="2">
                  <c:v>2</c:v>
                </c:pt>
                <c:pt idx="3">
                  <c:v>3</c:v>
                </c:pt>
                <c:pt idx="4">
                  <c:v>2</c:v>
                </c:pt>
                <c:pt idx="5">
                  <c:v>361</c:v>
                </c:pt>
                <c:pt idx="6">
                  <c:v>1</c:v>
                </c:pt>
                <c:pt idx="7">
                  <c:v>228</c:v>
                </c:pt>
                <c:pt idx="8">
                  <c:v>13</c:v>
                </c:pt>
                <c:pt idx="9">
                  <c:v>18</c:v>
                </c:pt>
                <c:pt idx="10">
                  <c:v>8</c:v>
                </c:pt>
                <c:pt idx="11">
                  <c:v>7</c:v>
                </c:pt>
              </c:numCache>
            </c:numRef>
          </c:val>
          <c:extLst>
            <c:ext xmlns:c16="http://schemas.microsoft.com/office/drawing/2014/chart" uri="{C3380CC4-5D6E-409C-BE32-E72D297353CC}">
              <c16:uniqueId val="{00000000-A29C-46E9-9BD8-D1FC85056381}"/>
            </c:ext>
          </c:extLst>
        </c:ser>
        <c:dLbls>
          <c:dLblPos val="outEnd"/>
          <c:showLegendKey val="0"/>
          <c:showVal val="1"/>
          <c:showCatName val="0"/>
          <c:showSerName val="0"/>
          <c:showPercent val="0"/>
          <c:showBubbleSize val="0"/>
        </c:dLbls>
        <c:gapWidth val="100"/>
        <c:overlap val="-24"/>
        <c:axId val="1385222800"/>
        <c:axId val="1385206960"/>
        <c:extLst>
          <c:ext xmlns:c15="http://schemas.microsoft.com/office/drawing/2012/chart" uri="{02D57815-91ED-43cb-92C2-25804820EDAC}">
            <c15:filteredBarSeries>
              <c15:ser>
                <c:idx val="0"/>
                <c:order val="0"/>
                <c:tx>
                  <c:strRef>
                    <c:extLst>
                      <c:ext uri="{02D57815-91ED-43cb-92C2-25804820EDAC}">
                        <c15:formulaRef>
                          <c15:sqref>'PROC IN COUNT'!$I$3</c15:sqref>
                        </c15:formulaRef>
                      </c:ext>
                    </c:extLst>
                    <c:strCache>
                      <c:ptCount val="1"/>
                      <c:pt idx="0">
                        <c:v>CODE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'PROC IN COUNT'!$I$4:$I$15</c15:sqref>
                        </c15:formulaRef>
                      </c:ext>
                    </c:extLst>
                    <c:strCache>
                      <c:ptCount val="12"/>
                      <c:pt idx="0">
                        <c:v>NA</c:v>
                      </c:pt>
                      <c:pt idx="1">
                        <c:v>110</c:v>
                      </c:pt>
                      <c:pt idx="2">
                        <c:v>111</c:v>
                      </c:pt>
                      <c:pt idx="3">
                        <c:v>114</c:v>
                      </c:pt>
                      <c:pt idx="4">
                        <c:v>120</c:v>
                      </c:pt>
                      <c:pt idx="5">
                        <c:v>126</c:v>
                      </c:pt>
                      <c:pt idx="6">
                        <c:v>128</c:v>
                      </c:pt>
                      <c:pt idx="7">
                        <c:v>1002</c:v>
                      </c:pt>
                      <c:pt idx="8">
                        <c:v>H0010</c:v>
                      </c:pt>
                      <c:pt idx="9">
                        <c:v>H0018</c:v>
                      </c:pt>
                      <c:pt idx="10">
                        <c:v>HZ2Z</c:v>
                      </c:pt>
                      <c:pt idx="11">
                        <c:v>HZ2ZZZZ</c:v>
                      </c:pt>
                    </c:strCache>
                  </c:strRef>
                </c:cat>
                <c:val>
                  <c:numRef>
                    <c:extLst>
                      <c:ext uri="{02D57815-91ED-43cb-92C2-25804820EDAC}">
                        <c15:formulaRef>
                          <c15:sqref>'PROC IN COUNT'!$I$4:$I$15</c15:sqref>
                        </c15:formulaRef>
                      </c:ext>
                    </c:extLst>
                    <c:numCache>
                      <c:formatCode>General</c:formatCode>
                      <c:ptCount val="12"/>
                      <c:pt idx="0">
                        <c:v>0</c:v>
                      </c:pt>
                      <c:pt idx="1">
                        <c:v>110</c:v>
                      </c:pt>
                      <c:pt idx="2">
                        <c:v>111</c:v>
                      </c:pt>
                      <c:pt idx="3">
                        <c:v>114</c:v>
                      </c:pt>
                      <c:pt idx="4">
                        <c:v>120</c:v>
                      </c:pt>
                      <c:pt idx="5">
                        <c:v>126</c:v>
                      </c:pt>
                      <c:pt idx="6">
                        <c:v>128</c:v>
                      </c:pt>
                      <c:pt idx="7">
                        <c:v>1002</c:v>
                      </c:pt>
                      <c:pt idx="8">
                        <c:v>0</c:v>
                      </c:pt>
                      <c:pt idx="9">
                        <c:v>0</c:v>
                      </c:pt>
                      <c:pt idx="10">
                        <c:v>0</c:v>
                      </c:pt>
                      <c:pt idx="11">
                        <c:v>0</c:v>
                      </c:pt>
                    </c:numCache>
                  </c:numRef>
                </c:val>
                <c:extLst>
                  <c:ext xmlns:c16="http://schemas.microsoft.com/office/drawing/2014/chart" uri="{C3380CC4-5D6E-409C-BE32-E72D297353CC}">
                    <c16:uniqueId val="{00000001-A29C-46E9-9BD8-D1FC85056381}"/>
                  </c:ext>
                </c:extLst>
              </c15:ser>
            </c15:filteredBarSeries>
          </c:ext>
        </c:extLst>
      </c:barChart>
      <c:catAx>
        <c:axId val="138522280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385206960"/>
        <c:crosses val="autoZero"/>
        <c:auto val="1"/>
        <c:lblAlgn val="ctr"/>
        <c:lblOffset val="100"/>
        <c:noMultiLvlLbl val="0"/>
      </c:catAx>
      <c:valAx>
        <c:axId val="138520696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a:t>Claim Count</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38522280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0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Allowed Averages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2"/>
              <c:layout>
                <c:manualLayout>
                  <c:x val="-4.7222222222222221E-2"/>
                  <c:y val="9.25925925925925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71-4D70-B093-7533336254FA}"/>
                </c:ext>
              </c:extLst>
            </c:dLbl>
            <c:dLbl>
              <c:idx val="3"/>
              <c:layout>
                <c:manualLayout>
                  <c:x val="2.1285653469561516E-2"/>
                  <c:y val="-0.1388888888888889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71-4D70-B093-7533336254FA}"/>
                </c:ext>
              </c:extLst>
            </c:dLbl>
            <c:dLbl>
              <c:idx val="4"/>
              <c:layout>
                <c:manualLayout>
                  <c:x val="-1.277139208173691E-2"/>
                  <c:y val="-9.25925925925925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71-4D70-B093-7533336254F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OUT ALLOWED'!$D$3:$D$10</c:f>
              <c:strCache>
                <c:ptCount val="8"/>
                <c:pt idx="0">
                  <c:v>N/A</c:v>
                </c:pt>
                <c:pt idx="1">
                  <c:v>80053</c:v>
                </c:pt>
                <c:pt idx="2">
                  <c:v>96360</c:v>
                </c:pt>
                <c:pt idx="3">
                  <c:v>H0015          </c:v>
                </c:pt>
                <c:pt idx="4">
                  <c:v>H0035          </c:v>
                </c:pt>
                <c:pt idx="5">
                  <c:v>S0201          </c:v>
                </c:pt>
                <c:pt idx="6">
                  <c:v>S9475          </c:v>
                </c:pt>
                <c:pt idx="7">
                  <c:v>S9480          </c:v>
                </c:pt>
              </c:strCache>
            </c:strRef>
          </c:cat>
          <c:val>
            <c:numRef>
              <c:f>'PROC OUT ALLOWED'!$C$3:$C$10</c:f>
              <c:numCache>
                <c:formatCode>_("$"* #,##0.00_);_("$"* \(#,##0.00\);_("$"* "-"??_);_(@_)</c:formatCode>
                <c:ptCount val="8"/>
                <c:pt idx="0">
                  <c:v>1092.2533798882685</c:v>
                </c:pt>
                <c:pt idx="1">
                  <c:v>352.39249999999998</c:v>
                </c:pt>
                <c:pt idx="2">
                  <c:v>2111</c:v>
                </c:pt>
                <c:pt idx="3">
                  <c:v>1312.5</c:v>
                </c:pt>
                <c:pt idx="4">
                  <c:v>858</c:v>
                </c:pt>
                <c:pt idx="5">
                  <c:v>796.07222222222231</c:v>
                </c:pt>
                <c:pt idx="6">
                  <c:v>380.625</c:v>
                </c:pt>
                <c:pt idx="7">
                  <c:v>230</c:v>
                </c:pt>
              </c:numCache>
            </c:numRef>
          </c:val>
          <c:extLst>
            <c:ext xmlns:c16="http://schemas.microsoft.com/office/drawing/2014/chart" uri="{C3380CC4-5D6E-409C-BE32-E72D297353CC}">
              <c16:uniqueId val="{00000001-6371-4D70-B093-7533336254FA}"/>
            </c:ext>
          </c:extLst>
        </c:ser>
        <c:dLbls>
          <c:dLblPos val="outEnd"/>
          <c:showLegendKey val="0"/>
          <c:showVal val="1"/>
          <c:showCatName val="0"/>
          <c:showSerName val="0"/>
          <c:showPercent val="0"/>
          <c:showBubbleSize val="0"/>
        </c:dLbls>
        <c:gapWidth val="100"/>
        <c:overlap val="-24"/>
        <c:axId val="1050088223"/>
        <c:axId val="1050093983"/>
      </c:barChart>
      <c:catAx>
        <c:axId val="105008822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50093983"/>
        <c:crosses val="autoZero"/>
        <c:auto val="1"/>
        <c:lblAlgn val="ctr"/>
        <c:lblOffset val="100"/>
        <c:noMultiLvlLbl val="0"/>
      </c:catAx>
      <c:valAx>
        <c:axId val="105009398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a:t>
                </a:r>
                <a:r>
                  <a:rPr lang="en-US" baseline="0"/>
                  <a:t> allwoed ($)</a:t>
                </a:r>
                <a:endParaRPr lang="en-US"/>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5008822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Paid Averages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2"/>
              <c:layout>
                <c:manualLayout>
                  <c:x val="-5.0000000000000051E-2"/>
                  <c:y val="2.77777777777777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3A-4EB8-8CCE-04B39A492DB0}"/>
                </c:ext>
              </c:extLst>
            </c:dLbl>
            <c:dLbl>
              <c:idx val="3"/>
              <c:layout>
                <c:manualLayout>
                  <c:x val="-2.1285653469561515E-3"/>
                  <c:y val="-6.0185185185185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3A-4EB8-8CCE-04B39A492DB0}"/>
                </c:ext>
              </c:extLst>
            </c:dLbl>
            <c:dLbl>
              <c:idx val="4"/>
              <c:layout>
                <c:manualLayout>
                  <c:x val="4.0442741592166799E-2"/>
                  <c:y val="-0.1064814814814815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3A-4EB8-8CCE-04B39A492DB0}"/>
                </c:ext>
              </c:extLst>
            </c:dLbl>
            <c:dLbl>
              <c:idx val="6"/>
              <c:layout>
                <c:manualLayout>
                  <c:x val="4.257130693912147E-3"/>
                  <c:y val="-0.1435185185185185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3A-4EB8-8CCE-04B39A492DB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OUT PAID'!$D$3:$D$10</c:f>
              <c:strCache>
                <c:ptCount val="8"/>
                <c:pt idx="0">
                  <c:v>None</c:v>
                </c:pt>
                <c:pt idx="1">
                  <c:v>80053</c:v>
                </c:pt>
                <c:pt idx="2">
                  <c:v>96360</c:v>
                </c:pt>
                <c:pt idx="3">
                  <c:v>H0015          </c:v>
                </c:pt>
                <c:pt idx="4">
                  <c:v>H0035          </c:v>
                </c:pt>
                <c:pt idx="5">
                  <c:v>S0201          </c:v>
                </c:pt>
                <c:pt idx="6">
                  <c:v>S9475          </c:v>
                </c:pt>
                <c:pt idx="7">
                  <c:v>S9480          </c:v>
                </c:pt>
              </c:strCache>
            </c:strRef>
          </c:cat>
          <c:val>
            <c:numRef>
              <c:f>'PROC OUT PAID'!$C$3:$C$10</c:f>
              <c:numCache>
                <c:formatCode>_("$"* #,##0.00_);_("$"* \(#,##0.00\);_("$"* "-"??_);_(@_)</c:formatCode>
                <c:ptCount val="8"/>
                <c:pt idx="0">
                  <c:v>884.02597765363112</c:v>
                </c:pt>
                <c:pt idx="1">
                  <c:v>317.90249999999997</c:v>
                </c:pt>
                <c:pt idx="2">
                  <c:v>1761</c:v>
                </c:pt>
                <c:pt idx="3">
                  <c:v>1312.5</c:v>
                </c:pt>
                <c:pt idx="4">
                  <c:v>858</c:v>
                </c:pt>
                <c:pt idx="5">
                  <c:v>648.76888888888902</c:v>
                </c:pt>
                <c:pt idx="6">
                  <c:v>380.625</c:v>
                </c:pt>
                <c:pt idx="7">
                  <c:v>210</c:v>
                </c:pt>
              </c:numCache>
            </c:numRef>
          </c:val>
          <c:extLst>
            <c:ext xmlns:c16="http://schemas.microsoft.com/office/drawing/2014/chart" uri="{C3380CC4-5D6E-409C-BE32-E72D297353CC}">
              <c16:uniqueId val="{00000001-EF3A-4EB8-8CCE-04B39A492DB0}"/>
            </c:ext>
          </c:extLst>
        </c:ser>
        <c:dLbls>
          <c:dLblPos val="outEnd"/>
          <c:showLegendKey val="0"/>
          <c:showVal val="1"/>
          <c:showCatName val="0"/>
          <c:showSerName val="0"/>
          <c:showPercent val="0"/>
          <c:showBubbleSize val="0"/>
        </c:dLbls>
        <c:gapWidth val="100"/>
        <c:overlap val="-24"/>
        <c:axId val="1024918656"/>
        <c:axId val="1024938816"/>
      </c:barChart>
      <c:catAx>
        <c:axId val="10249186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24938816"/>
        <c:crosses val="autoZero"/>
        <c:auto val="1"/>
        <c:lblAlgn val="ctr"/>
        <c:lblOffset val="100"/>
        <c:noMultiLvlLbl val="0"/>
      </c:catAx>
      <c:valAx>
        <c:axId val="102493881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 paid ($)</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2491865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 Counts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'PROC OUT COUNT'!$B$3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OUT COUNT'!$A$4:$A$11</c:f>
              <c:strCache>
                <c:ptCount val="8"/>
                <c:pt idx="0">
                  <c:v>N/A</c:v>
                </c:pt>
                <c:pt idx="1">
                  <c:v>80053</c:v>
                </c:pt>
                <c:pt idx="2">
                  <c:v>96360</c:v>
                </c:pt>
                <c:pt idx="3">
                  <c:v>H0015          </c:v>
                </c:pt>
                <c:pt idx="4">
                  <c:v>H0035          </c:v>
                </c:pt>
                <c:pt idx="5">
                  <c:v>S0201          </c:v>
                </c:pt>
                <c:pt idx="6">
                  <c:v>S9475          </c:v>
                </c:pt>
                <c:pt idx="7">
                  <c:v>S9480          </c:v>
                </c:pt>
              </c:strCache>
            </c:strRef>
          </c:cat>
          <c:val>
            <c:numRef>
              <c:f>'PROC OUT COUNT'!$B$4:$B$11</c:f>
              <c:numCache>
                <c:formatCode>General</c:formatCode>
                <c:ptCount val="8"/>
                <c:pt idx="0">
                  <c:v>357</c:v>
                </c:pt>
                <c:pt idx="1">
                  <c:v>4</c:v>
                </c:pt>
                <c:pt idx="2">
                  <c:v>2</c:v>
                </c:pt>
                <c:pt idx="3">
                  <c:v>2</c:v>
                </c:pt>
                <c:pt idx="4">
                  <c:v>1</c:v>
                </c:pt>
                <c:pt idx="5">
                  <c:v>9</c:v>
                </c:pt>
                <c:pt idx="6">
                  <c:v>2</c:v>
                </c:pt>
                <c:pt idx="7">
                  <c:v>1</c:v>
                </c:pt>
              </c:numCache>
            </c:numRef>
          </c:val>
          <c:extLst>
            <c:ext xmlns:c16="http://schemas.microsoft.com/office/drawing/2014/chart" uri="{C3380CC4-5D6E-409C-BE32-E72D297353CC}">
              <c16:uniqueId val="{00000000-0F77-49EF-90A3-37B5D6F94B33}"/>
            </c:ext>
          </c:extLst>
        </c:ser>
        <c:dLbls>
          <c:dLblPos val="outEnd"/>
          <c:showLegendKey val="0"/>
          <c:showVal val="1"/>
          <c:showCatName val="0"/>
          <c:showSerName val="0"/>
          <c:showPercent val="0"/>
          <c:showBubbleSize val="0"/>
        </c:dLbls>
        <c:gapWidth val="100"/>
        <c:overlap val="-24"/>
        <c:axId val="1131884127"/>
        <c:axId val="1131880287"/>
      </c:barChart>
      <c:catAx>
        <c:axId val="113188412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31880287"/>
        <c:crosses val="autoZero"/>
        <c:auto val="1"/>
        <c:lblAlgn val="ctr"/>
        <c:lblOffset val="100"/>
        <c:noMultiLvlLbl val="0"/>
      </c:catAx>
      <c:valAx>
        <c:axId val="113188028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Claim Count</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3188412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Allowed Averages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468965744016276E-2"/>
                  <c:y val="-0.212962962962962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48-4790-9FDF-E5C439C160ED}"/>
                </c:ext>
              </c:extLst>
            </c:dLbl>
            <c:dLbl>
              <c:idx val="1"/>
              <c:layout>
                <c:manualLayout>
                  <c:x val="0"/>
                  <c:y val="-7.40740740740741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48-4790-9FDF-E5C439C160ED}"/>
                </c:ext>
              </c:extLst>
            </c:dLbl>
            <c:dLbl>
              <c:idx val="3"/>
              <c:layout>
                <c:manualLayout>
                  <c:x val="-2.0985224914518333E-2"/>
                  <c:y val="-0.138888888888888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48-4790-9FDF-E5C439C160ED}"/>
                </c:ext>
              </c:extLst>
            </c:dLbl>
            <c:dLbl>
              <c:idx val="4"/>
              <c:layout>
                <c:manualLayout>
                  <c:x val="-2.3083747405970082E-2"/>
                  <c:y val="-0.259259259259259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48-4790-9FDF-E5C439C160ED}"/>
                </c:ext>
              </c:extLst>
            </c:dLbl>
            <c:dLbl>
              <c:idx val="5"/>
              <c:layout>
                <c:manualLayout>
                  <c:x val="2.7280792388873657E-2"/>
                  <c:y val="-0.2546296296296296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48-4790-9FDF-E5C439C160ED}"/>
                </c:ext>
              </c:extLst>
            </c:dLbl>
            <c:dLbl>
              <c:idx val="7"/>
              <c:layout>
                <c:manualLayout>
                  <c:x val="-1.8886702423066431E-2"/>
                  <c:y val="-0.1481481481481481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48-4790-9FDF-E5C439C160E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OUT ALLOWED'!$F$3:$F$12</c:f>
              <c:strCache>
                <c:ptCount val="10"/>
                <c:pt idx="0">
                  <c:v>N/A</c:v>
                </c:pt>
                <c:pt idx="1">
                  <c:v>80307</c:v>
                </c:pt>
                <c:pt idx="2">
                  <c:v>99212</c:v>
                </c:pt>
                <c:pt idx="3">
                  <c:v>99281</c:v>
                </c:pt>
                <c:pt idx="4">
                  <c:v>99284</c:v>
                </c:pt>
                <c:pt idx="5">
                  <c:v>99285</c:v>
                </c:pt>
                <c:pt idx="6">
                  <c:v>H0015          </c:v>
                </c:pt>
                <c:pt idx="7">
                  <c:v>H0035          </c:v>
                </c:pt>
                <c:pt idx="8">
                  <c:v>J1650          </c:v>
                </c:pt>
                <c:pt idx="9">
                  <c:v>S0201          </c:v>
                </c:pt>
              </c:strCache>
            </c:strRef>
          </c:cat>
          <c:val>
            <c:numRef>
              <c:f>'PROC OUT ALLOWED'!$E$3:$E$12</c:f>
              <c:numCache>
                <c:formatCode>_("$"* #,##0.00_);_("$"* \(#,##0.00\);_("$"* "-"??_);_(@_)</c:formatCode>
                <c:ptCount val="10"/>
                <c:pt idx="0">
                  <c:v>1404.32671361502</c:v>
                </c:pt>
                <c:pt idx="1">
                  <c:v>343.48</c:v>
                </c:pt>
                <c:pt idx="2">
                  <c:v>122.2</c:v>
                </c:pt>
                <c:pt idx="3">
                  <c:v>258</c:v>
                </c:pt>
                <c:pt idx="4">
                  <c:v>1683.4399999999998</c:v>
                </c:pt>
                <c:pt idx="5">
                  <c:v>3571</c:v>
                </c:pt>
                <c:pt idx="6">
                  <c:v>771.31666666666661</c:v>
                </c:pt>
                <c:pt idx="7">
                  <c:v>1632.7650000000001</c:v>
                </c:pt>
                <c:pt idx="8">
                  <c:v>6820</c:v>
                </c:pt>
                <c:pt idx="9">
                  <c:v>679.52249999999992</c:v>
                </c:pt>
              </c:numCache>
            </c:numRef>
          </c:val>
          <c:extLst>
            <c:ext xmlns:c16="http://schemas.microsoft.com/office/drawing/2014/chart" uri="{C3380CC4-5D6E-409C-BE32-E72D297353CC}">
              <c16:uniqueId val="{00000000-6248-4790-9FDF-E5C439C160ED}"/>
            </c:ext>
          </c:extLst>
        </c:ser>
        <c:dLbls>
          <c:dLblPos val="outEnd"/>
          <c:showLegendKey val="0"/>
          <c:showVal val="1"/>
          <c:showCatName val="0"/>
          <c:showSerName val="0"/>
          <c:showPercent val="0"/>
          <c:showBubbleSize val="0"/>
        </c:dLbls>
        <c:gapWidth val="100"/>
        <c:overlap val="-24"/>
        <c:axId val="1003565536"/>
        <c:axId val="1003560736"/>
      </c:barChart>
      <c:catAx>
        <c:axId val="100356553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03560736"/>
        <c:crosses val="autoZero"/>
        <c:auto val="1"/>
        <c:lblAlgn val="ctr"/>
        <c:lblOffset val="100"/>
        <c:noMultiLvlLbl val="0"/>
      </c:catAx>
      <c:valAx>
        <c:axId val="100356073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 allowed ($)</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0356553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Paid </a:t>
            </a:r>
            <a:r>
              <a:rPr lang="en-US" sz="14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4913712680698734E-2"/>
                  <c:y val="-0.185185185185185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28-4BFA-8BFB-B5703AFC43AF}"/>
                </c:ext>
              </c:extLst>
            </c:dLbl>
            <c:dLbl>
              <c:idx val="1"/>
              <c:layout>
                <c:manualLayout>
                  <c:x val="-1.0652651914784823E-2"/>
                  <c:y val="-6.94444444444444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28-4BFA-8BFB-B5703AFC43AF}"/>
                </c:ext>
              </c:extLst>
            </c:dLbl>
            <c:dLbl>
              <c:idx val="3"/>
              <c:layout>
                <c:manualLayout>
                  <c:x val="0"/>
                  <c:y val="-0.2314814814814814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28-4BFA-8BFB-B5703AFC43AF}"/>
                </c:ext>
              </c:extLst>
            </c:dLbl>
            <c:dLbl>
              <c:idx val="4"/>
              <c:layout>
                <c:manualLayout>
                  <c:x val="-1.4913712680698831E-2"/>
                  <c:y val="-6.48148148148148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28-4BFA-8BFB-B5703AFC43AF}"/>
                </c:ext>
              </c:extLst>
            </c:dLbl>
            <c:dLbl>
              <c:idx val="5"/>
              <c:layout>
                <c:manualLayout>
                  <c:x val="4.2610607659139292E-3"/>
                  <c:y val="-0.2083333333333333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28-4BFA-8BFB-B5703AFC43AF}"/>
                </c:ext>
              </c:extLst>
            </c:dLbl>
            <c:dLbl>
              <c:idx val="6"/>
              <c:layout>
                <c:manualLayout>
                  <c:x val="-7.8118544942991417E-17"/>
                  <c:y val="-9.2592592592593437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0044377102535718"/>
                      <c:h val="6.3888888888888884E-2"/>
                    </c:manualLayout>
                  </c15:layout>
                </c:ext>
                <c:ext xmlns:c16="http://schemas.microsoft.com/office/drawing/2014/chart" uri="{C3380CC4-5D6E-409C-BE32-E72D297353CC}">
                  <c16:uniqueId val="{00000006-5A28-4BFA-8BFB-B5703AFC43AF}"/>
                </c:ext>
              </c:extLst>
            </c:dLbl>
            <c:dLbl>
              <c:idx val="7"/>
              <c:layout>
                <c:manualLayout>
                  <c:x val="7.8118544942991417E-17"/>
                  <c:y val="-0.1203703703703704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28-4BFA-8BFB-B5703AFC43AF}"/>
                </c:ext>
              </c:extLst>
            </c:dLbl>
            <c:dLbl>
              <c:idx val="9"/>
              <c:layout>
                <c:manualLayout>
                  <c:x val="2.1305303829569647E-2"/>
                  <c:y val="-0.1574074074074074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28-4BFA-8BFB-B5703AFC43AF}"/>
                </c:ext>
              </c:extLst>
            </c:dLbl>
            <c:dLbl>
              <c:idx val="10"/>
              <c:layout>
                <c:manualLayout>
                  <c:x val="6.3915911488708942E-3"/>
                  <c:y val="-9.7222222222222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28-4BFA-8BFB-B5703AFC43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IN PAID'!$D$3:$D$14</c:f>
              <c:strCache>
                <c:ptCount val="12"/>
                <c:pt idx="0">
                  <c:v>N/A</c:v>
                </c:pt>
                <c:pt idx="1">
                  <c:v>3E033N         </c:v>
                </c:pt>
                <c:pt idx="2">
                  <c:v>5A19           </c:v>
                </c:pt>
                <c:pt idx="3">
                  <c:v>H0018          </c:v>
                </c:pt>
                <c:pt idx="4">
                  <c:v>H0019          </c:v>
                </c:pt>
                <c:pt idx="5">
                  <c:v>HZ2Z           </c:v>
                </c:pt>
                <c:pt idx="6">
                  <c:v>HZ2ZZZ         </c:v>
                </c:pt>
                <c:pt idx="7">
                  <c:v>HZ2ZZZZ        </c:v>
                </c:pt>
                <c:pt idx="8">
                  <c:v>HZ42ZZZ        </c:v>
                </c:pt>
                <c:pt idx="9">
                  <c:v>HZ49ZZZ        </c:v>
                </c:pt>
                <c:pt idx="10">
                  <c:v>HZ85           </c:v>
                </c:pt>
                <c:pt idx="11">
                  <c:v>T2048          </c:v>
                </c:pt>
              </c:strCache>
            </c:strRef>
          </c:cat>
          <c:val>
            <c:numRef>
              <c:f>'PROC IN PAID'!$C$3:$C$14</c:f>
              <c:numCache>
                <c:formatCode>_("$"* #,##0.00_);_("$"* \(#,##0.00\);_("$"* "-"??_);_(@_)</c:formatCode>
                <c:ptCount val="12"/>
                <c:pt idx="0">
                  <c:v>2600.6715789473683</c:v>
                </c:pt>
                <c:pt idx="1">
                  <c:v>2894.72</c:v>
                </c:pt>
                <c:pt idx="2">
                  <c:v>35900.18</c:v>
                </c:pt>
                <c:pt idx="3">
                  <c:v>2115.5316666666663</c:v>
                </c:pt>
                <c:pt idx="4">
                  <c:v>286.892</c:v>
                </c:pt>
                <c:pt idx="5">
                  <c:v>4128.2299999999996</c:v>
                </c:pt>
                <c:pt idx="6">
                  <c:v>2992.02</c:v>
                </c:pt>
                <c:pt idx="7">
                  <c:v>3937.8199999999997</c:v>
                </c:pt>
                <c:pt idx="8">
                  <c:v>6502.0166666666664</c:v>
                </c:pt>
                <c:pt idx="9">
                  <c:v>9943.06</c:v>
                </c:pt>
                <c:pt idx="10">
                  <c:v>880.11</c:v>
                </c:pt>
                <c:pt idx="11">
                  <c:v>873.4425</c:v>
                </c:pt>
              </c:numCache>
            </c:numRef>
          </c:val>
          <c:extLst>
            <c:ext xmlns:c16="http://schemas.microsoft.com/office/drawing/2014/chart" uri="{C3380CC4-5D6E-409C-BE32-E72D297353CC}">
              <c16:uniqueId val="{00000000-5A28-4BFA-8BFB-B5703AFC43AF}"/>
            </c:ext>
          </c:extLst>
        </c:ser>
        <c:dLbls>
          <c:showLegendKey val="0"/>
          <c:showVal val="0"/>
          <c:showCatName val="0"/>
          <c:showSerName val="0"/>
          <c:showPercent val="0"/>
          <c:showBubbleSize val="0"/>
        </c:dLbls>
        <c:gapWidth val="100"/>
        <c:overlap val="-24"/>
        <c:axId val="1215464223"/>
        <c:axId val="1215465663"/>
      </c:barChart>
      <c:catAx>
        <c:axId val="121546422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215465663"/>
        <c:crosses val="autoZero"/>
        <c:auto val="1"/>
        <c:lblAlgn val="ctr"/>
        <c:lblOffset val="100"/>
        <c:noMultiLvlLbl val="0"/>
      </c:catAx>
      <c:valAx>
        <c:axId val="121546566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a:t>
                </a:r>
                <a:r>
                  <a:rPr lang="en-US" baseline="0"/>
                  <a:t> paid ($)</a:t>
                </a:r>
                <a:endParaRPr lang="en-US"/>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21546422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Paid</a:t>
            </a:r>
            <a:r>
              <a:rPr lang="en-US" baseline="0" dirty="0"/>
              <a:t> Averages</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0492610723481207E-2"/>
                  <c:y val="-0.236111111111111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F6-464D-9D9D-4783F0004046}"/>
                </c:ext>
              </c:extLst>
            </c:dLbl>
            <c:dLbl>
              <c:idx val="1"/>
              <c:layout>
                <c:manualLayout>
                  <c:x val="-2.3083743591658695E-2"/>
                  <c:y val="-0.1481481481481481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F6-464D-9D9D-4783F0004046}"/>
                </c:ext>
              </c:extLst>
            </c:dLbl>
            <c:dLbl>
              <c:idx val="2"/>
              <c:layout>
                <c:manualLayout>
                  <c:x val="-3.1477832170443656E-2"/>
                  <c:y val="-7.40740740740741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F6-464D-9D9D-4783F0004046}"/>
                </c:ext>
              </c:extLst>
            </c:dLbl>
            <c:dLbl>
              <c:idx val="7"/>
              <c:layout>
                <c:manualLayout>
                  <c:x val="4.1970442893924827E-3"/>
                  <c:y val="-9.25925925925925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F6-464D-9D9D-4783F00040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OUT PAID'!$F$3:$F$12</c:f>
              <c:strCache>
                <c:ptCount val="10"/>
                <c:pt idx="0">
                  <c:v>None</c:v>
                </c:pt>
                <c:pt idx="1">
                  <c:v>80307</c:v>
                </c:pt>
                <c:pt idx="2">
                  <c:v>99212</c:v>
                </c:pt>
                <c:pt idx="3">
                  <c:v>99281</c:v>
                </c:pt>
                <c:pt idx="4">
                  <c:v>99284</c:v>
                </c:pt>
                <c:pt idx="5">
                  <c:v>99285</c:v>
                </c:pt>
                <c:pt idx="6">
                  <c:v>H0015          </c:v>
                </c:pt>
                <c:pt idx="7">
                  <c:v>H0035          </c:v>
                </c:pt>
                <c:pt idx="8">
                  <c:v>J1650          </c:v>
                </c:pt>
                <c:pt idx="9">
                  <c:v>S0201          </c:v>
                </c:pt>
              </c:strCache>
            </c:strRef>
          </c:cat>
          <c:val>
            <c:numRef>
              <c:f>'PROC OUT PAID'!$E$3:$E$12</c:f>
              <c:numCache>
                <c:formatCode>_("$"* #,##0.00_);_("$"* \(#,##0.00\);_("$"* "-"??_);_(@_)</c:formatCode>
                <c:ptCount val="10"/>
                <c:pt idx="0">
                  <c:v>1143.4443192488256</c:v>
                </c:pt>
                <c:pt idx="1">
                  <c:v>286.435</c:v>
                </c:pt>
                <c:pt idx="2">
                  <c:v>122.2</c:v>
                </c:pt>
                <c:pt idx="3">
                  <c:v>258</c:v>
                </c:pt>
                <c:pt idx="4">
                  <c:v>1304.1033333333335</c:v>
                </c:pt>
                <c:pt idx="5">
                  <c:v>2856.8</c:v>
                </c:pt>
                <c:pt idx="6">
                  <c:v>745.98333333333323</c:v>
                </c:pt>
                <c:pt idx="7">
                  <c:v>1327.6624999999999</c:v>
                </c:pt>
                <c:pt idx="8">
                  <c:v>6138</c:v>
                </c:pt>
                <c:pt idx="9">
                  <c:v>589.87249999999995</c:v>
                </c:pt>
              </c:numCache>
            </c:numRef>
          </c:val>
          <c:extLst>
            <c:ext xmlns:c16="http://schemas.microsoft.com/office/drawing/2014/chart" uri="{C3380CC4-5D6E-409C-BE32-E72D297353CC}">
              <c16:uniqueId val="{00000000-40F6-464D-9D9D-4783F0004046}"/>
            </c:ext>
          </c:extLst>
        </c:ser>
        <c:dLbls>
          <c:dLblPos val="outEnd"/>
          <c:showLegendKey val="0"/>
          <c:showVal val="1"/>
          <c:showCatName val="0"/>
          <c:showSerName val="0"/>
          <c:showPercent val="0"/>
          <c:showBubbleSize val="0"/>
        </c:dLbls>
        <c:gapWidth val="100"/>
        <c:overlap val="-24"/>
        <c:axId val="1005349856"/>
        <c:axId val="1005350336"/>
      </c:barChart>
      <c:catAx>
        <c:axId val="10053498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05350336"/>
        <c:crosses val="autoZero"/>
        <c:auto val="1"/>
        <c:lblAlgn val="ctr"/>
        <c:lblOffset val="100"/>
        <c:noMultiLvlLbl val="0"/>
      </c:catAx>
      <c:valAx>
        <c:axId val="100535033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 paid</a:t>
                </a:r>
                <a:r>
                  <a:rPr lang="en-US" baseline="0"/>
                  <a:t> ($)</a:t>
                </a:r>
                <a:endParaRPr lang="en-US"/>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0534985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 Counts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'PROC OUT COUNT'!$D$3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OUT COUNT'!$C$4:$C$13</c:f>
              <c:strCache>
                <c:ptCount val="10"/>
                <c:pt idx="0">
                  <c:v>N/A</c:v>
                </c:pt>
                <c:pt idx="1">
                  <c:v>80307</c:v>
                </c:pt>
                <c:pt idx="2">
                  <c:v>99212</c:v>
                </c:pt>
                <c:pt idx="3">
                  <c:v>99281</c:v>
                </c:pt>
                <c:pt idx="4">
                  <c:v>99284</c:v>
                </c:pt>
                <c:pt idx="5">
                  <c:v>99285</c:v>
                </c:pt>
                <c:pt idx="6">
                  <c:v>H0015          </c:v>
                </c:pt>
                <c:pt idx="7">
                  <c:v>H0035          </c:v>
                </c:pt>
                <c:pt idx="8">
                  <c:v>J1650          </c:v>
                </c:pt>
                <c:pt idx="9">
                  <c:v>S0201          </c:v>
                </c:pt>
              </c:strCache>
            </c:strRef>
          </c:cat>
          <c:val>
            <c:numRef>
              <c:f>'PROC OUT COUNT'!$D$4:$D$13</c:f>
              <c:numCache>
                <c:formatCode>General</c:formatCode>
                <c:ptCount val="10"/>
                <c:pt idx="0">
                  <c:v>426</c:v>
                </c:pt>
                <c:pt idx="1">
                  <c:v>2</c:v>
                </c:pt>
                <c:pt idx="2">
                  <c:v>1</c:v>
                </c:pt>
                <c:pt idx="3">
                  <c:v>1</c:v>
                </c:pt>
                <c:pt idx="4">
                  <c:v>3</c:v>
                </c:pt>
                <c:pt idx="5">
                  <c:v>1</c:v>
                </c:pt>
                <c:pt idx="6">
                  <c:v>6</c:v>
                </c:pt>
                <c:pt idx="7">
                  <c:v>4</c:v>
                </c:pt>
                <c:pt idx="8">
                  <c:v>1</c:v>
                </c:pt>
                <c:pt idx="9">
                  <c:v>4</c:v>
                </c:pt>
              </c:numCache>
            </c:numRef>
          </c:val>
          <c:extLst>
            <c:ext xmlns:c16="http://schemas.microsoft.com/office/drawing/2014/chart" uri="{C3380CC4-5D6E-409C-BE32-E72D297353CC}">
              <c16:uniqueId val="{00000000-0C28-4CEC-9A29-F0FC92CDF68F}"/>
            </c:ext>
          </c:extLst>
        </c:ser>
        <c:dLbls>
          <c:dLblPos val="outEnd"/>
          <c:showLegendKey val="0"/>
          <c:showVal val="1"/>
          <c:showCatName val="0"/>
          <c:showSerName val="0"/>
          <c:showPercent val="0"/>
          <c:showBubbleSize val="0"/>
        </c:dLbls>
        <c:gapWidth val="100"/>
        <c:overlap val="-24"/>
        <c:axId val="1128190047"/>
        <c:axId val="1128194367"/>
      </c:barChart>
      <c:catAx>
        <c:axId val="112819004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28194367"/>
        <c:crosses val="autoZero"/>
        <c:auto val="1"/>
        <c:lblAlgn val="ctr"/>
        <c:lblOffset val="100"/>
        <c:noMultiLvlLbl val="0"/>
      </c:catAx>
      <c:valAx>
        <c:axId val="112819436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Claim Count</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281900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Allowed Averages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4"/>
              <c:layout>
                <c:manualLayout>
                  <c:x val="5.8333333333333334E-2"/>
                  <c:y val="8.33333333333333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5A-4DC1-B72D-1B72EC5FA4F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OUT ALLOWED'!$H$3:$H$14</c:f>
              <c:strCache>
                <c:ptCount val="12"/>
                <c:pt idx="0">
                  <c:v>N/A</c:v>
                </c:pt>
                <c:pt idx="1">
                  <c:v>80305</c:v>
                </c:pt>
                <c:pt idx="2">
                  <c:v>96361</c:v>
                </c:pt>
                <c:pt idx="3">
                  <c:v>96372</c:v>
                </c:pt>
                <c:pt idx="4">
                  <c:v>96374</c:v>
                </c:pt>
                <c:pt idx="5">
                  <c:v>99282</c:v>
                </c:pt>
                <c:pt idx="6">
                  <c:v>99283</c:v>
                </c:pt>
                <c:pt idx="7">
                  <c:v>99284</c:v>
                </c:pt>
                <c:pt idx="8">
                  <c:v>G0480          </c:v>
                </c:pt>
                <c:pt idx="9">
                  <c:v>H0015          </c:v>
                </c:pt>
                <c:pt idx="10">
                  <c:v>H0035          </c:v>
                </c:pt>
                <c:pt idx="11">
                  <c:v>S0201          </c:v>
                </c:pt>
              </c:strCache>
            </c:strRef>
          </c:cat>
          <c:val>
            <c:numRef>
              <c:f>'PROC OUT ALLOWED'!$G$3:$G$14</c:f>
              <c:numCache>
                <c:formatCode>_("$"* #,##0.00_);_("$"* \(#,##0.00\);_("$"* "-"??_);_(@_)</c:formatCode>
                <c:ptCount val="12"/>
                <c:pt idx="0">
                  <c:v>1490.33</c:v>
                </c:pt>
                <c:pt idx="1">
                  <c:v>164.74</c:v>
                </c:pt>
                <c:pt idx="2">
                  <c:v>1564.94</c:v>
                </c:pt>
                <c:pt idx="3">
                  <c:v>375.17</c:v>
                </c:pt>
                <c:pt idx="4">
                  <c:v>2162</c:v>
                </c:pt>
                <c:pt idx="5">
                  <c:v>152.26</c:v>
                </c:pt>
                <c:pt idx="6">
                  <c:v>1018.03</c:v>
                </c:pt>
                <c:pt idx="7">
                  <c:v>2361</c:v>
                </c:pt>
                <c:pt idx="8">
                  <c:v>1653.37</c:v>
                </c:pt>
                <c:pt idx="9">
                  <c:v>761.01</c:v>
                </c:pt>
                <c:pt idx="10">
                  <c:v>1832.86</c:v>
                </c:pt>
                <c:pt idx="11">
                  <c:v>682.06</c:v>
                </c:pt>
              </c:numCache>
            </c:numRef>
          </c:val>
          <c:extLst>
            <c:ext xmlns:c16="http://schemas.microsoft.com/office/drawing/2014/chart" uri="{C3380CC4-5D6E-409C-BE32-E72D297353CC}">
              <c16:uniqueId val="{00000001-C65A-4DC1-B72D-1B72EC5FA4F8}"/>
            </c:ext>
          </c:extLst>
        </c:ser>
        <c:dLbls>
          <c:dLblPos val="outEnd"/>
          <c:showLegendKey val="0"/>
          <c:showVal val="1"/>
          <c:showCatName val="0"/>
          <c:showSerName val="0"/>
          <c:showPercent val="0"/>
          <c:showBubbleSize val="0"/>
        </c:dLbls>
        <c:gapWidth val="100"/>
        <c:overlap val="-24"/>
        <c:axId val="1024920576"/>
        <c:axId val="1024925856"/>
      </c:barChart>
      <c:catAx>
        <c:axId val="10249205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24925856"/>
        <c:crosses val="autoZero"/>
        <c:auto val="1"/>
        <c:lblAlgn val="ctr"/>
        <c:lblOffset val="100"/>
        <c:noMultiLvlLbl val="0"/>
      </c:catAx>
      <c:valAx>
        <c:axId val="102492585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 allowed ($)</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2492057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Paid Averages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OUT PAID'!$H$3:$H$14</c:f>
              <c:strCache>
                <c:ptCount val="12"/>
                <c:pt idx="0">
                  <c:v>N/A</c:v>
                </c:pt>
                <c:pt idx="1">
                  <c:v>80305</c:v>
                </c:pt>
                <c:pt idx="2">
                  <c:v>96361</c:v>
                </c:pt>
                <c:pt idx="3">
                  <c:v>96372</c:v>
                </c:pt>
                <c:pt idx="4">
                  <c:v>96374</c:v>
                </c:pt>
                <c:pt idx="5">
                  <c:v>99282</c:v>
                </c:pt>
                <c:pt idx="6">
                  <c:v>99283</c:v>
                </c:pt>
                <c:pt idx="7">
                  <c:v>99284</c:v>
                </c:pt>
                <c:pt idx="8">
                  <c:v>G0480          </c:v>
                </c:pt>
                <c:pt idx="9">
                  <c:v>H0015          </c:v>
                </c:pt>
                <c:pt idx="10">
                  <c:v>H0035          </c:v>
                </c:pt>
                <c:pt idx="11">
                  <c:v>S0201          </c:v>
                </c:pt>
              </c:strCache>
            </c:strRef>
          </c:cat>
          <c:val>
            <c:numRef>
              <c:f>'PROC OUT PAID'!$G$3:$G$14</c:f>
              <c:numCache>
                <c:formatCode>_("$"* #,##0.00_);_("$"* \(#,##0.00\);_("$"* "-"??_);_(@_)</c:formatCode>
                <c:ptCount val="12"/>
                <c:pt idx="0">
                  <c:v>1228.97</c:v>
                </c:pt>
                <c:pt idx="1">
                  <c:v>164.74</c:v>
                </c:pt>
                <c:pt idx="2">
                  <c:v>657.47</c:v>
                </c:pt>
                <c:pt idx="3">
                  <c:v>375.17</c:v>
                </c:pt>
                <c:pt idx="4">
                  <c:v>1812</c:v>
                </c:pt>
                <c:pt idx="5">
                  <c:v>152.26</c:v>
                </c:pt>
                <c:pt idx="6">
                  <c:v>763.52</c:v>
                </c:pt>
                <c:pt idx="7">
                  <c:v>2361</c:v>
                </c:pt>
                <c:pt idx="8">
                  <c:v>1122.3699999999999</c:v>
                </c:pt>
                <c:pt idx="9">
                  <c:v>749.5</c:v>
                </c:pt>
                <c:pt idx="10">
                  <c:v>1619.68</c:v>
                </c:pt>
                <c:pt idx="11">
                  <c:v>430.87</c:v>
                </c:pt>
              </c:numCache>
            </c:numRef>
          </c:val>
          <c:extLst>
            <c:ext xmlns:c16="http://schemas.microsoft.com/office/drawing/2014/chart" uri="{C3380CC4-5D6E-409C-BE32-E72D297353CC}">
              <c16:uniqueId val="{00000000-7310-4E8E-9ADF-18E175A945BC}"/>
            </c:ext>
          </c:extLst>
        </c:ser>
        <c:dLbls>
          <c:dLblPos val="outEnd"/>
          <c:showLegendKey val="0"/>
          <c:showVal val="1"/>
          <c:showCatName val="0"/>
          <c:showSerName val="0"/>
          <c:showPercent val="0"/>
          <c:showBubbleSize val="0"/>
        </c:dLbls>
        <c:gapWidth val="100"/>
        <c:overlap val="-24"/>
        <c:axId val="1004938736"/>
        <c:axId val="1004941616"/>
      </c:barChart>
      <c:catAx>
        <c:axId val="100493873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04941616"/>
        <c:crosses val="autoZero"/>
        <c:auto val="1"/>
        <c:lblAlgn val="ctr"/>
        <c:lblOffset val="100"/>
        <c:noMultiLvlLbl val="0"/>
      </c:catAx>
      <c:valAx>
        <c:axId val="100494161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a:t>
                </a:r>
                <a:r>
                  <a:rPr lang="en-US" baseline="0"/>
                  <a:t> paid ($)</a:t>
                </a:r>
                <a:endParaRPr lang="en-US"/>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0493873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 Counts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'PROC OUT COUNT'!$F$3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OUT COUNT'!$E$4:$E$15</c:f>
              <c:strCache>
                <c:ptCount val="12"/>
                <c:pt idx="0">
                  <c:v>N/A</c:v>
                </c:pt>
                <c:pt idx="1">
                  <c:v>80305</c:v>
                </c:pt>
                <c:pt idx="2">
                  <c:v>96361</c:v>
                </c:pt>
                <c:pt idx="3">
                  <c:v>96372</c:v>
                </c:pt>
                <c:pt idx="4">
                  <c:v>96374</c:v>
                </c:pt>
                <c:pt idx="5">
                  <c:v>99282</c:v>
                </c:pt>
                <c:pt idx="6">
                  <c:v>99283</c:v>
                </c:pt>
                <c:pt idx="7">
                  <c:v>99284</c:v>
                </c:pt>
                <c:pt idx="8">
                  <c:v>G0480          </c:v>
                </c:pt>
                <c:pt idx="9">
                  <c:v>H0015          </c:v>
                </c:pt>
                <c:pt idx="10">
                  <c:v>H0035          </c:v>
                </c:pt>
                <c:pt idx="11">
                  <c:v>S0201          </c:v>
                </c:pt>
              </c:strCache>
            </c:strRef>
          </c:cat>
          <c:val>
            <c:numRef>
              <c:f>'PROC OUT COUNT'!$F$4:$F$15</c:f>
              <c:numCache>
                <c:formatCode>General</c:formatCode>
                <c:ptCount val="12"/>
                <c:pt idx="0">
                  <c:v>433</c:v>
                </c:pt>
                <c:pt idx="1">
                  <c:v>2</c:v>
                </c:pt>
                <c:pt idx="2">
                  <c:v>1</c:v>
                </c:pt>
                <c:pt idx="3">
                  <c:v>1</c:v>
                </c:pt>
                <c:pt idx="4">
                  <c:v>1</c:v>
                </c:pt>
                <c:pt idx="5">
                  <c:v>1</c:v>
                </c:pt>
                <c:pt idx="6">
                  <c:v>1</c:v>
                </c:pt>
                <c:pt idx="7">
                  <c:v>1</c:v>
                </c:pt>
                <c:pt idx="8">
                  <c:v>1</c:v>
                </c:pt>
                <c:pt idx="9">
                  <c:v>6</c:v>
                </c:pt>
                <c:pt idx="10">
                  <c:v>14</c:v>
                </c:pt>
                <c:pt idx="11">
                  <c:v>6</c:v>
                </c:pt>
              </c:numCache>
            </c:numRef>
          </c:val>
          <c:extLst>
            <c:ext xmlns:c16="http://schemas.microsoft.com/office/drawing/2014/chart" uri="{C3380CC4-5D6E-409C-BE32-E72D297353CC}">
              <c16:uniqueId val="{00000000-B8EE-4145-B45F-906830509A65}"/>
            </c:ext>
          </c:extLst>
        </c:ser>
        <c:dLbls>
          <c:dLblPos val="outEnd"/>
          <c:showLegendKey val="0"/>
          <c:showVal val="1"/>
          <c:showCatName val="0"/>
          <c:showSerName val="0"/>
          <c:showPercent val="0"/>
          <c:showBubbleSize val="0"/>
        </c:dLbls>
        <c:gapWidth val="100"/>
        <c:overlap val="-24"/>
        <c:axId val="1161671407"/>
        <c:axId val="1161671887"/>
      </c:barChart>
      <c:catAx>
        <c:axId val="116167140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61671887"/>
        <c:crosses val="autoZero"/>
        <c:auto val="1"/>
        <c:lblAlgn val="ctr"/>
        <c:lblOffset val="100"/>
        <c:noMultiLvlLbl val="0"/>
      </c:catAx>
      <c:valAx>
        <c:axId val="116167188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Claim COunt</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61671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Allowed</a:t>
            </a:r>
            <a:r>
              <a:rPr lang="en-US" baseline="0" dirty="0"/>
              <a:t> Averages</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2233167974778338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E9-4CEE-AD0A-C653F2447D01}"/>
                </c:ext>
              </c:extLst>
            </c:dLbl>
            <c:dLbl>
              <c:idx val="2"/>
              <c:layout>
                <c:manualLayout>
                  <c:x val="-1.090681866821389E-3"/>
                  <c:y val="-7.88176932274707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E9-4CEE-AD0A-C653F2447D01}"/>
                </c:ext>
              </c:extLst>
            </c:dLbl>
            <c:dLbl>
              <c:idx val="4"/>
              <c:layout>
                <c:manualLayout>
                  <c:x val="-1.090681866821389E-3"/>
                  <c:y val="-2.62725644091569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E9-4CEE-AD0A-C653F2447D01}"/>
                </c:ext>
              </c:extLst>
            </c:dLbl>
            <c:dLbl>
              <c:idx val="6"/>
              <c:layout>
                <c:manualLayout>
                  <c:x val="1.3088182401856666E-2"/>
                  <c:y val="-0.1050902576366276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FE9-4CEE-AD0A-C653F2447D01}"/>
                </c:ext>
              </c:extLst>
            </c:dLbl>
            <c:dLbl>
              <c:idx val="8"/>
              <c:layout>
                <c:manualLayout>
                  <c:x val="1.0906818668213489E-3"/>
                  <c:y val="-0.1970442330686769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E9-4CEE-AD0A-C653F2447D01}"/>
                </c:ext>
              </c:extLst>
            </c:dLbl>
            <c:dLbl>
              <c:idx val="10"/>
              <c:layout>
                <c:manualLayout>
                  <c:x val="2.181363733642778E-3"/>
                  <c:y val="-0.135741582780644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FE9-4CEE-AD0A-C653F2447D01}"/>
                </c:ext>
              </c:extLst>
            </c:dLbl>
            <c:dLbl>
              <c:idx val="12"/>
              <c:layout>
                <c:manualLayout>
                  <c:x val="-3.2720456004642468E-3"/>
                  <c:y val="-7.00601717577517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E9-4CEE-AD0A-C653F2447D01}"/>
                </c:ext>
              </c:extLst>
            </c:dLbl>
            <c:dLbl>
              <c:idx val="14"/>
              <c:layout>
                <c:manualLayout>
                  <c:x val="-2.181363733642778E-3"/>
                  <c:y val="-0.1882867115989580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FE9-4CEE-AD0A-C653F2447D01}"/>
                </c:ext>
              </c:extLst>
            </c:dLbl>
            <c:dLbl>
              <c:idx val="16"/>
              <c:layout>
                <c:manualLayout>
                  <c:x val="0"/>
                  <c:y val="-0.1707716686595200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FE9-4CEE-AD0A-C653F2447D01}"/>
                </c:ext>
              </c:extLst>
            </c:dLbl>
            <c:dLbl>
              <c:idx val="19"/>
              <c:layout>
                <c:manualLayout>
                  <c:x val="-4.3627274672856358E-3"/>
                  <c:y val="-0.179529190129239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FE9-4CEE-AD0A-C653F2447D01}"/>
                </c:ext>
              </c:extLst>
            </c:dLbl>
            <c:dLbl>
              <c:idx val="21"/>
              <c:layout>
                <c:manualLayout>
                  <c:x val="2.1813637336426978E-3"/>
                  <c:y val="-0.1620141471898010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FE9-4CEE-AD0A-C653F2447D01}"/>
                </c:ext>
              </c:extLst>
            </c:dLbl>
            <c:dLbl>
              <c:idx val="23"/>
              <c:layout>
                <c:manualLayout>
                  <c:x val="2.181363733642778E-3"/>
                  <c:y val="-0.1007114969017681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FE9-4CEE-AD0A-C653F2447D01}"/>
                </c:ext>
              </c:extLst>
            </c:dLbl>
            <c:dLbl>
              <c:idx val="25"/>
              <c:layout>
                <c:manualLayout>
                  <c:x val="0"/>
                  <c:y val="-0.297755729970445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FE9-4CEE-AD0A-C653F2447D01}"/>
                </c:ext>
              </c:extLst>
            </c:dLbl>
            <c:dLbl>
              <c:idx val="27"/>
              <c:layout>
                <c:manualLayout>
                  <c:x val="-5.4534093341069446E-3"/>
                  <c:y val="-0.1707716686595200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FE9-4CEE-AD0A-C653F2447D01}"/>
                </c:ext>
              </c:extLst>
            </c:dLbl>
            <c:dLbl>
              <c:idx val="29"/>
              <c:layout>
                <c:manualLayout>
                  <c:x val="6.5440912009283331E-3"/>
                  <c:y val="-9.63327361669087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FE9-4CEE-AD0A-C653F2447D0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OUT ALLOWED'!$J$3:$J$33</c:f>
              <c:strCache>
                <c:ptCount val="31"/>
                <c:pt idx="0">
                  <c:v>N/A</c:v>
                </c:pt>
                <c:pt idx="1">
                  <c:v>250</c:v>
                </c:pt>
                <c:pt idx="2">
                  <c:v>253</c:v>
                </c:pt>
                <c:pt idx="3">
                  <c:v>259</c:v>
                </c:pt>
                <c:pt idx="4">
                  <c:v>260</c:v>
                </c:pt>
                <c:pt idx="5">
                  <c:v>300</c:v>
                </c:pt>
                <c:pt idx="6">
                  <c:v>301</c:v>
                </c:pt>
                <c:pt idx="7">
                  <c:v>302</c:v>
                </c:pt>
                <c:pt idx="8">
                  <c:v>303</c:v>
                </c:pt>
                <c:pt idx="9">
                  <c:v>305</c:v>
                </c:pt>
                <c:pt idx="10">
                  <c:v>306</c:v>
                </c:pt>
                <c:pt idx="11">
                  <c:v>307</c:v>
                </c:pt>
                <c:pt idx="12">
                  <c:v>309</c:v>
                </c:pt>
                <c:pt idx="13">
                  <c:v>324</c:v>
                </c:pt>
                <c:pt idx="14">
                  <c:v>450</c:v>
                </c:pt>
                <c:pt idx="15">
                  <c:v>459</c:v>
                </c:pt>
                <c:pt idx="16">
                  <c:v>636</c:v>
                </c:pt>
                <c:pt idx="17">
                  <c:v>762</c:v>
                </c:pt>
                <c:pt idx="18">
                  <c:v>900</c:v>
                </c:pt>
                <c:pt idx="19">
                  <c:v>906</c:v>
                </c:pt>
                <c:pt idx="20">
                  <c:v>912</c:v>
                </c:pt>
                <c:pt idx="21">
                  <c:v>913</c:v>
                </c:pt>
                <c:pt idx="22">
                  <c:v>914</c:v>
                </c:pt>
                <c:pt idx="23">
                  <c:v>915</c:v>
                </c:pt>
                <c:pt idx="24">
                  <c:v>90791</c:v>
                </c:pt>
                <c:pt idx="25">
                  <c:v>96372</c:v>
                </c:pt>
                <c:pt idx="26">
                  <c:v>99284</c:v>
                </c:pt>
                <c:pt idx="27">
                  <c:v>H0015</c:v>
                </c:pt>
                <c:pt idx="28">
                  <c:v>H0035</c:v>
                </c:pt>
                <c:pt idx="29">
                  <c:v>H2036</c:v>
                </c:pt>
                <c:pt idx="30">
                  <c:v>S0201</c:v>
                </c:pt>
              </c:strCache>
            </c:strRef>
          </c:cat>
          <c:val>
            <c:numRef>
              <c:f>'PROC OUT ALLOWED'!$I$3:$I$33</c:f>
              <c:numCache>
                <c:formatCode>_("$"* #,##0.00_);_("$"* \(#,##0.00\);_("$"* "-"??_);_(@_)</c:formatCode>
                <c:ptCount val="31"/>
                <c:pt idx="0">
                  <c:v>1399.45</c:v>
                </c:pt>
                <c:pt idx="1">
                  <c:v>1273.79</c:v>
                </c:pt>
                <c:pt idx="2">
                  <c:v>2812.25</c:v>
                </c:pt>
                <c:pt idx="3">
                  <c:v>750.8</c:v>
                </c:pt>
                <c:pt idx="4">
                  <c:v>3128.04</c:v>
                </c:pt>
                <c:pt idx="5">
                  <c:v>7850.52</c:v>
                </c:pt>
                <c:pt idx="6">
                  <c:v>206.04</c:v>
                </c:pt>
                <c:pt idx="7">
                  <c:v>92</c:v>
                </c:pt>
                <c:pt idx="8">
                  <c:v>51.42</c:v>
                </c:pt>
                <c:pt idx="9">
                  <c:v>21140.51</c:v>
                </c:pt>
                <c:pt idx="10">
                  <c:v>390</c:v>
                </c:pt>
                <c:pt idx="11">
                  <c:v>34</c:v>
                </c:pt>
                <c:pt idx="12">
                  <c:v>342.88</c:v>
                </c:pt>
                <c:pt idx="13">
                  <c:v>731.08</c:v>
                </c:pt>
                <c:pt idx="14">
                  <c:v>2844.09</c:v>
                </c:pt>
                <c:pt idx="15">
                  <c:v>864.56</c:v>
                </c:pt>
                <c:pt idx="16">
                  <c:v>758.59</c:v>
                </c:pt>
                <c:pt idx="17">
                  <c:v>2371.21</c:v>
                </c:pt>
                <c:pt idx="18">
                  <c:v>152.38999999999999</c:v>
                </c:pt>
                <c:pt idx="19">
                  <c:v>551.09</c:v>
                </c:pt>
                <c:pt idx="20">
                  <c:v>2179.44</c:v>
                </c:pt>
                <c:pt idx="21">
                  <c:v>1089.29</c:v>
                </c:pt>
                <c:pt idx="22">
                  <c:v>200.58</c:v>
                </c:pt>
                <c:pt idx="23">
                  <c:v>348.49</c:v>
                </c:pt>
                <c:pt idx="24">
                  <c:v>518.75</c:v>
                </c:pt>
                <c:pt idx="25">
                  <c:v>1589.2</c:v>
                </c:pt>
                <c:pt idx="26">
                  <c:v>3073.5</c:v>
                </c:pt>
                <c:pt idx="27">
                  <c:v>911.22</c:v>
                </c:pt>
                <c:pt idx="28">
                  <c:v>2121.33</c:v>
                </c:pt>
                <c:pt idx="29">
                  <c:v>1608.29</c:v>
                </c:pt>
                <c:pt idx="30">
                  <c:v>850</c:v>
                </c:pt>
              </c:numCache>
            </c:numRef>
          </c:val>
          <c:extLst>
            <c:ext xmlns:c16="http://schemas.microsoft.com/office/drawing/2014/chart" uri="{C3380CC4-5D6E-409C-BE32-E72D297353CC}">
              <c16:uniqueId val="{00000000-DFE9-4CEE-AD0A-C653F2447D01}"/>
            </c:ext>
          </c:extLst>
        </c:ser>
        <c:dLbls>
          <c:dLblPos val="outEnd"/>
          <c:showLegendKey val="0"/>
          <c:showVal val="1"/>
          <c:showCatName val="0"/>
          <c:showSerName val="0"/>
          <c:showPercent val="0"/>
          <c:showBubbleSize val="0"/>
        </c:dLbls>
        <c:gapWidth val="100"/>
        <c:overlap val="-24"/>
        <c:axId val="1024945056"/>
        <c:axId val="1024946016"/>
      </c:barChart>
      <c:catAx>
        <c:axId val="10249450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24946016"/>
        <c:crosses val="autoZero"/>
        <c:auto val="1"/>
        <c:lblAlgn val="ctr"/>
        <c:lblOffset val="100"/>
        <c:noMultiLvlLbl val="0"/>
      </c:catAx>
      <c:valAx>
        <c:axId val="102494601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 allowed ($)</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2494505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Paid Averages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0906819604896596E-3"/>
                  <c:y val="-0.113049276867780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FA-45BA-BE21-DA3636D0F7B2}"/>
                </c:ext>
              </c:extLst>
            </c:dLbl>
            <c:dLbl>
              <c:idx val="6"/>
              <c:layout>
                <c:manualLayout>
                  <c:x val="0"/>
                  <c:y val="-0.1032189049662342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FA-45BA-BE21-DA3636D0F7B2}"/>
                </c:ext>
              </c:extLst>
            </c:dLbl>
            <c:dLbl>
              <c:idx val="8"/>
              <c:layout>
                <c:manualLayout>
                  <c:x val="0"/>
                  <c:y val="-6.38974173600499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FA-45BA-BE21-DA3636D0F7B2}"/>
                </c:ext>
              </c:extLst>
            </c:dLbl>
            <c:dLbl>
              <c:idx val="10"/>
              <c:layout>
                <c:manualLayout>
                  <c:x val="9.8161376444068551E-3"/>
                  <c:y val="-0.2850807851448374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FA-45BA-BE21-DA3636D0F7B2}"/>
                </c:ext>
              </c:extLst>
            </c:dLbl>
            <c:dLbl>
              <c:idx val="12"/>
              <c:layout>
                <c:manualLayout>
                  <c:x val="0"/>
                  <c:y val="-6.38974173600497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FA-45BA-BE21-DA3636D0F7B2}"/>
                </c:ext>
              </c:extLst>
            </c:dLbl>
            <c:dLbl>
              <c:idx val="16"/>
              <c:layout>
                <c:manualLayout>
                  <c:x val="1.0906819604896596E-3"/>
                  <c:y val="-6.88126033108228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FA-45BA-BE21-DA3636D0F7B2}"/>
                </c:ext>
              </c:extLst>
            </c:dLbl>
            <c:dLbl>
              <c:idx val="19"/>
              <c:layout>
                <c:manualLayout>
                  <c:x val="-8.725455683917277E-3"/>
                  <c:y val="-9.33885330646880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FA-45BA-BE21-DA3636D0F7B2}"/>
                </c:ext>
              </c:extLst>
            </c:dLbl>
            <c:dLbl>
              <c:idx val="20"/>
              <c:layout>
                <c:manualLayout>
                  <c:x val="1.0906819604896596E-3"/>
                  <c:y val="-0.1179644628185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BFA-45BA-BE21-DA3636D0F7B2}"/>
                </c:ext>
              </c:extLst>
            </c:dLbl>
            <c:dLbl>
              <c:idx val="22"/>
              <c:layout>
                <c:manualLayout>
                  <c:x val="-1.0906819604896596E-3"/>
                  <c:y val="-0.113049276867780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BFA-45BA-BE21-DA3636D0F7B2}"/>
                </c:ext>
              </c:extLst>
            </c:dLbl>
            <c:dLbl>
              <c:idx val="24"/>
              <c:layout>
                <c:manualLayout>
                  <c:x val="-1.5269547446855393E-2"/>
                  <c:y val="-0.260504855390972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BFA-45BA-BE21-DA3636D0F7B2}"/>
                </c:ext>
              </c:extLst>
            </c:dLbl>
            <c:dLbl>
              <c:idx val="29"/>
              <c:layout>
                <c:manualLayout>
                  <c:x val="6.5440917629379569E-3"/>
                  <c:y val="-0.2850807851448374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BFA-45BA-BE21-DA3636D0F7B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OUT PAID'!$J$3:$J$33</c:f>
              <c:strCache>
                <c:ptCount val="31"/>
                <c:pt idx="0">
                  <c:v>N/A</c:v>
                </c:pt>
                <c:pt idx="1">
                  <c:v>250</c:v>
                </c:pt>
                <c:pt idx="2">
                  <c:v>253</c:v>
                </c:pt>
                <c:pt idx="3">
                  <c:v>259</c:v>
                </c:pt>
                <c:pt idx="4">
                  <c:v>260</c:v>
                </c:pt>
                <c:pt idx="5">
                  <c:v>300</c:v>
                </c:pt>
                <c:pt idx="6">
                  <c:v>301</c:v>
                </c:pt>
                <c:pt idx="7">
                  <c:v>302</c:v>
                </c:pt>
                <c:pt idx="8">
                  <c:v>303</c:v>
                </c:pt>
                <c:pt idx="9">
                  <c:v>305</c:v>
                </c:pt>
                <c:pt idx="10">
                  <c:v>306</c:v>
                </c:pt>
                <c:pt idx="11">
                  <c:v>307</c:v>
                </c:pt>
                <c:pt idx="12">
                  <c:v>309</c:v>
                </c:pt>
                <c:pt idx="13">
                  <c:v>324</c:v>
                </c:pt>
                <c:pt idx="14">
                  <c:v>450</c:v>
                </c:pt>
                <c:pt idx="15">
                  <c:v>459</c:v>
                </c:pt>
                <c:pt idx="16">
                  <c:v>636</c:v>
                </c:pt>
                <c:pt idx="17">
                  <c:v>762</c:v>
                </c:pt>
                <c:pt idx="18">
                  <c:v>900</c:v>
                </c:pt>
                <c:pt idx="19">
                  <c:v>906</c:v>
                </c:pt>
                <c:pt idx="20">
                  <c:v>912</c:v>
                </c:pt>
                <c:pt idx="21">
                  <c:v>913</c:v>
                </c:pt>
                <c:pt idx="22">
                  <c:v>914</c:v>
                </c:pt>
                <c:pt idx="23">
                  <c:v>915</c:v>
                </c:pt>
                <c:pt idx="24">
                  <c:v>90791</c:v>
                </c:pt>
                <c:pt idx="25">
                  <c:v>96372</c:v>
                </c:pt>
                <c:pt idx="26">
                  <c:v>99284</c:v>
                </c:pt>
                <c:pt idx="27">
                  <c:v>H0015</c:v>
                </c:pt>
                <c:pt idx="28">
                  <c:v>H0035</c:v>
                </c:pt>
                <c:pt idx="29">
                  <c:v>H2036</c:v>
                </c:pt>
                <c:pt idx="30">
                  <c:v>S0201</c:v>
                </c:pt>
              </c:strCache>
            </c:strRef>
          </c:cat>
          <c:val>
            <c:numRef>
              <c:f>'PROC OUT PAID'!$I$3:$I$33</c:f>
              <c:numCache>
                <c:formatCode>_("$"* #,##0.00_);_("$"* \(#,##0.00\);_("$"* "-"??_);_(@_)</c:formatCode>
                <c:ptCount val="31"/>
                <c:pt idx="0">
                  <c:v>1135</c:v>
                </c:pt>
                <c:pt idx="1">
                  <c:v>942.02</c:v>
                </c:pt>
                <c:pt idx="2">
                  <c:v>2293.2399999999998</c:v>
                </c:pt>
                <c:pt idx="3">
                  <c:v>481.2</c:v>
                </c:pt>
                <c:pt idx="4">
                  <c:v>2962.83</c:v>
                </c:pt>
                <c:pt idx="5">
                  <c:v>7408.58</c:v>
                </c:pt>
                <c:pt idx="6">
                  <c:v>109.32</c:v>
                </c:pt>
                <c:pt idx="7">
                  <c:v>22.51</c:v>
                </c:pt>
                <c:pt idx="8">
                  <c:v>31.42</c:v>
                </c:pt>
                <c:pt idx="9">
                  <c:v>2031.54</c:v>
                </c:pt>
                <c:pt idx="10">
                  <c:v>145</c:v>
                </c:pt>
                <c:pt idx="11">
                  <c:v>12.48</c:v>
                </c:pt>
                <c:pt idx="12">
                  <c:v>267.88</c:v>
                </c:pt>
                <c:pt idx="13">
                  <c:v>117.84</c:v>
                </c:pt>
                <c:pt idx="14">
                  <c:v>1535.26</c:v>
                </c:pt>
                <c:pt idx="15">
                  <c:v>120.46</c:v>
                </c:pt>
                <c:pt idx="16">
                  <c:v>280.67</c:v>
                </c:pt>
                <c:pt idx="17">
                  <c:v>4607.84</c:v>
                </c:pt>
                <c:pt idx="18">
                  <c:v>86.15</c:v>
                </c:pt>
                <c:pt idx="19">
                  <c:v>458.15</c:v>
                </c:pt>
                <c:pt idx="20">
                  <c:v>1863.44</c:v>
                </c:pt>
                <c:pt idx="21">
                  <c:v>485.2</c:v>
                </c:pt>
                <c:pt idx="22">
                  <c:v>115.74</c:v>
                </c:pt>
                <c:pt idx="23">
                  <c:v>174.54</c:v>
                </c:pt>
                <c:pt idx="24">
                  <c:v>458.75</c:v>
                </c:pt>
                <c:pt idx="25">
                  <c:v>1089.2</c:v>
                </c:pt>
                <c:pt idx="26">
                  <c:v>2823.5</c:v>
                </c:pt>
                <c:pt idx="27">
                  <c:v>554.72</c:v>
                </c:pt>
                <c:pt idx="28">
                  <c:v>1545.24</c:v>
                </c:pt>
                <c:pt idx="29">
                  <c:v>1254.57</c:v>
                </c:pt>
                <c:pt idx="30">
                  <c:v>850</c:v>
                </c:pt>
              </c:numCache>
            </c:numRef>
          </c:val>
          <c:extLst>
            <c:ext xmlns:c16="http://schemas.microsoft.com/office/drawing/2014/chart" uri="{C3380CC4-5D6E-409C-BE32-E72D297353CC}">
              <c16:uniqueId val="{00000000-3BFA-45BA-BE21-DA3636D0F7B2}"/>
            </c:ext>
          </c:extLst>
        </c:ser>
        <c:dLbls>
          <c:dLblPos val="outEnd"/>
          <c:showLegendKey val="0"/>
          <c:showVal val="1"/>
          <c:showCatName val="0"/>
          <c:showSerName val="0"/>
          <c:showPercent val="0"/>
          <c:showBubbleSize val="0"/>
        </c:dLbls>
        <c:gapWidth val="100"/>
        <c:overlap val="-24"/>
        <c:axId val="1215480543"/>
        <c:axId val="1215460863"/>
      </c:barChart>
      <c:catAx>
        <c:axId val="121548054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215460863"/>
        <c:crosses val="autoZero"/>
        <c:auto val="1"/>
        <c:lblAlgn val="ctr"/>
        <c:lblOffset val="100"/>
        <c:noMultiLvlLbl val="0"/>
      </c:catAx>
      <c:valAx>
        <c:axId val="121546086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 paid ($)</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21548054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 Counts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'PROC OUT COUNT'!$H$3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OUT COUNT'!$G$4:$G$34</c:f>
              <c:strCache>
                <c:ptCount val="31"/>
                <c:pt idx="0">
                  <c:v>N/A</c:v>
                </c:pt>
                <c:pt idx="1">
                  <c:v>250</c:v>
                </c:pt>
                <c:pt idx="2">
                  <c:v>253</c:v>
                </c:pt>
                <c:pt idx="3">
                  <c:v>259</c:v>
                </c:pt>
                <c:pt idx="4">
                  <c:v>260</c:v>
                </c:pt>
                <c:pt idx="5">
                  <c:v>300</c:v>
                </c:pt>
                <c:pt idx="6">
                  <c:v>301</c:v>
                </c:pt>
                <c:pt idx="7">
                  <c:v>302</c:v>
                </c:pt>
                <c:pt idx="8">
                  <c:v>303</c:v>
                </c:pt>
                <c:pt idx="9">
                  <c:v>305</c:v>
                </c:pt>
                <c:pt idx="10">
                  <c:v>306</c:v>
                </c:pt>
                <c:pt idx="11">
                  <c:v>307</c:v>
                </c:pt>
                <c:pt idx="12">
                  <c:v>309</c:v>
                </c:pt>
                <c:pt idx="13">
                  <c:v>324</c:v>
                </c:pt>
                <c:pt idx="14">
                  <c:v>450</c:v>
                </c:pt>
                <c:pt idx="15">
                  <c:v>459</c:v>
                </c:pt>
                <c:pt idx="16">
                  <c:v>636</c:v>
                </c:pt>
                <c:pt idx="17">
                  <c:v>762</c:v>
                </c:pt>
                <c:pt idx="18">
                  <c:v>900</c:v>
                </c:pt>
                <c:pt idx="19">
                  <c:v>906</c:v>
                </c:pt>
                <c:pt idx="20">
                  <c:v>912</c:v>
                </c:pt>
                <c:pt idx="21">
                  <c:v>913</c:v>
                </c:pt>
                <c:pt idx="22">
                  <c:v>914</c:v>
                </c:pt>
                <c:pt idx="23">
                  <c:v>915</c:v>
                </c:pt>
                <c:pt idx="24">
                  <c:v>90791</c:v>
                </c:pt>
                <c:pt idx="25">
                  <c:v>96372</c:v>
                </c:pt>
                <c:pt idx="26">
                  <c:v>99284</c:v>
                </c:pt>
                <c:pt idx="27">
                  <c:v>H0015</c:v>
                </c:pt>
                <c:pt idx="28">
                  <c:v>H0035</c:v>
                </c:pt>
                <c:pt idx="29">
                  <c:v>H2036</c:v>
                </c:pt>
                <c:pt idx="30">
                  <c:v>S0201</c:v>
                </c:pt>
              </c:strCache>
            </c:strRef>
          </c:cat>
          <c:val>
            <c:numRef>
              <c:f>'PROC OUT COUNT'!$H$4:$H$34</c:f>
              <c:numCache>
                <c:formatCode>General</c:formatCode>
                <c:ptCount val="31"/>
                <c:pt idx="0">
                  <c:v>384</c:v>
                </c:pt>
                <c:pt idx="1">
                  <c:v>17</c:v>
                </c:pt>
                <c:pt idx="2">
                  <c:v>1</c:v>
                </c:pt>
                <c:pt idx="3">
                  <c:v>2</c:v>
                </c:pt>
                <c:pt idx="4">
                  <c:v>6</c:v>
                </c:pt>
                <c:pt idx="5">
                  <c:v>7</c:v>
                </c:pt>
                <c:pt idx="6">
                  <c:v>19</c:v>
                </c:pt>
                <c:pt idx="7">
                  <c:v>1</c:v>
                </c:pt>
                <c:pt idx="8">
                  <c:v>2</c:v>
                </c:pt>
                <c:pt idx="9">
                  <c:v>1</c:v>
                </c:pt>
                <c:pt idx="10">
                  <c:v>1</c:v>
                </c:pt>
                <c:pt idx="11">
                  <c:v>1</c:v>
                </c:pt>
                <c:pt idx="12">
                  <c:v>2</c:v>
                </c:pt>
                <c:pt idx="13">
                  <c:v>1</c:v>
                </c:pt>
                <c:pt idx="14">
                  <c:v>19</c:v>
                </c:pt>
                <c:pt idx="15">
                  <c:v>1</c:v>
                </c:pt>
                <c:pt idx="16">
                  <c:v>3</c:v>
                </c:pt>
                <c:pt idx="17">
                  <c:v>1</c:v>
                </c:pt>
                <c:pt idx="18">
                  <c:v>35</c:v>
                </c:pt>
                <c:pt idx="19">
                  <c:v>15</c:v>
                </c:pt>
                <c:pt idx="20">
                  <c:v>16</c:v>
                </c:pt>
                <c:pt idx="21">
                  <c:v>15</c:v>
                </c:pt>
                <c:pt idx="22">
                  <c:v>6</c:v>
                </c:pt>
                <c:pt idx="23">
                  <c:v>11</c:v>
                </c:pt>
                <c:pt idx="24">
                  <c:v>1</c:v>
                </c:pt>
                <c:pt idx="25">
                  <c:v>1</c:v>
                </c:pt>
                <c:pt idx="26">
                  <c:v>2</c:v>
                </c:pt>
                <c:pt idx="27">
                  <c:v>45</c:v>
                </c:pt>
                <c:pt idx="28">
                  <c:v>31</c:v>
                </c:pt>
                <c:pt idx="29">
                  <c:v>74</c:v>
                </c:pt>
                <c:pt idx="30">
                  <c:v>6</c:v>
                </c:pt>
              </c:numCache>
            </c:numRef>
          </c:val>
          <c:extLst>
            <c:ext xmlns:c16="http://schemas.microsoft.com/office/drawing/2014/chart" uri="{C3380CC4-5D6E-409C-BE32-E72D297353CC}">
              <c16:uniqueId val="{00000000-2AA5-4A1D-8553-437D0E6BE8ED}"/>
            </c:ext>
          </c:extLst>
        </c:ser>
        <c:dLbls>
          <c:dLblPos val="outEnd"/>
          <c:showLegendKey val="0"/>
          <c:showVal val="1"/>
          <c:showCatName val="0"/>
          <c:showSerName val="0"/>
          <c:showPercent val="0"/>
          <c:showBubbleSize val="0"/>
        </c:dLbls>
        <c:gapWidth val="100"/>
        <c:overlap val="-24"/>
        <c:axId val="1071012319"/>
        <c:axId val="1071013279"/>
      </c:barChart>
      <c:catAx>
        <c:axId val="107101231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071013279"/>
        <c:crosses val="autoZero"/>
        <c:auto val="1"/>
        <c:lblAlgn val="ctr"/>
        <c:lblOffset val="100"/>
        <c:noMultiLvlLbl val="0"/>
      </c:catAx>
      <c:valAx>
        <c:axId val="1071013279"/>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Claim COunt</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71012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Allowed Averages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'PROC OUT ALLOWED'!$K$2</c:f>
              <c:strCache>
                <c:ptCount val="1"/>
                <c:pt idx="0">
                  <c:v>Average Allowed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1.0477681630611066E-2"/>
                  <c:y val="-0.134259259259259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C2-4AAC-8F9E-F05FC05B6B3F}"/>
                </c:ext>
              </c:extLst>
            </c:dLbl>
            <c:dLbl>
              <c:idx val="4"/>
              <c:layout>
                <c:manualLayout>
                  <c:x val="-3.1433044891833201E-3"/>
                  <c:y val="-0.236111111111111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C2-4AAC-8F9E-F05FC05B6B3F}"/>
                </c:ext>
              </c:extLst>
            </c:dLbl>
            <c:dLbl>
              <c:idx val="5"/>
              <c:layout>
                <c:manualLayout>
                  <c:x val="-3.8417722174102375E-17"/>
                  <c:y val="-0.1064814814814814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C2-4AAC-8F9E-F05FC05B6B3F}"/>
                </c:ext>
              </c:extLst>
            </c:dLbl>
            <c:dLbl>
              <c:idx val="6"/>
              <c:layout>
                <c:manualLayout>
                  <c:x val="5.2388408153054948E-3"/>
                  <c:y val="-3.70370370370370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C2-4AAC-8F9E-F05FC05B6B3F}"/>
                </c:ext>
              </c:extLst>
            </c:dLbl>
            <c:dLbl>
              <c:idx val="13"/>
              <c:layout>
                <c:manualLayout>
                  <c:x val="-2.0955363261222133E-3"/>
                  <c:y val="-4.6296296296296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C2-4AAC-8F9E-F05FC05B6B3F}"/>
                </c:ext>
              </c:extLst>
            </c:dLbl>
            <c:dLbl>
              <c:idx val="15"/>
              <c:layout>
                <c:manualLayout>
                  <c:x val="4.1910726522444266E-3"/>
                  <c:y val="-6.018518518518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CC2-4AAC-8F9E-F05FC05B6B3F}"/>
                </c:ext>
              </c:extLst>
            </c:dLbl>
            <c:dLbl>
              <c:idx val="17"/>
              <c:layout>
                <c:manualLayout>
                  <c:x val="3.1433044891833969E-3"/>
                  <c:y val="-0.1018518518518518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C2-4AAC-8F9E-F05FC05B6B3F}"/>
                </c:ext>
              </c:extLst>
            </c:dLbl>
            <c:dLbl>
              <c:idx val="20"/>
              <c:layout>
                <c:manualLayout>
                  <c:x val="-6.2866089783666403E-3"/>
                  <c:y val="-8.79629629629629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CC2-4AAC-8F9E-F05FC05B6B3F}"/>
                </c:ext>
              </c:extLst>
            </c:dLbl>
            <c:dLbl>
              <c:idx val="22"/>
              <c:layout>
                <c:manualLayout>
                  <c:x val="-4.1910726522445801E-3"/>
                  <c:y val="-8.33333333333333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C2-4AAC-8F9E-F05FC05B6B3F}"/>
                </c:ext>
              </c:extLst>
            </c:dLbl>
            <c:dLbl>
              <c:idx val="29"/>
              <c:layout>
                <c:manualLayout>
                  <c:x val="-1.4668754282855648E-2"/>
                  <c:y val="-0.1574074074074074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CC2-4AAC-8F9E-F05FC05B6B3F}"/>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OUT ALLOWED'!$L$3:$L$32</c:f>
              <c:strCache>
                <c:ptCount val="30"/>
                <c:pt idx="0">
                  <c:v>N/A</c:v>
                </c:pt>
                <c:pt idx="1">
                  <c:v>250</c:v>
                </c:pt>
                <c:pt idx="2">
                  <c:v>258</c:v>
                </c:pt>
                <c:pt idx="3">
                  <c:v>259</c:v>
                </c:pt>
                <c:pt idx="4">
                  <c:v>260</c:v>
                </c:pt>
                <c:pt idx="5">
                  <c:v>300</c:v>
                </c:pt>
                <c:pt idx="6">
                  <c:v>301</c:v>
                </c:pt>
                <c:pt idx="7">
                  <c:v>303</c:v>
                </c:pt>
                <c:pt idx="8">
                  <c:v>305</c:v>
                </c:pt>
                <c:pt idx="9">
                  <c:v>306</c:v>
                </c:pt>
                <c:pt idx="10">
                  <c:v>307</c:v>
                </c:pt>
                <c:pt idx="11">
                  <c:v>450</c:v>
                </c:pt>
                <c:pt idx="12">
                  <c:v>900</c:v>
                </c:pt>
                <c:pt idx="13">
                  <c:v>906</c:v>
                </c:pt>
                <c:pt idx="14">
                  <c:v>912</c:v>
                </c:pt>
                <c:pt idx="15">
                  <c:v>913</c:v>
                </c:pt>
                <c:pt idx="16">
                  <c:v>914</c:v>
                </c:pt>
                <c:pt idx="17">
                  <c:v>915</c:v>
                </c:pt>
                <c:pt idx="18">
                  <c:v>74177</c:v>
                </c:pt>
                <c:pt idx="19">
                  <c:v>85027</c:v>
                </c:pt>
                <c:pt idx="20">
                  <c:v>90853</c:v>
                </c:pt>
                <c:pt idx="21">
                  <c:v>93005</c:v>
                </c:pt>
                <c:pt idx="22">
                  <c:v>99282</c:v>
                </c:pt>
                <c:pt idx="23">
                  <c:v>99285</c:v>
                </c:pt>
                <c:pt idx="24">
                  <c:v>H0015</c:v>
                </c:pt>
                <c:pt idx="25">
                  <c:v>H0035</c:v>
                </c:pt>
                <c:pt idx="26">
                  <c:v>H2036</c:v>
                </c:pt>
                <c:pt idx="27">
                  <c:v>Q9967</c:v>
                </c:pt>
                <c:pt idx="28">
                  <c:v>S0201</c:v>
                </c:pt>
                <c:pt idx="29">
                  <c:v>S9480</c:v>
                </c:pt>
              </c:strCache>
            </c:strRef>
          </c:cat>
          <c:val>
            <c:numRef>
              <c:f>'PROC OUT ALLOWED'!$K$3:$K$32</c:f>
              <c:numCache>
                <c:formatCode>_("$"* #,##0.00_);_("$"* \(#,##0.00\);_("$"* "-"??_);_(@_)</c:formatCode>
                <c:ptCount val="30"/>
                <c:pt idx="0">
                  <c:v>1372.395796</c:v>
                </c:pt>
                <c:pt idx="1">
                  <c:v>1594.6980000000001</c:v>
                </c:pt>
                <c:pt idx="2">
                  <c:v>1350.15</c:v>
                </c:pt>
                <c:pt idx="3">
                  <c:v>374.77</c:v>
                </c:pt>
                <c:pt idx="4">
                  <c:v>726.94600000000003</c:v>
                </c:pt>
                <c:pt idx="5">
                  <c:v>483.16523810000001</c:v>
                </c:pt>
                <c:pt idx="6">
                  <c:v>479.45857139999998</c:v>
                </c:pt>
                <c:pt idx="7">
                  <c:v>34.28</c:v>
                </c:pt>
                <c:pt idx="8">
                  <c:v>1026</c:v>
                </c:pt>
                <c:pt idx="9">
                  <c:v>134.63999999999999</c:v>
                </c:pt>
                <c:pt idx="10">
                  <c:v>737.97</c:v>
                </c:pt>
                <c:pt idx="11">
                  <c:v>2800.6350000000002</c:v>
                </c:pt>
                <c:pt idx="12">
                  <c:v>111.619</c:v>
                </c:pt>
                <c:pt idx="13">
                  <c:v>456.59090909999998</c:v>
                </c:pt>
                <c:pt idx="14">
                  <c:v>1738.75</c:v>
                </c:pt>
                <c:pt idx="15">
                  <c:v>2116.666667</c:v>
                </c:pt>
                <c:pt idx="16">
                  <c:v>90.625714290000005</c:v>
                </c:pt>
                <c:pt idx="17">
                  <c:v>222.39857140000001</c:v>
                </c:pt>
                <c:pt idx="18">
                  <c:v>4344.42</c:v>
                </c:pt>
                <c:pt idx="19">
                  <c:v>57.79</c:v>
                </c:pt>
                <c:pt idx="20">
                  <c:v>125</c:v>
                </c:pt>
                <c:pt idx="21">
                  <c:v>319.42</c:v>
                </c:pt>
                <c:pt idx="22">
                  <c:v>567.48</c:v>
                </c:pt>
                <c:pt idx="23">
                  <c:v>2293.7199999999998</c:v>
                </c:pt>
                <c:pt idx="24">
                  <c:v>430.16585939999999</c:v>
                </c:pt>
                <c:pt idx="25">
                  <c:v>2542.8955169999999</c:v>
                </c:pt>
                <c:pt idx="26">
                  <c:v>592.90732760000003</c:v>
                </c:pt>
                <c:pt idx="27">
                  <c:v>1525.58</c:v>
                </c:pt>
                <c:pt idx="28">
                  <c:v>767.5</c:v>
                </c:pt>
                <c:pt idx="29">
                  <c:v>1050</c:v>
                </c:pt>
              </c:numCache>
            </c:numRef>
          </c:val>
          <c:extLst>
            <c:ext xmlns:c16="http://schemas.microsoft.com/office/drawing/2014/chart" uri="{C3380CC4-5D6E-409C-BE32-E72D297353CC}">
              <c16:uniqueId val="{00000000-2CC2-4AAC-8F9E-F05FC05B6B3F}"/>
            </c:ext>
          </c:extLst>
        </c:ser>
        <c:dLbls>
          <c:dLblPos val="outEnd"/>
          <c:showLegendKey val="0"/>
          <c:showVal val="1"/>
          <c:showCatName val="0"/>
          <c:showSerName val="0"/>
          <c:showPercent val="0"/>
          <c:showBubbleSize val="0"/>
        </c:dLbls>
        <c:gapWidth val="100"/>
        <c:overlap val="-24"/>
        <c:axId val="357634335"/>
        <c:axId val="357620415"/>
        <c:extLst>
          <c:ext xmlns:c15="http://schemas.microsoft.com/office/drawing/2012/chart" uri="{02D57815-91ED-43cb-92C2-25804820EDAC}">
            <c15:filteredBarSeries>
              <c15:ser>
                <c:idx val="1"/>
                <c:order val="1"/>
                <c:tx>
                  <c:strRef>
                    <c:extLst>
                      <c:ext uri="{02D57815-91ED-43cb-92C2-25804820EDAC}">
                        <c15:formulaRef>
                          <c15:sqref>'PROC OUT ALLOWED'!$L$2</c15:sqref>
                        </c15:formulaRef>
                      </c:ext>
                    </c:extLst>
                    <c:strCache>
                      <c:ptCount val="1"/>
                      <c:pt idx="0">
                        <c:v>CODE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'PROC OUT ALLOWED'!$L$3:$L$32</c15:sqref>
                        </c15:formulaRef>
                      </c:ext>
                    </c:extLst>
                    <c:strCache>
                      <c:ptCount val="30"/>
                      <c:pt idx="0">
                        <c:v>N/A</c:v>
                      </c:pt>
                      <c:pt idx="1">
                        <c:v>250</c:v>
                      </c:pt>
                      <c:pt idx="2">
                        <c:v>258</c:v>
                      </c:pt>
                      <c:pt idx="3">
                        <c:v>259</c:v>
                      </c:pt>
                      <c:pt idx="4">
                        <c:v>260</c:v>
                      </c:pt>
                      <c:pt idx="5">
                        <c:v>300</c:v>
                      </c:pt>
                      <c:pt idx="6">
                        <c:v>301</c:v>
                      </c:pt>
                      <c:pt idx="7">
                        <c:v>303</c:v>
                      </c:pt>
                      <c:pt idx="8">
                        <c:v>305</c:v>
                      </c:pt>
                      <c:pt idx="9">
                        <c:v>306</c:v>
                      </c:pt>
                      <c:pt idx="10">
                        <c:v>307</c:v>
                      </c:pt>
                      <c:pt idx="11">
                        <c:v>450</c:v>
                      </c:pt>
                      <c:pt idx="12">
                        <c:v>900</c:v>
                      </c:pt>
                      <c:pt idx="13">
                        <c:v>906</c:v>
                      </c:pt>
                      <c:pt idx="14">
                        <c:v>912</c:v>
                      </c:pt>
                      <c:pt idx="15">
                        <c:v>913</c:v>
                      </c:pt>
                      <c:pt idx="16">
                        <c:v>914</c:v>
                      </c:pt>
                      <c:pt idx="17">
                        <c:v>915</c:v>
                      </c:pt>
                      <c:pt idx="18">
                        <c:v>74177</c:v>
                      </c:pt>
                      <c:pt idx="19">
                        <c:v>85027</c:v>
                      </c:pt>
                      <c:pt idx="20">
                        <c:v>90853</c:v>
                      </c:pt>
                      <c:pt idx="21">
                        <c:v>93005</c:v>
                      </c:pt>
                      <c:pt idx="22">
                        <c:v>99282</c:v>
                      </c:pt>
                      <c:pt idx="23">
                        <c:v>99285</c:v>
                      </c:pt>
                      <c:pt idx="24">
                        <c:v>H0015</c:v>
                      </c:pt>
                      <c:pt idx="25">
                        <c:v>H0035</c:v>
                      </c:pt>
                      <c:pt idx="26">
                        <c:v>H2036</c:v>
                      </c:pt>
                      <c:pt idx="27">
                        <c:v>Q9967</c:v>
                      </c:pt>
                      <c:pt idx="28">
                        <c:v>S0201</c:v>
                      </c:pt>
                      <c:pt idx="29">
                        <c:v>S9480</c:v>
                      </c:pt>
                    </c:strCache>
                  </c:strRef>
                </c:cat>
                <c:val>
                  <c:numRef>
                    <c:extLst>
                      <c:ext uri="{02D57815-91ED-43cb-92C2-25804820EDAC}">
                        <c15:formulaRef>
                          <c15:sqref>'PROC OUT ALLOWED'!$L$3:$L$31</c15:sqref>
                        </c15:formulaRef>
                      </c:ext>
                    </c:extLst>
                    <c:numCache>
                      <c:formatCode>General</c:formatCode>
                      <c:ptCount val="29"/>
                      <c:pt idx="0">
                        <c:v>0</c:v>
                      </c:pt>
                      <c:pt idx="1">
                        <c:v>250</c:v>
                      </c:pt>
                      <c:pt idx="2">
                        <c:v>258</c:v>
                      </c:pt>
                      <c:pt idx="3">
                        <c:v>259</c:v>
                      </c:pt>
                      <c:pt idx="4">
                        <c:v>260</c:v>
                      </c:pt>
                      <c:pt idx="5">
                        <c:v>300</c:v>
                      </c:pt>
                      <c:pt idx="6">
                        <c:v>301</c:v>
                      </c:pt>
                      <c:pt idx="7">
                        <c:v>303</c:v>
                      </c:pt>
                      <c:pt idx="8">
                        <c:v>305</c:v>
                      </c:pt>
                      <c:pt idx="9">
                        <c:v>306</c:v>
                      </c:pt>
                      <c:pt idx="10">
                        <c:v>307</c:v>
                      </c:pt>
                      <c:pt idx="11">
                        <c:v>450</c:v>
                      </c:pt>
                      <c:pt idx="12">
                        <c:v>900</c:v>
                      </c:pt>
                      <c:pt idx="13">
                        <c:v>906</c:v>
                      </c:pt>
                      <c:pt idx="14">
                        <c:v>912</c:v>
                      </c:pt>
                      <c:pt idx="15">
                        <c:v>913</c:v>
                      </c:pt>
                      <c:pt idx="16">
                        <c:v>914</c:v>
                      </c:pt>
                      <c:pt idx="17">
                        <c:v>915</c:v>
                      </c:pt>
                      <c:pt idx="18">
                        <c:v>74177</c:v>
                      </c:pt>
                      <c:pt idx="19">
                        <c:v>85027</c:v>
                      </c:pt>
                      <c:pt idx="20">
                        <c:v>90853</c:v>
                      </c:pt>
                      <c:pt idx="21">
                        <c:v>93005</c:v>
                      </c:pt>
                      <c:pt idx="22">
                        <c:v>99282</c:v>
                      </c:pt>
                      <c:pt idx="23">
                        <c:v>99285</c:v>
                      </c:pt>
                      <c:pt idx="24">
                        <c:v>0</c:v>
                      </c:pt>
                      <c:pt idx="25">
                        <c:v>0</c:v>
                      </c:pt>
                      <c:pt idx="26">
                        <c:v>0</c:v>
                      </c:pt>
                      <c:pt idx="27">
                        <c:v>0</c:v>
                      </c:pt>
                      <c:pt idx="28">
                        <c:v>0</c:v>
                      </c:pt>
                    </c:numCache>
                  </c:numRef>
                </c:val>
                <c:extLst>
                  <c:ext xmlns:c16="http://schemas.microsoft.com/office/drawing/2014/chart" uri="{C3380CC4-5D6E-409C-BE32-E72D297353CC}">
                    <c16:uniqueId val="{00000001-2CC2-4AAC-8F9E-F05FC05B6B3F}"/>
                  </c:ext>
                </c:extLst>
              </c15:ser>
            </c15:filteredBarSeries>
          </c:ext>
        </c:extLst>
      </c:barChart>
      <c:catAx>
        <c:axId val="357634335"/>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357620415"/>
        <c:crosses val="autoZero"/>
        <c:auto val="1"/>
        <c:lblAlgn val="ctr"/>
        <c:lblOffset val="100"/>
        <c:noMultiLvlLbl val="0"/>
      </c:catAx>
      <c:valAx>
        <c:axId val="357620415"/>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357634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Paid Averages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'PROC OUT PAID'!$K$2</c:f>
              <c:strCache>
                <c:ptCount val="1"/>
                <c:pt idx="0">
                  <c:v>Average Paid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3.1433044891833201E-3"/>
                  <c:y val="-0.148148148148148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65-4F81-9842-0AC7F1AF4F31}"/>
                </c:ext>
              </c:extLst>
            </c:dLbl>
            <c:dLbl>
              <c:idx val="2"/>
              <c:layout>
                <c:manualLayout>
                  <c:x val="3.5624117544077585E-2"/>
                  <c:y val="-0.2546296296296296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65-4F81-9842-0AC7F1AF4F31}"/>
                </c:ext>
              </c:extLst>
            </c:dLbl>
            <c:dLbl>
              <c:idx val="4"/>
              <c:layout>
                <c:manualLayout>
                  <c:x val="-3.1433044891833201E-3"/>
                  <c:y val="-0.1064814814814814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65-4F81-9842-0AC7F1AF4F31}"/>
                </c:ext>
              </c:extLst>
            </c:dLbl>
            <c:dLbl>
              <c:idx val="6"/>
              <c:layout>
                <c:manualLayout>
                  <c:x val="-9.4299134675499604E-3"/>
                  <c:y val="-8.79629629629629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65-4F81-9842-0AC7F1AF4F31}"/>
                </c:ext>
              </c:extLst>
            </c:dLbl>
            <c:dLbl>
              <c:idx val="7"/>
              <c:layout>
                <c:manualLayout>
                  <c:x val="-1.3620986119794424E-2"/>
                  <c:y val="-0.2314814814814814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65-4F81-9842-0AC7F1AF4F31}"/>
                </c:ext>
              </c:extLst>
            </c:dLbl>
            <c:dLbl>
              <c:idx val="10"/>
              <c:layout>
                <c:manualLayout>
                  <c:x val="-9.4299134675499604E-3"/>
                  <c:y val="-6.48148148148148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65-4F81-9842-0AC7F1AF4F31}"/>
                </c:ext>
              </c:extLst>
            </c:dLbl>
            <c:dLbl>
              <c:idx val="13"/>
              <c:layout>
                <c:manualLayout>
                  <c:x val="-1.2573217956733281E-2"/>
                  <c:y val="-3.70370370370370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65-4F81-9842-0AC7F1AF4F31}"/>
                </c:ext>
              </c:extLst>
            </c:dLbl>
            <c:dLbl>
              <c:idx val="15"/>
              <c:layout>
                <c:manualLayout>
                  <c:x val="-1.6764290608977706E-2"/>
                  <c:y val="-0.236111111111111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65-4F81-9842-0AC7F1AF4F31}"/>
                </c:ext>
              </c:extLst>
            </c:dLbl>
            <c:dLbl>
              <c:idx val="17"/>
              <c:layout>
                <c:manualLayout>
                  <c:x val="-4.1910726522444266E-3"/>
                  <c:y val="-0.1527777777777777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865-4F81-9842-0AC7F1AF4F31}"/>
                </c:ext>
              </c:extLst>
            </c:dLbl>
            <c:dLbl>
              <c:idx val="20"/>
              <c:layout>
                <c:manualLayout>
                  <c:x val="-1.9907595098161028E-2"/>
                  <c:y val="-0.1620370370370370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65-4F81-9842-0AC7F1AF4F31}"/>
                </c:ext>
              </c:extLst>
            </c:dLbl>
            <c:dLbl>
              <c:idx val="22"/>
              <c:layout>
                <c:manualLayout>
                  <c:x val="-1.0477681630611066E-2"/>
                  <c:y val="-0.1157407407407407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865-4F81-9842-0AC7F1AF4F31}"/>
                </c:ext>
              </c:extLst>
            </c:dLbl>
            <c:dLbl>
              <c:idx val="29"/>
              <c:layout>
                <c:manualLayout>
                  <c:x val="-1.362098611979454E-2"/>
                  <c:y val="-0.208333333333333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865-4F81-9842-0AC7F1AF4F3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OUT PAID'!$L$3:$L$32</c:f>
              <c:strCache>
                <c:ptCount val="30"/>
                <c:pt idx="0">
                  <c:v>N/A</c:v>
                </c:pt>
                <c:pt idx="1">
                  <c:v>250</c:v>
                </c:pt>
                <c:pt idx="2">
                  <c:v>258</c:v>
                </c:pt>
                <c:pt idx="3">
                  <c:v>259</c:v>
                </c:pt>
                <c:pt idx="4">
                  <c:v>260</c:v>
                </c:pt>
                <c:pt idx="5">
                  <c:v>300</c:v>
                </c:pt>
                <c:pt idx="6">
                  <c:v>301</c:v>
                </c:pt>
                <c:pt idx="7">
                  <c:v>303</c:v>
                </c:pt>
                <c:pt idx="8">
                  <c:v>305</c:v>
                </c:pt>
                <c:pt idx="9">
                  <c:v>306</c:v>
                </c:pt>
                <c:pt idx="10">
                  <c:v>307</c:v>
                </c:pt>
                <c:pt idx="11">
                  <c:v>450</c:v>
                </c:pt>
                <c:pt idx="12">
                  <c:v>900</c:v>
                </c:pt>
                <c:pt idx="13">
                  <c:v>906</c:v>
                </c:pt>
                <c:pt idx="14">
                  <c:v>912</c:v>
                </c:pt>
                <c:pt idx="15">
                  <c:v>913</c:v>
                </c:pt>
                <c:pt idx="16">
                  <c:v>914</c:v>
                </c:pt>
                <c:pt idx="17">
                  <c:v>915</c:v>
                </c:pt>
                <c:pt idx="18">
                  <c:v>74177</c:v>
                </c:pt>
                <c:pt idx="19">
                  <c:v>85027</c:v>
                </c:pt>
                <c:pt idx="20">
                  <c:v>90853</c:v>
                </c:pt>
                <c:pt idx="21">
                  <c:v>93005</c:v>
                </c:pt>
                <c:pt idx="22">
                  <c:v>99282</c:v>
                </c:pt>
                <c:pt idx="23">
                  <c:v>99285</c:v>
                </c:pt>
                <c:pt idx="24">
                  <c:v>H0015</c:v>
                </c:pt>
                <c:pt idx="25">
                  <c:v>H0035</c:v>
                </c:pt>
                <c:pt idx="26">
                  <c:v>H2036</c:v>
                </c:pt>
                <c:pt idx="27">
                  <c:v>Q9967</c:v>
                </c:pt>
                <c:pt idx="28">
                  <c:v>S0201</c:v>
                </c:pt>
                <c:pt idx="29">
                  <c:v>S9480</c:v>
                </c:pt>
              </c:strCache>
            </c:strRef>
          </c:cat>
          <c:val>
            <c:numRef>
              <c:f>'PROC OUT PAID'!$K$3:$K$32</c:f>
              <c:numCache>
                <c:formatCode>_("$"* #,##0.00_);_("$"* \(#,##0.00\);_("$"* "-"??_);_(@_)</c:formatCode>
                <c:ptCount val="30"/>
                <c:pt idx="0">
                  <c:v>1218.7054290000001</c:v>
                </c:pt>
                <c:pt idx="1">
                  <c:v>1250.959333</c:v>
                </c:pt>
                <c:pt idx="2">
                  <c:v>936.64</c:v>
                </c:pt>
                <c:pt idx="3">
                  <c:v>271.70999999999998</c:v>
                </c:pt>
                <c:pt idx="4">
                  <c:v>537.44399999999996</c:v>
                </c:pt>
                <c:pt idx="5">
                  <c:v>341.97523810000001</c:v>
                </c:pt>
                <c:pt idx="6">
                  <c:v>323.9804762</c:v>
                </c:pt>
                <c:pt idx="7">
                  <c:v>30</c:v>
                </c:pt>
                <c:pt idx="8">
                  <c:v>718.2</c:v>
                </c:pt>
                <c:pt idx="9">
                  <c:v>134.63999999999999</c:v>
                </c:pt>
                <c:pt idx="10">
                  <c:v>552.73</c:v>
                </c:pt>
                <c:pt idx="11">
                  <c:v>2183.3464290000002</c:v>
                </c:pt>
                <c:pt idx="12">
                  <c:v>99.119</c:v>
                </c:pt>
                <c:pt idx="13">
                  <c:v>434.57136359999998</c:v>
                </c:pt>
                <c:pt idx="14">
                  <c:v>1662.5</c:v>
                </c:pt>
                <c:pt idx="15">
                  <c:v>1786</c:v>
                </c:pt>
                <c:pt idx="16">
                  <c:v>81.552000000000007</c:v>
                </c:pt>
                <c:pt idx="17">
                  <c:v>218.99047619999999</c:v>
                </c:pt>
                <c:pt idx="18">
                  <c:v>4344.42</c:v>
                </c:pt>
                <c:pt idx="19">
                  <c:v>57.79</c:v>
                </c:pt>
                <c:pt idx="20">
                  <c:v>117.5</c:v>
                </c:pt>
                <c:pt idx="21">
                  <c:v>319.42</c:v>
                </c:pt>
                <c:pt idx="22">
                  <c:v>213.98</c:v>
                </c:pt>
                <c:pt idx="23">
                  <c:v>2293.7199999999998</c:v>
                </c:pt>
                <c:pt idx="24">
                  <c:v>409.87382810000003</c:v>
                </c:pt>
                <c:pt idx="25">
                  <c:v>2277.1771429999999</c:v>
                </c:pt>
                <c:pt idx="26">
                  <c:v>631.79965519999996</c:v>
                </c:pt>
                <c:pt idx="27">
                  <c:v>1525.58</c:v>
                </c:pt>
                <c:pt idx="28">
                  <c:v>713.35</c:v>
                </c:pt>
                <c:pt idx="29">
                  <c:v>1050</c:v>
                </c:pt>
              </c:numCache>
            </c:numRef>
          </c:val>
          <c:extLst>
            <c:ext xmlns:c16="http://schemas.microsoft.com/office/drawing/2014/chart" uri="{C3380CC4-5D6E-409C-BE32-E72D297353CC}">
              <c16:uniqueId val="{00000000-8865-4F81-9842-0AC7F1AF4F31}"/>
            </c:ext>
          </c:extLst>
        </c:ser>
        <c:dLbls>
          <c:dLblPos val="outEnd"/>
          <c:showLegendKey val="0"/>
          <c:showVal val="1"/>
          <c:showCatName val="0"/>
          <c:showSerName val="0"/>
          <c:showPercent val="0"/>
          <c:showBubbleSize val="0"/>
        </c:dLbls>
        <c:gapWidth val="100"/>
        <c:overlap val="-24"/>
        <c:axId val="1440599680"/>
        <c:axId val="1440580480"/>
        <c:extLst>
          <c:ext xmlns:c15="http://schemas.microsoft.com/office/drawing/2012/chart" uri="{02D57815-91ED-43cb-92C2-25804820EDAC}">
            <c15:filteredBarSeries>
              <c15:ser>
                <c:idx val="1"/>
                <c:order val="1"/>
                <c:tx>
                  <c:strRef>
                    <c:extLst>
                      <c:ext uri="{02D57815-91ED-43cb-92C2-25804820EDAC}">
                        <c15:formulaRef>
                          <c15:sqref>'PROC OUT PAID'!$L$2</c15:sqref>
                        </c15:formulaRef>
                      </c:ext>
                    </c:extLst>
                    <c:strCache>
                      <c:ptCount val="1"/>
                      <c:pt idx="0">
                        <c:v>CODE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'PROC OUT PAID'!$L$3:$L$32</c15:sqref>
                        </c15:formulaRef>
                      </c:ext>
                    </c:extLst>
                    <c:strCache>
                      <c:ptCount val="30"/>
                      <c:pt idx="0">
                        <c:v>N/A</c:v>
                      </c:pt>
                      <c:pt idx="1">
                        <c:v>250</c:v>
                      </c:pt>
                      <c:pt idx="2">
                        <c:v>258</c:v>
                      </c:pt>
                      <c:pt idx="3">
                        <c:v>259</c:v>
                      </c:pt>
                      <c:pt idx="4">
                        <c:v>260</c:v>
                      </c:pt>
                      <c:pt idx="5">
                        <c:v>300</c:v>
                      </c:pt>
                      <c:pt idx="6">
                        <c:v>301</c:v>
                      </c:pt>
                      <c:pt idx="7">
                        <c:v>303</c:v>
                      </c:pt>
                      <c:pt idx="8">
                        <c:v>305</c:v>
                      </c:pt>
                      <c:pt idx="9">
                        <c:v>306</c:v>
                      </c:pt>
                      <c:pt idx="10">
                        <c:v>307</c:v>
                      </c:pt>
                      <c:pt idx="11">
                        <c:v>450</c:v>
                      </c:pt>
                      <c:pt idx="12">
                        <c:v>900</c:v>
                      </c:pt>
                      <c:pt idx="13">
                        <c:v>906</c:v>
                      </c:pt>
                      <c:pt idx="14">
                        <c:v>912</c:v>
                      </c:pt>
                      <c:pt idx="15">
                        <c:v>913</c:v>
                      </c:pt>
                      <c:pt idx="16">
                        <c:v>914</c:v>
                      </c:pt>
                      <c:pt idx="17">
                        <c:v>915</c:v>
                      </c:pt>
                      <c:pt idx="18">
                        <c:v>74177</c:v>
                      </c:pt>
                      <c:pt idx="19">
                        <c:v>85027</c:v>
                      </c:pt>
                      <c:pt idx="20">
                        <c:v>90853</c:v>
                      </c:pt>
                      <c:pt idx="21">
                        <c:v>93005</c:v>
                      </c:pt>
                      <c:pt idx="22">
                        <c:v>99282</c:v>
                      </c:pt>
                      <c:pt idx="23">
                        <c:v>99285</c:v>
                      </c:pt>
                      <c:pt idx="24">
                        <c:v>H0015</c:v>
                      </c:pt>
                      <c:pt idx="25">
                        <c:v>H0035</c:v>
                      </c:pt>
                      <c:pt idx="26">
                        <c:v>H2036</c:v>
                      </c:pt>
                      <c:pt idx="27">
                        <c:v>Q9967</c:v>
                      </c:pt>
                      <c:pt idx="28">
                        <c:v>S0201</c:v>
                      </c:pt>
                      <c:pt idx="29">
                        <c:v>S9480</c:v>
                      </c:pt>
                    </c:strCache>
                  </c:strRef>
                </c:cat>
                <c:val>
                  <c:numRef>
                    <c:extLst>
                      <c:ext uri="{02D57815-91ED-43cb-92C2-25804820EDAC}">
                        <c15:formulaRef>
                          <c15:sqref>'PROC OUT PAID'!$L$3:$L$31</c15:sqref>
                        </c15:formulaRef>
                      </c:ext>
                    </c:extLst>
                    <c:numCache>
                      <c:formatCode>General</c:formatCode>
                      <c:ptCount val="29"/>
                      <c:pt idx="0">
                        <c:v>0</c:v>
                      </c:pt>
                      <c:pt idx="1">
                        <c:v>250</c:v>
                      </c:pt>
                      <c:pt idx="2">
                        <c:v>258</c:v>
                      </c:pt>
                      <c:pt idx="3">
                        <c:v>259</c:v>
                      </c:pt>
                      <c:pt idx="4">
                        <c:v>260</c:v>
                      </c:pt>
                      <c:pt idx="5">
                        <c:v>300</c:v>
                      </c:pt>
                      <c:pt idx="6">
                        <c:v>301</c:v>
                      </c:pt>
                      <c:pt idx="7">
                        <c:v>303</c:v>
                      </c:pt>
                      <c:pt idx="8">
                        <c:v>305</c:v>
                      </c:pt>
                      <c:pt idx="9">
                        <c:v>306</c:v>
                      </c:pt>
                      <c:pt idx="10">
                        <c:v>307</c:v>
                      </c:pt>
                      <c:pt idx="11">
                        <c:v>450</c:v>
                      </c:pt>
                      <c:pt idx="12">
                        <c:v>900</c:v>
                      </c:pt>
                      <c:pt idx="13">
                        <c:v>906</c:v>
                      </c:pt>
                      <c:pt idx="14">
                        <c:v>912</c:v>
                      </c:pt>
                      <c:pt idx="15">
                        <c:v>913</c:v>
                      </c:pt>
                      <c:pt idx="16">
                        <c:v>914</c:v>
                      </c:pt>
                      <c:pt idx="17">
                        <c:v>915</c:v>
                      </c:pt>
                      <c:pt idx="18">
                        <c:v>74177</c:v>
                      </c:pt>
                      <c:pt idx="19">
                        <c:v>85027</c:v>
                      </c:pt>
                      <c:pt idx="20">
                        <c:v>90853</c:v>
                      </c:pt>
                      <c:pt idx="21">
                        <c:v>93005</c:v>
                      </c:pt>
                      <c:pt idx="22">
                        <c:v>99282</c:v>
                      </c:pt>
                      <c:pt idx="23">
                        <c:v>99285</c:v>
                      </c:pt>
                      <c:pt idx="24">
                        <c:v>0</c:v>
                      </c:pt>
                      <c:pt idx="25">
                        <c:v>0</c:v>
                      </c:pt>
                      <c:pt idx="26">
                        <c:v>0</c:v>
                      </c:pt>
                      <c:pt idx="27">
                        <c:v>0</c:v>
                      </c:pt>
                      <c:pt idx="28">
                        <c:v>0</c:v>
                      </c:pt>
                    </c:numCache>
                  </c:numRef>
                </c:val>
                <c:extLst>
                  <c:ext xmlns:c16="http://schemas.microsoft.com/office/drawing/2014/chart" uri="{C3380CC4-5D6E-409C-BE32-E72D297353CC}">
                    <c16:uniqueId val="{00000001-8865-4F81-9842-0AC7F1AF4F31}"/>
                  </c:ext>
                </c:extLst>
              </c15:ser>
            </c15:filteredBarSeries>
          </c:ext>
        </c:extLst>
      </c:barChart>
      <c:catAx>
        <c:axId val="144059968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440580480"/>
        <c:crosses val="autoZero"/>
        <c:auto val="1"/>
        <c:lblAlgn val="ctr"/>
        <c:lblOffset val="100"/>
        <c:noMultiLvlLbl val="0"/>
      </c:catAx>
      <c:valAx>
        <c:axId val="1440580480"/>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44059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 Counts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'PROC IN COUNT'!$B$3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IN COUNT'!$A$4:$A$15</c:f>
              <c:strCache>
                <c:ptCount val="12"/>
                <c:pt idx="0">
                  <c:v>N/A</c:v>
                </c:pt>
                <c:pt idx="1">
                  <c:v>3E033N         </c:v>
                </c:pt>
                <c:pt idx="2">
                  <c:v>5A19           </c:v>
                </c:pt>
                <c:pt idx="3">
                  <c:v>H0018          </c:v>
                </c:pt>
                <c:pt idx="4">
                  <c:v>H0019          </c:v>
                </c:pt>
                <c:pt idx="5">
                  <c:v>HZ2Z           </c:v>
                </c:pt>
                <c:pt idx="6">
                  <c:v>HZ2ZZZ         </c:v>
                </c:pt>
                <c:pt idx="7">
                  <c:v>HZ2ZZZZ        </c:v>
                </c:pt>
                <c:pt idx="8">
                  <c:v>HZ42ZZZ        </c:v>
                </c:pt>
                <c:pt idx="9">
                  <c:v>HZ49ZZZ        </c:v>
                </c:pt>
                <c:pt idx="10">
                  <c:v>HZ85           </c:v>
                </c:pt>
                <c:pt idx="11">
                  <c:v>T2048          </c:v>
                </c:pt>
              </c:strCache>
            </c:strRef>
          </c:cat>
          <c:val>
            <c:numRef>
              <c:f>'PROC IN COUNT'!$B$4:$B$15</c:f>
              <c:numCache>
                <c:formatCode>General</c:formatCode>
                <c:ptCount val="12"/>
                <c:pt idx="0">
                  <c:v>141</c:v>
                </c:pt>
                <c:pt idx="1">
                  <c:v>1</c:v>
                </c:pt>
                <c:pt idx="2">
                  <c:v>1</c:v>
                </c:pt>
                <c:pt idx="3">
                  <c:v>6</c:v>
                </c:pt>
                <c:pt idx="4">
                  <c:v>5</c:v>
                </c:pt>
                <c:pt idx="5">
                  <c:v>2</c:v>
                </c:pt>
                <c:pt idx="6">
                  <c:v>1</c:v>
                </c:pt>
                <c:pt idx="7">
                  <c:v>13</c:v>
                </c:pt>
                <c:pt idx="8">
                  <c:v>3</c:v>
                </c:pt>
                <c:pt idx="9">
                  <c:v>1</c:v>
                </c:pt>
                <c:pt idx="10">
                  <c:v>1</c:v>
                </c:pt>
                <c:pt idx="11">
                  <c:v>4</c:v>
                </c:pt>
              </c:numCache>
            </c:numRef>
          </c:val>
          <c:extLst>
            <c:ext xmlns:c16="http://schemas.microsoft.com/office/drawing/2014/chart" uri="{C3380CC4-5D6E-409C-BE32-E72D297353CC}">
              <c16:uniqueId val="{00000000-A990-4802-9D99-CFC873F3FB89}"/>
            </c:ext>
          </c:extLst>
        </c:ser>
        <c:dLbls>
          <c:dLblPos val="outEnd"/>
          <c:showLegendKey val="0"/>
          <c:showVal val="1"/>
          <c:showCatName val="0"/>
          <c:showSerName val="0"/>
          <c:showPercent val="0"/>
          <c:showBubbleSize val="0"/>
        </c:dLbls>
        <c:gapWidth val="100"/>
        <c:overlap val="-24"/>
        <c:axId val="1131457247"/>
        <c:axId val="1131458687"/>
      </c:barChart>
      <c:catAx>
        <c:axId val="113145724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31458687"/>
        <c:crosses val="autoZero"/>
        <c:auto val="1"/>
        <c:lblAlgn val="ctr"/>
        <c:lblOffset val="100"/>
        <c:noMultiLvlLbl val="0"/>
      </c:catAx>
      <c:valAx>
        <c:axId val="113145868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Claim Count</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3145724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 Counts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'PROC OUT COUNT'!$I$3</c:f>
              <c:strCache>
                <c:ptCount val="1"/>
                <c:pt idx="0">
                  <c:v>CODE</c:v>
                </c:pt>
              </c:strCache>
              <c:extLst xmlns:c15="http://schemas.microsoft.com/office/drawing/2012/chart"/>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OUT COUNT'!$I$4:$I$33</c:f>
              <c:strCache>
                <c:ptCount val="30"/>
                <c:pt idx="0">
                  <c:v>N/A</c:v>
                </c:pt>
                <c:pt idx="1">
                  <c:v>250</c:v>
                </c:pt>
                <c:pt idx="2">
                  <c:v>258</c:v>
                </c:pt>
                <c:pt idx="3">
                  <c:v>259</c:v>
                </c:pt>
                <c:pt idx="4">
                  <c:v>260</c:v>
                </c:pt>
                <c:pt idx="5">
                  <c:v>300</c:v>
                </c:pt>
                <c:pt idx="6">
                  <c:v>301</c:v>
                </c:pt>
                <c:pt idx="7">
                  <c:v>303</c:v>
                </c:pt>
                <c:pt idx="8">
                  <c:v>305</c:v>
                </c:pt>
                <c:pt idx="9">
                  <c:v>306</c:v>
                </c:pt>
                <c:pt idx="10">
                  <c:v>307</c:v>
                </c:pt>
                <c:pt idx="11">
                  <c:v>450</c:v>
                </c:pt>
                <c:pt idx="12">
                  <c:v>900</c:v>
                </c:pt>
                <c:pt idx="13">
                  <c:v>906</c:v>
                </c:pt>
                <c:pt idx="14">
                  <c:v>912</c:v>
                </c:pt>
                <c:pt idx="15">
                  <c:v>913</c:v>
                </c:pt>
                <c:pt idx="16">
                  <c:v>914</c:v>
                </c:pt>
                <c:pt idx="17">
                  <c:v>915</c:v>
                </c:pt>
                <c:pt idx="18">
                  <c:v>74177</c:v>
                </c:pt>
                <c:pt idx="19">
                  <c:v>85027</c:v>
                </c:pt>
                <c:pt idx="20">
                  <c:v>90853</c:v>
                </c:pt>
                <c:pt idx="21">
                  <c:v>93005</c:v>
                </c:pt>
                <c:pt idx="22">
                  <c:v>99282</c:v>
                </c:pt>
                <c:pt idx="23">
                  <c:v>99285</c:v>
                </c:pt>
                <c:pt idx="24">
                  <c:v>H0015</c:v>
                </c:pt>
                <c:pt idx="25">
                  <c:v>H0035</c:v>
                </c:pt>
                <c:pt idx="26">
                  <c:v>H2036</c:v>
                </c:pt>
                <c:pt idx="27">
                  <c:v>Q9967</c:v>
                </c:pt>
                <c:pt idx="28">
                  <c:v>S0201</c:v>
                </c:pt>
                <c:pt idx="29">
                  <c:v>S9480</c:v>
                </c:pt>
              </c:strCache>
            </c:strRef>
          </c:cat>
          <c:val>
            <c:numRef>
              <c:f>'PROC OUT COUNT'!$J$4:$J$33</c:f>
              <c:numCache>
                <c:formatCode>General</c:formatCode>
                <c:ptCount val="30"/>
                <c:pt idx="0">
                  <c:v>245</c:v>
                </c:pt>
                <c:pt idx="1">
                  <c:v>15</c:v>
                </c:pt>
                <c:pt idx="2">
                  <c:v>2</c:v>
                </c:pt>
                <c:pt idx="3">
                  <c:v>2</c:v>
                </c:pt>
                <c:pt idx="4">
                  <c:v>10</c:v>
                </c:pt>
                <c:pt idx="5">
                  <c:v>21</c:v>
                </c:pt>
                <c:pt idx="6">
                  <c:v>21</c:v>
                </c:pt>
                <c:pt idx="7">
                  <c:v>2</c:v>
                </c:pt>
                <c:pt idx="8">
                  <c:v>1</c:v>
                </c:pt>
                <c:pt idx="9">
                  <c:v>1</c:v>
                </c:pt>
                <c:pt idx="10">
                  <c:v>1</c:v>
                </c:pt>
                <c:pt idx="11">
                  <c:v>14</c:v>
                </c:pt>
                <c:pt idx="12">
                  <c:v>10</c:v>
                </c:pt>
                <c:pt idx="13">
                  <c:v>22</c:v>
                </c:pt>
                <c:pt idx="14">
                  <c:v>20</c:v>
                </c:pt>
                <c:pt idx="15">
                  <c:v>6</c:v>
                </c:pt>
                <c:pt idx="16">
                  <c:v>14</c:v>
                </c:pt>
                <c:pt idx="17">
                  <c:v>42</c:v>
                </c:pt>
                <c:pt idx="18">
                  <c:v>1</c:v>
                </c:pt>
                <c:pt idx="19">
                  <c:v>1</c:v>
                </c:pt>
                <c:pt idx="20">
                  <c:v>2</c:v>
                </c:pt>
                <c:pt idx="21">
                  <c:v>1</c:v>
                </c:pt>
                <c:pt idx="22">
                  <c:v>1</c:v>
                </c:pt>
                <c:pt idx="23">
                  <c:v>1</c:v>
                </c:pt>
                <c:pt idx="24">
                  <c:v>256</c:v>
                </c:pt>
                <c:pt idx="25">
                  <c:v>29</c:v>
                </c:pt>
                <c:pt idx="26">
                  <c:v>116</c:v>
                </c:pt>
                <c:pt idx="27">
                  <c:v>2</c:v>
                </c:pt>
                <c:pt idx="28">
                  <c:v>12</c:v>
                </c:pt>
                <c:pt idx="29">
                  <c:v>2</c:v>
                </c:pt>
              </c:numCache>
            </c:numRef>
          </c:val>
          <c:extLst xmlns:c15="http://schemas.microsoft.com/office/drawing/2012/chart">
            <c:ext xmlns:c16="http://schemas.microsoft.com/office/drawing/2014/chart" uri="{C3380CC4-5D6E-409C-BE32-E72D297353CC}">
              <c16:uniqueId val="{00000000-8438-4980-A81A-B1471054170D}"/>
            </c:ext>
          </c:extLst>
        </c:ser>
        <c:dLbls>
          <c:dLblPos val="outEnd"/>
          <c:showLegendKey val="0"/>
          <c:showVal val="1"/>
          <c:showCatName val="0"/>
          <c:showSerName val="0"/>
          <c:showPercent val="0"/>
          <c:showBubbleSize val="0"/>
        </c:dLbls>
        <c:gapWidth val="100"/>
        <c:overlap val="-24"/>
        <c:axId val="1668297504"/>
        <c:axId val="1668299904"/>
        <c:extLst>
          <c:ext xmlns:c15="http://schemas.microsoft.com/office/drawing/2012/chart" uri="{02D57815-91ED-43cb-92C2-25804820EDAC}">
            <c15:filteredBarSeries>
              <c15:ser>
                <c:idx val="1"/>
                <c:order val="1"/>
                <c:tx>
                  <c:strRef>
                    <c:extLst>
                      <c:ext uri="{02D57815-91ED-43cb-92C2-25804820EDAC}">
                        <c15:formulaRef>
                          <c15:sqref>'PROC OUT COUNT'!$J$3</c15:sqref>
                        </c15:formulaRef>
                      </c:ext>
                    </c:extLst>
                    <c:strCache>
                      <c:ptCount val="1"/>
                      <c:pt idx="0">
                        <c:v>Count</c:v>
                      </c:pt>
                    </c:strCache>
                  </c:strRef>
                </c:tx>
                <c:spPr>
                  <a:solidFill>
                    <a:schemeClr val="accent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'PROC OUT COUNT'!$I$4:$I$33</c15:sqref>
                        </c15:formulaRef>
                      </c:ext>
                    </c:extLst>
                    <c:strCache>
                      <c:ptCount val="30"/>
                      <c:pt idx="0">
                        <c:v>N/A</c:v>
                      </c:pt>
                      <c:pt idx="1">
                        <c:v>250</c:v>
                      </c:pt>
                      <c:pt idx="2">
                        <c:v>258</c:v>
                      </c:pt>
                      <c:pt idx="3">
                        <c:v>259</c:v>
                      </c:pt>
                      <c:pt idx="4">
                        <c:v>260</c:v>
                      </c:pt>
                      <c:pt idx="5">
                        <c:v>300</c:v>
                      </c:pt>
                      <c:pt idx="6">
                        <c:v>301</c:v>
                      </c:pt>
                      <c:pt idx="7">
                        <c:v>303</c:v>
                      </c:pt>
                      <c:pt idx="8">
                        <c:v>305</c:v>
                      </c:pt>
                      <c:pt idx="9">
                        <c:v>306</c:v>
                      </c:pt>
                      <c:pt idx="10">
                        <c:v>307</c:v>
                      </c:pt>
                      <c:pt idx="11">
                        <c:v>450</c:v>
                      </c:pt>
                      <c:pt idx="12">
                        <c:v>900</c:v>
                      </c:pt>
                      <c:pt idx="13">
                        <c:v>906</c:v>
                      </c:pt>
                      <c:pt idx="14">
                        <c:v>912</c:v>
                      </c:pt>
                      <c:pt idx="15">
                        <c:v>913</c:v>
                      </c:pt>
                      <c:pt idx="16">
                        <c:v>914</c:v>
                      </c:pt>
                      <c:pt idx="17">
                        <c:v>915</c:v>
                      </c:pt>
                      <c:pt idx="18">
                        <c:v>74177</c:v>
                      </c:pt>
                      <c:pt idx="19">
                        <c:v>85027</c:v>
                      </c:pt>
                      <c:pt idx="20">
                        <c:v>90853</c:v>
                      </c:pt>
                      <c:pt idx="21">
                        <c:v>93005</c:v>
                      </c:pt>
                      <c:pt idx="22">
                        <c:v>99282</c:v>
                      </c:pt>
                      <c:pt idx="23">
                        <c:v>99285</c:v>
                      </c:pt>
                      <c:pt idx="24">
                        <c:v>H0015</c:v>
                      </c:pt>
                      <c:pt idx="25">
                        <c:v>H0035</c:v>
                      </c:pt>
                      <c:pt idx="26">
                        <c:v>H2036</c:v>
                      </c:pt>
                      <c:pt idx="27">
                        <c:v>Q9967</c:v>
                      </c:pt>
                      <c:pt idx="28">
                        <c:v>S0201</c:v>
                      </c:pt>
                      <c:pt idx="29">
                        <c:v>S9480</c:v>
                      </c:pt>
                    </c:strCache>
                  </c:strRef>
                </c:cat>
                <c:val>
                  <c:numRef>
                    <c:extLst>
                      <c:ext uri="{02D57815-91ED-43cb-92C2-25804820EDAC}">
                        <c15:formulaRef>
                          <c15:sqref>'PROC OUT COUNT'!$J$4:$J$32</c15:sqref>
                        </c15:formulaRef>
                      </c:ext>
                    </c:extLst>
                    <c:numCache>
                      <c:formatCode>General</c:formatCode>
                      <c:ptCount val="29"/>
                      <c:pt idx="0">
                        <c:v>245</c:v>
                      </c:pt>
                      <c:pt idx="1">
                        <c:v>15</c:v>
                      </c:pt>
                      <c:pt idx="2">
                        <c:v>2</c:v>
                      </c:pt>
                      <c:pt idx="3">
                        <c:v>2</c:v>
                      </c:pt>
                      <c:pt idx="4">
                        <c:v>10</c:v>
                      </c:pt>
                      <c:pt idx="5">
                        <c:v>21</c:v>
                      </c:pt>
                      <c:pt idx="6">
                        <c:v>21</c:v>
                      </c:pt>
                      <c:pt idx="7">
                        <c:v>2</c:v>
                      </c:pt>
                      <c:pt idx="8">
                        <c:v>1</c:v>
                      </c:pt>
                      <c:pt idx="9">
                        <c:v>1</c:v>
                      </c:pt>
                      <c:pt idx="10">
                        <c:v>1</c:v>
                      </c:pt>
                      <c:pt idx="11">
                        <c:v>14</c:v>
                      </c:pt>
                      <c:pt idx="12">
                        <c:v>10</c:v>
                      </c:pt>
                      <c:pt idx="13">
                        <c:v>22</c:v>
                      </c:pt>
                      <c:pt idx="14">
                        <c:v>20</c:v>
                      </c:pt>
                      <c:pt idx="15">
                        <c:v>6</c:v>
                      </c:pt>
                      <c:pt idx="16">
                        <c:v>14</c:v>
                      </c:pt>
                      <c:pt idx="17">
                        <c:v>42</c:v>
                      </c:pt>
                      <c:pt idx="18">
                        <c:v>1</c:v>
                      </c:pt>
                      <c:pt idx="19">
                        <c:v>1</c:v>
                      </c:pt>
                      <c:pt idx="20">
                        <c:v>2</c:v>
                      </c:pt>
                      <c:pt idx="21">
                        <c:v>1</c:v>
                      </c:pt>
                      <c:pt idx="22">
                        <c:v>1</c:v>
                      </c:pt>
                      <c:pt idx="23">
                        <c:v>1</c:v>
                      </c:pt>
                      <c:pt idx="24">
                        <c:v>256</c:v>
                      </c:pt>
                      <c:pt idx="25">
                        <c:v>29</c:v>
                      </c:pt>
                      <c:pt idx="26">
                        <c:v>116</c:v>
                      </c:pt>
                      <c:pt idx="27">
                        <c:v>2</c:v>
                      </c:pt>
                      <c:pt idx="28">
                        <c:v>12</c:v>
                      </c:pt>
                    </c:numCache>
                  </c:numRef>
                </c:val>
                <c:extLst>
                  <c:ext xmlns:c16="http://schemas.microsoft.com/office/drawing/2014/chart" uri="{C3380CC4-5D6E-409C-BE32-E72D297353CC}">
                    <c16:uniqueId val="{00000001-8438-4980-A81A-B1471054170D}"/>
                  </c:ext>
                </c:extLst>
              </c15:ser>
            </c15:filteredBarSeries>
          </c:ext>
        </c:extLst>
      </c:barChart>
      <c:catAx>
        <c:axId val="166829750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668299904"/>
        <c:crosses val="autoZero"/>
        <c:auto val="1"/>
        <c:lblAlgn val="ctr"/>
        <c:lblOffset val="100"/>
        <c:noMultiLvlLbl val="0"/>
      </c:catAx>
      <c:valAx>
        <c:axId val="166829990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66829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Allowed </a:t>
            </a:r>
            <a:r>
              <a:rPr lang="en-US" sz="14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2"/>
              <c:layout>
                <c:manualLayout>
                  <c:x val="1.9212977281957044E-2"/>
                  <c:y val="-0.212962962962962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E0-4EE5-806E-27DE9379469E}"/>
                </c:ext>
              </c:extLst>
            </c:dLbl>
            <c:dLbl>
              <c:idx val="3"/>
              <c:layout>
                <c:manualLayout>
                  <c:x val="-4.2695505071015738E-3"/>
                  <c:y val="-6.48148148148148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E0-4EE5-806E-27DE9379469E}"/>
                </c:ext>
              </c:extLst>
            </c:dLbl>
            <c:dLbl>
              <c:idx val="5"/>
              <c:layout>
                <c:manualLayout>
                  <c:x val="1.4943426774855507E-2"/>
                  <c:y val="-0.2222222222222222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E0-4EE5-806E-27DE9379469E}"/>
                </c:ext>
              </c:extLst>
            </c:dLbl>
            <c:dLbl>
              <c:idx val="7"/>
              <c:layout>
                <c:manualLayout>
                  <c:x val="4.2695505071014958E-3"/>
                  <c:y val="-0.1666666666666667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E0-4EE5-806E-27DE9379469E}"/>
                </c:ext>
              </c:extLst>
            </c:dLbl>
            <c:dLbl>
              <c:idx val="9"/>
              <c:layout>
                <c:manualLayout>
                  <c:x val="-1.9212977281957082E-2"/>
                  <c:y val="-4.1666666666666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E0-4EE5-806E-27DE9379469E}"/>
                </c:ext>
              </c:extLst>
            </c:dLbl>
            <c:dLbl>
              <c:idx val="10"/>
              <c:layout>
                <c:manualLayout>
                  <c:x val="0"/>
                  <c:y val="-0.1666666666666667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E0-4EE5-806E-27DE9379469E}"/>
                </c:ext>
              </c:extLst>
            </c:dLbl>
            <c:dLbl>
              <c:idx val="12"/>
              <c:layout>
                <c:manualLayout>
                  <c:x val="5.7638931845871086E-2"/>
                  <c:y val="-7.87037037037037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E0-4EE5-806E-27DE937946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IN ALLOWED'!$F$3:$F$16</c:f>
              <c:strCache>
                <c:ptCount val="14"/>
                <c:pt idx="0">
                  <c:v>N/A</c:v>
                </c:pt>
                <c:pt idx="1">
                  <c:v>90832</c:v>
                </c:pt>
                <c:pt idx="2">
                  <c:v>H0010</c:v>
                </c:pt>
                <c:pt idx="3">
                  <c:v>H0018</c:v>
                </c:pt>
                <c:pt idx="4">
                  <c:v>H0019          </c:v>
                </c:pt>
                <c:pt idx="5">
                  <c:v>HZ2Z           </c:v>
                </c:pt>
                <c:pt idx="6">
                  <c:v>HZ2ZZZ         </c:v>
                </c:pt>
                <c:pt idx="7">
                  <c:v>HZ2ZZZZ        </c:v>
                </c:pt>
                <c:pt idx="8">
                  <c:v>HZ42ZZZ        </c:v>
                </c:pt>
                <c:pt idx="9">
                  <c:v>HZ81ZZZ        </c:v>
                </c:pt>
                <c:pt idx="10">
                  <c:v>HZ85           </c:v>
                </c:pt>
                <c:pt idx="11">
                  <c:v>HZ85ZZZ        </c:v>
                </c:pt>
                <c:pt idx="12">
                  <c:v>HZ89ZZZ        </c:v>
                </c:pt>
                <c:pt idx="13">
                  <c:v>T2048</c:v>
                </c:pt>
              </c:strCache>
            </c:strRef>
          </c:cat>
          <c:val>
            <c:numRef>
              <c:f>'PROC IN ALLOWED'!$E$3:$E$16</c:f>
              <c:numCache>
                <c:formatCode>_("$"* #,##0.00_);_("$"* \(#,##0.00\);_("$"* "-"??_);_(@_)</c:formatCode>
                <c:ptCount val="14"/>
                <c:pt idx="0">
                  <c:v>3967.1210727969374</c:v>
                </c:pt>
                <c:pt idx="1">
                  <c:v>16275</c:v>
                </c:pt>
                <c:pt idx="2">
                  <c:v>1761.5274999999999</c:v>
                </c:pt>
                <c:pt idx="3">
                  <c:v>2584.0983999999999</c:v>
                </c:pt>
                <c:pt idx="4">
                  <c:v>597.69000000000005</c:v>
                </c:pt>
                <c:pt idx="5">
                  <c:v>1632</c:v>
                </c:pt>
                <c:pt idx="6">
                  <c:v>1941.19</c:v>
                </c:pt>
                <c:pt idx="7">
                  <c:v>4415.125</c:v>
                </c:pt>
                <c:pt idx="8">
                  <c:v>3895.5</c:v>
                </c:pt>
                <c:pt idx="9">
                  <c:v>5904</c:v>
                </c:pt>
                <c:pt idx="10">
                  <c:v>5894</c:v>
                </c:pt>
                <c:pt idx="11">
                  <c:v>8820</c:v>
                </c:pt>
                <c:pt idx="12">
                  <c:v>7388</c:v>
                </c:pt>
                <c:pt idx="13">
                  <c:v>597.65</c:v>
                </c:pt>
              </c:numCache>
            </c:numRef>
          </c:val>
          <c:extLst>
            <c:ext xmlns:c16="http://schemas.microsoft.com/office/drawing/2014/chart" uri="{C3380CC4-5D6E-409C-BE32-E72D297353CC}">
              <c16:uniqueId val="{00000000-94E0-4EE5-806E-27DE9379469E}"/>
            </c:ext>
          </c:extLst>
        </c:ser>
        <c:dLbls>
          <c:showLegendKey val="0"/>
          <c:showVal val="0"/>
          <c:showCatName val="0"/>
          <c:showSerName val="0"/>
          <c:showPercent val="0"/>
          <c:showBubbleSize val="0"/>
        </c:dLbls>
        <c:gapWidth val="100"/>
        <c:overlap val="-24"/>
        <c:axId val="1050086783"/>
        <c:axId val="1050107423"/>
      </c:barChart>
      <c:catAx>
        <c:axId val="105008678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50107423"/>
        <c:crosses val="autoZero"/>
        <c:auto val="1"/>
        <c:lblAlgn val="ctr"/>
        <c:lblOffset val="100"/>
        <c:noMultiLvlLbl val="0"/>
      </c:catAx>
      <c:valAx>
        <c:axId val="105010742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a:t>
                </a:r>
                <a:r>
                  <a:rPr lang="en-US" baseline="0"/>
                  <a:t> allowed ($)</a:t>
                </a:r>
                <a:endParaRPr lang="en-US"/>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5008678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Paid </a:t>
            </a:r>
            <a:r>
              <a:rPr lang="en-US" sz="14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3"/>
              <c:layout>
                <c:manualLayout>
                  <c:x val="1.2783184442227013E-2"/>
                  <c:y val="-0.236111111111111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21-40F1-9713-6309773FD075}"/>
                </c:ext>
              </c:extLst>
            </c:dLbl>
            <c:dLbl>
              <c:idx val="5"/>
              <c:layout>
                <c:manualLayout>
                  <c:x val="-1.4913715182598227E-2"/>
                  <c:y val="-0.1203703703703703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21-40F1-9713-6309773FD075}"/>
                </c:ext>
              </c:extLst>
            </c:dLbl>
            <c:dLbl>
              <c:idx val="6"/>
              <c:layout>
                <c:manualLayout>
                  <c:x val="-2.1305307403711752E-3"/>
                  <c:y val="-1.38888888888889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21-40F1-9713-6309773FD075}"/>
                </c:ext>
              </c:extLst>
            </c:dLbl>
            <c:dLbl>
              <c:idx val="7"/>
              <c:layout>
                <c:manualLayout>
                  <c:x val="1.7044245922969326E-2"/>
                  <c:y val="-0.1574074074074074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21-40F1-9713-6309773FD075}"/>
                </c:ext>
              </c:extLst>
            </c:dLbl>
            <c:dLbl>
              <c:idx val="9"/>
              <c:layout>
                <c:manualLayout>
                  <c:x val="4.2610614807423505E-3"/>
                  <c:y val="-0.2314814814814815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21-40F1-9713-6309773FD0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IN PAID'!$F$3:$F$16</c:f>
              <c:strCache>
                <c:ptCount val="14"/>
                <c:pt idx="0">
                  <c:v>N/A</c:v>
                </c:pt>
                <c:pt idx="1">
                  <c:v>90832</c:v>
                </c:pt>
                <c:pt idx="2">
                  <c:v>H0010</c:v>
                </c:pt>
                <c:pt idx="3">
                  <c:v>H0018</c:v>
                </c:pt>
                <c:pt idx="4">
                  <c:v>H0019          </c:v>
                </c:pt>
                <c:pt idx="5">
                  <c:v>HZ2Z           </c:v>
                </c:pt>
                <c:pt idx="6">
                  <c:v>HZ2ZZZ         </c:v>
                </c:pt>
                <c:pt idx="7">
                  <c:v>HZ2ZZZZ        </c:v>
                </c:pt>
                <c:pt idx="8">
                  <c:v>HZ42ZZZ        </c:v>
                </c:pt>
                <c:pt idx="9">
                  <c:v>HZ81ZZZ        </c:v>
                </c:pt>
                <c:pt idx="10">
                  <c:v>HZ85           </c:v>
                </c:pt>
                <c:pt idx="11">
                  <c:v>HZ85ZZZ        </c:v>
                </c:pt>
                <c:pt idx="12">
                  <c:v>HZ89ZZZ        </c:v>
                </c:pt>
                <c:pt idx="13">
                  <c:v>T2048</c:v>
                </c:pt>
              </c:strCache>
            </c:strRef>
          </c:cat>
          <c:val>
            <c:numRef>
              <c:f>'PROC IN PAID'!$E$3:$E$16</c:f>
              <c:numCache>
                <c:formatCode>_("$"* #,##0.00_);_("$"* \(#,##0.00\);_("$"* "-"??_);_(@_)</c:formatCode>
                <c:ptCount val="14"/>
                <c:pt idx="0">
                  <c:v>3097.9745593869739</c:v>
                </c:pt>
                <c:pt idx="1">
                  <c:v>14422.5</c:v>
                </c:pt>
                <c:pt idx="2">
                  <c:v>1071.5675000000001</c:v>
                </c:pt>
                <c:pt idx="3">
                  <c:v>1679.1803999999997</c:v>
                </c:pt>
                <c:pt idx="4">
                  <c:v>597.69000000000005</c:v>
                </c:pt>
                <c:pt idx="5">
                  <c:v>1632</c:v>
                </c:pt>
                <c:pt idx="6">
                  <c:v>1941.19</c:v>
                </c:pt>
                <c:pt idx="7">
                  <c:v>3752.1249999999995</c:v>
                </c:pt>
                <c:pt idx="8">
                  <c:v>3403.5</c:v>
                </c:pt>
                <c:pt idx="9">
                  <c:v>4590.72</c:v>
                </c:pt>
                <c:pt idx="10">
                  <c:v>5894</c:v>
                </c:pt>
                <c:pt idx="11">
                  <c:v>3477.6</c:v>
                </c:pt>
                <c:pt idx="12">
                  <c:v>6441.6</c:v>
                </c:pt>
                <c:pt idx="13">
                  <c:v>425.61</c:v>
                </c:pt>
              </c:numCache>
            </c:numRef>
          </c:val>
          <c:extLst>
            <c:ext xmlns:c16="http://schemas.microsoft.com/office/drawing/2014/chart" uri="{C3380CC4-5D6E-409C-BE32-E72D297353CC}">
              <c16:uniqueId val="{00000000-E521-40F1-9713-6309773FD075}"/>
            </c:ext>
          </c:extLst>
        </c:ser>
        <c:dLbls>
          <c:showLegendKey val="0"/>
          <c:showVal val="0"/>
          <c:showCatName val="0"/>
          <c:showSerName val="0"/>
          <c:showPercent val="0"/>
          <c:showBubbleSize val="0"/>
        </c:dLbls>
        <c:gapWidth val="100"/>
        <c:overlap val="-24"/>
        <c:axId val="1024934976"/>
        <c:axId val="1024918176"/>
      </c:barChart>
      <c:catAx>
        <c:axId val="10249349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24918176"/>
        <c:crosses val="autoZero"/>
        <c:auto val="1"/>
        <c:lblAlgn val="ctr"/>
        <c:lblOffset val="100"/>
        <c:noMultiLvlLbl val="0"/>
      </c:catAx>
      <c:valAx>
        <c:axId val="102491817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 paid ($)</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2493497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 Counts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'PROC IN COUNT'!$D$3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IN COUNT'!$C$4:$C$17</c:f>
              <c:strCache>
                <c:ptCount val="14"/>
                <c:pt idx="0">
                  <c:v>N/A</c:v>
                </c:pt>
                <c:pt idx="1">
                  <c:v>90832</c:v>
                </c:pt>
                <c:pt idx="2">
                  <c:v>H0010</c:v>
                </c:pt>
                <c:pt idx="3">
                  <c:v>H0018</c:v>
                </c:pt>
                <c:pt idx="4">
                  <c:v>H0019          </c:v>
                </c:pt>
                <c:pt idx="5">
                  <c:v>HZ2Z           </c:v>
                </c:pt>
                <c:pt idx="6">
                  <c:v>HZ2ZZZ         </c:v>
                </c:pt>
                <c:pt idx="7">
                  <c:v>HZ2ZZZZ        </c:v>
                </c:pt>
                <c:pt idx="8">
                  <c:v>HZ42ZZZ        </c:v>
                </c:pt>
                <c:pt idx="9">
                  <c:v>HZ81ZZZ        </c:v>
                </c:pt>
                <c:pt idx="10">
                  <c:v>HZ85           </c:v>
                </c:pt>
                <c:pt idx="11">
                  <c:v>HZ85ZZZ        </c:v>
                </c:pt>
                <c:pt idx="12">
                  <c:v>HZ89ZZZ        </c:v>
                </c:pt>
                <c:pt idx="13">
                  <c:v>T2048</c:v>
                </c:pt>
              </c:strCache>
            </c:strRef>
          </c:cat>
          <c:val>
            <c:numRef>
              <c:f>'PROC IN COUNT'!$D$4:$D$17</c:f>
              <c:numCache>
                <c:formatCode>General</c:formatCode>
                <c:ptCount val="14"/>
                <c:pt idx="0">
                  <c:v>261</c:v>
                </c:pt>
                <c:pt idx="1">
                  <c:v>1</c:v>
                </c:pt>
                <c:pt idx="2">
                  <c:v>12</c:v>
                </c:pt>
                <c:pt idx="3">
                  <c:v>25</c:v>
                </c:pt>
                <c:pt idx="4">
                  <c:v>1</c:v>
                </c:pt>
                <c:pt idx="5">
                  <c:v>1</c:v>
                </c:pt>
                <c:pt idx="6">
                  <c:v>1</c:v>
                </c:pt>
                <c:pt idx="7">
                  <c:v>8</c:v>
                </c:pt>
                <c:pt idx="8">
                  <c:v>2</c:v>
                </c:pt>
                <c:pt idx="9">
                  <c:v>1</c:v>
                </c:pt>
                <c:pt idx="10">
                  <c:v>1</c:v>
                </c:pt>
                <c:pt idx="11">
                  <c:v>1</c:v>
                </c:pt>
                <c:pt idx="12">
                  <c:v>2</c:v>
                </c:pt>
                <c:pt idx="13">
                  <c:v>2</c:v>
                </c:pt>
              </c:numCache>
            </c:numRef>
          </c:val>
          <c:extLst>
            <c:ext xmlns:c16="http://schemas.microsoft.com/office/drawing/2014/chart" uri="{C3380CC4-5D6E-409C-BE32-E72D297353CC}">
              <c16:uniqueId val="{00000000-A684-4D4E-BAF8-D7DB26ED6596}"/>
            </c:ext>
          </c:extLst>
        </c:ser>
        <c:dLbls>
          <c:dLblPos val="outEnd"/>
          <c:showLegendKey val="0"/>
          <c:showVal val="1"/>
          <c:showCatName val="0"/>
          <c:showSerName val="0"/>
          <c:showPercent val="0"/>
          <c:showBubbleSize val="0"/>
        </c:dLbls>
        <c:gapWidth val="100"/>
        <c:overlap val="-24"/>
        <c:axId val="1159209279"/>
        <c:axId val="1159212159"/>
      </c:barChart>
      <c:catAx>
        <c:axId val="115920927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59212159"/>
        <c:crosses val="autoZero"/>
        <c:auto val="1"/>
        <c:lblAlgn val="ctr"/>
        <c:lblOffset val="100"/>
        <c:noMultiLvlLbl val="0"/>
      </c:catAx>
      <c:valAx>
        <c:axId val="1159212159"/>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Claim</a:t>
                </a:r>
                <a:r>
                  <a:rPr lang="en-US" baseline="0"/>
                  <a:t> Count</a:t>
                </a:r>
                <a:endParaRPr lang="en-US"/>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59209279"/>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Allowed </a:t>
            </a:r>
            <a:r>
              <a:rPr lang="en-US" sz="14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1.0602205258693808E-2"/>
                  <c:y val="-0.1296296296296296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74-4627-ABE8-64A09F774FA1}"/>
                </c:ext>
              </c:extLst>
            </c:dLbl>
            <c:dLbl>
              <c:idx val="2"/>
              <c:layout>
                <c:manualLayout>
                  <c:x val="5.3795589482612385E-2"/>
                  <c:y val="-1.85185185185184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74-4627-ABE8-64A09F774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IN ALLOWED'!$H$3:$H$10</c:f>
              <c:strCache>
                <c:ptCount val="8"/>
                <c:pt idx="0">
                  <c:v>N/A</c:v>
                </c:pt>
                <c:pt idx="1">
                  <c:v>009U3ZX        </c:v>
                </c:pt>
                <c:pt idx="2">
                  <c:v>GZHZZZZ        </c:v>
                </c:pt>
                <c:pt idx="3">
                  <c:v>H0010          </c:v>
                </c:pt>
                <c:pt idx="4">
                  <c:v>H0018          </c:v>
                </c:pt>
                <c:pt idx="5">
                  <c:v>HZ2Z           </c:v>
                </c:pt>
                <c:pt idx="6">
                  <c:v>HZ2ZZZZ        </c:v>
                </c:pt>
                <c:pt idx="7">
                  <c:v>HZ46ZZZ</c:v>
                </c:pt>
              </c:strCache>
            </c:strRef>
          </c:cat>
          <c:val>
            <c:numRef>
              <c:f>'PROC IN ALLOWED'!$G$3:$G$10</c:f>
              <c:numCache>
                <c:formatCode>_("$"* #,##0.00_);_("$"* \(#,##0.00\);_("$"* "-"??_);_(@_)</c:formatCode>
                <c:ptCount val="8"/>
                <c:pt idx="0">
                  <c:v>3294.21</c:v>
                </c:pt>
                <c:pt idx="1">
                  <c:v>5126.41</c:v>
                </c:pt>
                <c:pt idx="2">
                  <c:v>20278.03</c:v>
                </c:pt>
                <c:pt idx="3">
                  <c:v>3063.75</c:v>
                </c:pt>
                <c:pt idx="4">
                  <c:v>3983</c:v>
                </c:pt>
                <c:pt idx="5">
                  <c:v>6209.0457142857131</c:v>
                </c:pt>
                <c:pt idx="6">
                  <c:v>7952.96</c:v>
                </c:pt>
                <c:pt idx="7">
                  <c:v>6433</c:v>
                </c:pt>
              </c:numCache>
            </c:numRef>
          </c:val>
          <c:extLst>
            <c:ext xmlns:c16="http://schemas.microsoft.com/office/drawing/2014/chart" uri="{C3380CC4-5D6E-409C-BE32-E72D297353CC}">
              <c16:uniqueId val="{00000001-4A74-4627-ABE8-64A09F774FA1}"/>
            </c:ext>
          </c:extLst>
        </c:ser>
        <c:dLbls>
          <c:showLegendKey val="0"/>
          <c:showVal val="0"/>
          <c:showCatName val="0"/>
          <c:showSerName val="0"/>
          <c:showPercent val="0"/>
          <c:showBubbleSize val="0"/>
        </c:dLbls>
        <c:gapWidth val="100"/>
        <c:overlap val="-24"/>
        <c:axId val="915863807"/>
        <c:axId val="915861887"/>
      </c:barChart>
      <c:catAx>
        <c:axId val="91586380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15861887"/>
        <c:crosses val="autoZero"/>
        <c:auto val="1"/>
        <c:lblAlgn val="ctr"/>
        <c:lblOffset val="100"/>
        <c:noMultiLvlLbl val="0"/>
      </c:catAx>
      <c:valAx>
        <c:axId val="91586188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 allowed ($)</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1586380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Paid </a:t>
            </a:r>
            <a:r>
              <a:rPr lang="en-US" sz="14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2.1204410517387615E-3"/>
                  <c:y val="-9.25925925925925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63-41F2-A83E-6A02384DFFB0}"/>
                </c:ext>
              </c:extLst>
            </c:dLbl>
            <c:dLbl>
              <c:idx val="2"/>
              <c:layout>
                <c:manualLayout>
                  <c:x val="-1.0432569974554707E-2"/>
                  <c:y val="-9.25925925925928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63-41F2-A83E-6A02384DFFB0}"/>
                </c:ext>
              </c:extLst>
            </c:dLbl>
            <c:dLbl>
              <c:idx val="3"/>
              <c:layout>
                <c:manualLayout>
                  <c:x val="-4.2408821034775231E-3"/>
                  <c:y val="-5.09259259259259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63-41F2-A83E-6A02384DFFB0}"/>
                </c:ext>
              </c:extLst>
            </c:dLbl>
            <c:dLbl>
              <c:idx val="4"/>
              <c:layout>
                <c:manualLayout>
                  <c:x val="-4.2408821034776011E-3"/>
                  <c:y val="-0.111111111111111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63-41F2-A83E-6A02384DFFB0}"/>
                </c:ext>
              </c:extLst>
            </c:dLbl>
            <c:dLbl>
              <c:idx val="5"/>
              <c:layout>
                <c:manualLayout>
                  <c:x val="-4.2408821034776792E-3"/>
                  <c:y val="-0.2314814814814814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63-41F2-A83E-6A02384DFFB0}"/>
                </c:ext>
              </c:extLst>
            </c:dLbl>
            <c:dLbl>
              <c:idx val="6"/>
              <c:layout>
                <c:manualLayout>
                  <c:x val="0"/>
                  <c:y val="-6.01851851851852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63-41F2-A83E-6A02384DFFB0}"/>
                </c:ext>
              </c:extLst>
            </c:dLbl>
            <c:dLbl>
              <c:idx val="7"/>
              <c:layout>
                <c:manualLayout>
                  <c:x val="-1.5549721414375563E-16"/>
                  <c:y val="-0.1342592592592592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63-41F2-A83E-6A02384DFFB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IN PAID'!$H$3:$H$10</c:f>
              <c:strCache>
                <c:ptCount val="8"/>
                <c:pt idx="0">
                  <c:v>N/A</c:v>
                </c:pt>
                <c:pt idx="1">
                  <c:v>009U3ZX        </c:v>
                </c:pt>
                <c:pt idx="2">
                  <c:v>GZHZZZZ        </c:v>
                </c:pt>
                <c:pt idx="3">
                  <c:v>H0010          </c:v>
                </c:pt>
                <c:pt idx="4">
                  <c:v>H0018          </c:v>
                </c:pt>
                <c:pt idx="5">
                  <c:v>HZ2Z           </c:v>
                </c:pt>
                <c:pt idx="6">
                  <c:v>HZ2ZZZZ        </c:v>
                </c:pt>
                <c:pt idx="7">
                  <c:v>HZ46ZZZ</c:v>
                </c:pt>
              </c:strCache>
            </c:strRef>
          </c:cat>
          <c:val>
            <c:numRef>
              <c:f>'PROC IN PAID'!$G$3:$G$10</c:f>
              <c:numCache>
                <c:formatCode>_("$"* #,##0.00_);_("$"* \(#,##0.00\);_("$"* "-"??_);_(@_)</c:formatCode>
                <c:ptCount val="8"/>
                <c:pt idx="0">
                  <c:v>2533.92</c:v>
                </c:pt>
                <c:pt idx="1">
                  <c:v>3027.49</c:v>
                </c:pt>
                <c:pt idx="2">
                  <c:v>20278.03</c:v>
                </c:pt>
                <c:pt idx="3">
                  <c:v>2661.87</c:v>
                </c:pt>
                <c:pt idx="4">
                  <c:v>2992.5</c:v>
                </c:pt>
                <c:pt idx="5">
                  <c:v>4616.0271428571423</c:v>
                </c:pt>
                <c:pt idx="6">
                  <c:v>4177.8100000000004</c:v>
                </c:pt>
                <c:pt idx="7">
                  <c:v>6433</c:v>
                </c:pt>
              </c:numCache>
            </c:numRef>
          </c:val>
          <c:extLst>
            <c:ext xmlns:c16="http://schemas.microsoft.com/office/drawing/2014/chart" uri="{C3380CC4-5D6E-409C-BE32-E72D297353CC}">
              <c16:uniqueId val="{00000001-4963-41F2-A83E-6A02384DFFB0}"/>
            </c:ext>
          </c:extLst>
        </c:ser>
        <c:dLbls>
          <c:dLblPos val="outEnd"/>
          <c:showLegendKey val="0"/>
          <c:showVal val="1"/>
          <c:showCatName val="0"/>
          <c:showSerName val="0"/>
          <c:showPercent val="0"/>
          <c:showBubbleSize val="0"/>
        </c:dLbls>
        <c:gapWidth val="100"/>
        <c:overlap val="-24"/>
        <c:axId val="1024923936"/>
        <c:axId val="1024941216"/>
      </c:barChart>
      <c:catAx>
        <c:axId val="102492393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24941216"/>
        <c:crosses val="autoZero"/>
        <c:auto val="1"/>
        <c:lblAlgn val="ctr"/>
        <c:lblOffset val="100"/>
        <c:noMultiLvlLbl val="0"/>
      </c:catAx>
      <c:valAx>
        <c:axId val="102494121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a:t>
                </a:r>
                <a:r>
                  <a:rPr lang="en-US" baseline="0"/>
                  <a:t> paid ($)</a:t>
                </a:r>
                <a:endParaRPr lang="en-US"/>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2492393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 Counts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'PROC IN COUNT'!$F$3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'PROC IN COUNT'!$E$4:$E$11</c:f>
              <c:strCache>
                <c:ptCount val="8"/>
                <c:pt idx="0">
                  <c:v>N/A</c:v>
                </c:pt>
                <c:pt idx="1">
                  <c:v>009U3ZX        </c:v>
                </c:pt>
                <c:pt idx="2">
                  <c:v>GZHZZZZ        </c:v>
                </c:pt>
                <c:pt idx="3">
                  <c:v>H0010          </c:v>
                </c:pt>
                <c:pt idx="4">
                  <c:v>H0018          </c:v>
                </c:pt>
                <c:pt idx="5">
                  <c:v>HZ2Z           </c:v>
                </c:pt>
                <c:pt idx="6">
                  <c:v>HZ2ZZZZ        </c:v>
                </c:pt>
                <c:pt idx="7">
                  <c:v>HZ46ZZZ</c:v>
                </c:pt>
              </c:strCache>
            </c:strRef>
          </c:cat>
          <c:val>
            <c:numRef>
              <c:f>'PROC IN COUNT'!$F$4:$F$11</c:f>
              <c:numCache>
                <c:formatCode>General</c:formatCode>
                <c:ptCount val="8"/>
                <c:pt idx="0">
                  <c:v>357</c:v>
                </c:pt>
                <c:pt idx="1">
                  <c:v>1</c:v>
                </c:pt>
                <c:pt idx="2">
                  <c:v>1</c:v>
                </c:pt>
                <c:pt idx="3">
                  <c:v>8</c:v>
                </c:pt>
                <c:pt idx="4">
                  <c:v>26</c:v>
                </c:pt>
                <c:pt idx="5">
                  <c:v>7</c:v>
                </c:pt>
                <c:pt idx="6">
                  <c:v>27</c:v>
                </c:pt>
                <c:pt idx="7">
                  <c:v>1</c:v>
                </c:pt>
              </c:numCache>
            </c:numRef>
          </c:val>
          <c:extLst>
            <c:ext xmlns:c16="http://schemas.microsoft.com/office/drawing/2014/chart" uri="{C3380CC4-5D6E-409C-BE32-E72D297353CC}">
              <c16:uniqueId val="{00000000-11B3-49A5-A46A-1D6F1D79CD9D}"/>
            </c:ext>
          </c:extLst>
        </c:ser>
        <c:dLbls>
          <c:dLblPos val="outEnd"/>
          <c:showLegendKey val="0"/>
          <c:showVal val="1"/>
          <c:showCatName val="0"/>
          <c:showSerName val="0"/>
          <c:showPercent val="0"/>
          <c:showBubbleSize val="0"/>
        </c:dLbls>
        <c:gapWidth val="100"/>
        <c:overlap val="-24"/>
        <c:axId val="1122593407"/>
        <c:axId val="1122593887"/>
      </c:barChart>
      <c:catAx>
        <c:axId val="112259340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22593887"/>
        <c:crosses val="autoZero"/>
        <c:auto val="1"/>
        <c:lblAlgn val="ctr"/>
        <c:lblOffset val="100"/>
        <c:noMultiLvlLbl val="0"/>
      </c:catAx>
      <c:valAx>
        <c:axId val="112259388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Claim Count</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2259340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6FEDD-CC1C-42A2-80DB-873468835793}" type="doc">
      <dgm:prSet loTypeId="urn:microsoft.com/office/officeart/2005/8/layout/vList3" loCatId="picture" qsTypeId="urn:microsoft.com/office/officeart/2005/8/quickstyle/simple1" qsCatId="simple" csTypeId="urn:microsoft.com/office/officeart/2005/8/colors/accent1_2" csCatId="accent1" phldr="1"/>
      <dgm:spPr/>
    </dgm:pt>
    <dgm:pt modelId="{18A34AFC-C17D-4E3B-B80B-0A159E739455}">
      <dgm:prSet phldrT="[Text]"/>
      <dgm:spPr>
        <a:noFill/>
        <a:ln>
          <a:noFill/>
        </a:ln>
      </dgm:spPr>
      <dgm:t>
        <a:bodyPr lIns="274320"/>
        <a:lstStyle/>
        <a:p>
          <a:pPr algn="l"/>
          <a:r>
            <a:rPr lang="en-US" b="0" i="0" dirty="0">
              <a:solidFill>
                <a:schemeClr val="bg1"/>
              </a:solidFill>
            </a:rPr>
            <a:t>1300 SW Arrowhead Road, Topeka, KS 66604  </a:t>
          </a:r>
          <a:endParaRPr lang="en-US" dirty="0">
            <a:solidFill>
              <a:schemeClr val="bg1"/>
            </a:solidFill>
          </a:endParaRPr>
        </a:p>
      </dgm:t>
    </dgm:pt>
    <dgm:pt modelId="{8554B880-2455-4789-81ED-D02D2ADF060A}" type="parTrans" cxnId="{C2DE1E96-6D39-4E64-A1A7-BA8D5CA10A11}">
      <dgm:prSet/>
      <dgm:spPr/>
      <dgm:t>
        <a:bodyPr/>
        <a:lstStyle/>
        <a:p>
          <a:endParaRPr lang="en-US"/>
        </a:p>
      </dgm:t>
    </dgm:pt>
    <dgm:pt modelId="{E628DCE1-E9A2-45B0-93D9-E9D57E4EC98D}" type="sibTrans" cxnId="{C2DE1E96-6D39-4E64-A1A7-BA8D5CA10A11}">
      <dgm:prSet/>
      <dgm:spPr/>
      <dgm:t>
        <a:bodyPr/>
        <a:lstStyle/>
        <a:p>
          <a:endParaRPr lang="en-US"/>
        </a:p>
      </dgm:t>
    </dgm:pt>
    <dgm:pt modelId="{0A6174E3-8808-4EAF-96E3-66F9ED69B9BE}">
      <dgm:prSet phldrT="[Text]"/>
      <dgm:spPr>
        <a:noFill/>
        <a:ln>
          <a:noFill/>
        </a:ln>
      </dgm:spPr>
      <dgm:t>
        <a:bodyPr lIns="274320"/>
        <a:lstStyle/>
        <a:p>
          <a:pPr algn="l"/>
          <a:r>
            <a:rPr lang="en-US" b="0" i="0" dirty="0">
              <a:solidFill>
                <a:schemeClr val="bg1"/>
              </a:solidFill>
            </a:rPr>
            <a:t>785-296-3071</a:t>
          </a:r>
          <a:endParaRPr lang="en-US" dirty="0">
            <a:solidFill>
              <a:schemeClr val="bg1"/>
            </a:solidFill>
          </a:endParaRPr>
        </a:p>
      </dgm:t>
    </dgm:pt>
    <dgm:pt modelId="{CF676DBC-ADA0-4CCD-899E-36CF9E9B30DA}" type="sibTrans" cxnId="{4882B0E6-CF77-4F2E-8787-55568A358AEB}">
      <dgm:prSet/>
      <dgm:spPr/>
      <dgm:t>
        <a:bodyPr/>
        <a:lstStyle/>
        <a:p>
          <a:endParaRPr lang="en-US"/>
        </a:p>
      </dgm:t>
    </dgm:pt>
    <dgm:pt modelId="{7E6BDDE3-2A1A-4092-925B-17D11A47BD50}" type="parTrans" cxnId="{4882B0E6-CF77-4F2E-8787-55568A358AEB}">
      <dgm:prSet/>
      <dgm:spPr/>
      <dgm:t>
        <a:bodyPr/>
        <a:lstStyle/>
        <a:p>
          <a:endParaRPr lang="en-US"/>
        </a:p>
      </dgm:t>
    </dgm:pt>
    <dgm:pt modelId="{F43DCABE-B024-4F93-9B63-46095B5F5D29}">
      <dgm:prSet phldrT="[Text]"/>
      <dgm:spPr>
        <a:noFill/>
        <a:ln>
          <a:noFill/>
        </a:ln>
      </dgm:spPr>
      <dgm:t>
        <a:bodyPr lIns="274320"/>
        <a:lstStyle/>
        <a:p>
          <a:pPr algn="l"/>
          <a:r>
            <a:rPr lang="en-US" b="0" i="0" dirty="0">
              <a:solidFill>
                <a:schemeClr val="bg1"/>
              </a:solidFill>
            </a:rPr>
            <a:t>KDOI@ks.gov</a:t>
          </a:r>
          <a:endParaRPr lang="en-US" dirty="0">
            <a:solidFill>
              <a:schemeClr val="bg1"/>
            </a:solidFill>
          </a:endParaRPr>
        </a:p>
      </dgm:t>
    </dgm:pt>
    <dgm:pt modelId="{8C8B863F-36B0-4C27-99A5-9F392B2F650B}" type="parTrans" cxnId="{BB1543E6-208C-4FD1-9DA1-17E58AE0DE3B}">
      <dgm:prSet/>
      <dgm:spPr/>
      <dgm:t>
        <a:bodyPr/>
        <a:lstStyle/>
        <a:p>
          <a:endParaRPr lang="en-US"/>
        </a:p>
      </dgm:t>
    </dgm:pt>
    <dgm:pt modelId="{ACFC0EA5-69C2-43AE-A208-55C3A07D3335}" type="sibTrans" cxnId="{BB1543E6-208C-4FD1-9DA1-17E58AE0DE3B}">
      <dgm:prSet/>
      <dgm:spPr/>
      <dgm:t>
        <a:bodyPr/>
        <a:lstStyle/>
        <a:p>
          <a:endParaRPr lang="en-US"/>
        </a:p>
      </dgm:t>
    </dgm:pt>
    <dgm:pt modelId="{0CE81910-438B-445D-B20B-49F5E2947A21}">
      <dgm:prSet phldrT="[Text]"/>
      <dgm:spPr>
        <a:noFill/>
        <a:ln>
          <a:noFill/>
        </a:ln>
      </dgm:spPr>
      <dgm:t>
        <a:bodyPr lIns="274320"/>
        <a:lstStyle/>
        <a:p>
          <a:pPr algn="l"/>
          <a:r>
            <a:rPr lang="en-US" dirty="0">
              <a:solidFill>
                <a:schemeClr val="bg1"/>
              </a:solidFill>
            </a:rPr>
            <a:t>insurance.kansas.gov</a:t>
          </a:r>
        </a:p>
      </dgm:t>
    </dgm:pt>
    <dgm:pt modelId="{1790F666-F3AE-4468-89BC-02C7BBF03E9D}" type="parTrans" cxnId="{A629698C-E324-4AF4-98E6-E236407C45DE}">
      <dgm:prSet/>
      <dgm:spPr/>
      <dgm:t>
        <a:bodyPr/>
        <a:lstStyle/>
        <a:p>
          <a:endParaRPr lang="en-US"/>
        </a:p>
      </dgm:t>
    </dgm:pt>
    <dgm:pt modelId="{365FD5C7-27AE-4930-B446-AE94D38EE9DE}" type="sibTrans" cxnId="{A629698C-E324-4AF4-98E6-E236407C45DE}">
      <dgm:prSet/>
      <dgm:spPr/>
      <dgm:t>
        <a:bodyPr/>
        <a:lstStyle/>
        <a:p>
          <a:endParaRPr lang="en-US"/>
        </a:p>
      </dgm:t>
    </dgm:pt>
    <dgm:pt modelId="{2493022A-7341-4719-B265-CDF9811D4403}">
      <dgm:prSet phldrT="[Text]"/>
      <dgm:spPr>
        <a:noFill/>
        <a:ln>
          <a:noFill/>
        </a:ln>
      </dgm:spPr>
      <dgm:t>
        <a:bodyPr lIns="274320"/>
        <a:lstStyle/>
        <a:p>
          <a:pPr algn="l"/>
          <a:r>
            <a:rPr lang="en-US" dirty="0">
              <a:solidFill>
                <a:schemeClr val="bg1"/>
              </a:solidFill>
            </a:rPr>
            <a:t>@KSinsurancedept</a:t>
          </a:r>
        </a:p>
      </dgm:t>
    </dgm:pt>
    <dgm:pt modelId="{8A0E44EA-9C72-46BA-9B8F-F8063B1838EC}" type="parTrans" cxnId="{0A3BA2A0-12A3-4682-92B7-76CF2775F2A4}">
      <dgm:prSet/>
      <dgm:spPr/>
      <dgm:t>
        <a:bodyPr/>
        <a:lstStyle/>
        <a:p>
          <a:endParaRPr lang="en-US"/>
        </a:p>
      </dgm:t>
    </dgm:pt>
    <dgm:pt modelId="{D5C3280C-FCBE-4282-B681-639D7B320C3A}" type="sibTrans" cxnId="{0A3BA2A0-12A3-4682-92B7-76CF2775F2A4}">
      <dgm:prSet/>
      <dgm:spPr/>
      <dgm:t>
        <a:bodyPr/>
        <a:lstStyle/>
        <a:p>
          <a:endParaRPr lang="en-US"/>
        </a:p>
      </dgm:t>
    </dgm:pt>
    <dgm:pt modelId="{637C43B7-5F24-4E2E-90F3-D4C6E9FF86D9}" type="pres">
      <dgm:prSet presAssocID="{6406FEDD-CC1C-42A2-80DB-873468835793}" presName="linearFlow" presStyleCnt="0">
        <dgm:presLayoutVars>
          <dgm:dir/>
          <dgm:resizeHandles val="exact"/>
        </dgm:presLayoutVars>
      </dgm:prSet>
      <dgm:spPr/>
    </dgm:pt>
    <dgm:pt modelId="{690483A3-FEF3-4A9E-ABDB-0CBA4DFE9009}" type="pres">
      <dgm:prSet presAssocID="{0A6174E3-8808-4EAF-96E3-66F9ED69B9BE}" presName="composite" presStyleCnt="0"/>
      <dgm:spPr/>
    </dgm:pt>
    <dgm:pt modelId="{0A58F761-A4F1-46B3-BCBF-D05DD861A63C}" type="pres">
      <dgm:prSet presAssocID="{0A6174E3-8808-4EAF-96E3-66F9ED69B9BE}" presName="imgShp" presStyleLbl="fgImgPlace1" presStyleIdx="0" presStyleCnt="5"/>
      <dgm:spPr>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0">
          <a:noFill/>
        </a:ln>
      </dgm:spPr>
      <dgm:extLst>
        <a:ext uri="{E40237B7-FDA0-4F09-8148-C483321AD2D9}">
          <dgm14:cNvPr xmlns:dgm14="http://schemas.microsoft.com/office/drawing/2010/diagram" id="0" name="" descr="Receiver with solid fill"/>
        </a:ext>
      </dgm:extLst>
    </dgm:pt>
    <dgm:pt modelId="{5F02BF46-A860-453E-9E6E-860E7482169C}" type="pres">
      <dgm:prSet presAssocID="{0A6174E3-8808-4EAF-96E3-66F9ED69B9BE}" presName="txShp" presStyleLbl="node1" presStyleIdx="0" presStyleCnt="5">
        <dgm:presLayoutVars>
          <dgm:bulletEnabled val="1"/>
        </dgm:presLayoutVars>
      </dgm:prSet>
      <dgm:spPr/>
    </dgm:pt>
    <dgm:pt modelId="{7C9A7C05-A176-416C-9330-094A12182365}" type="pres">
      <dgm:prSet presAssocID="{CF676DBC-ADA0-4CCD-899E-36CF9E9B30DA}" presName="spacing" presStyleCnt="0"/>
      <dgm:spPr/>
    </dgm:pt>
    <dgm:pt modelId="{FBB89B40-1A36-4241-9981-A89149791FC6}" type="pres">
      <dgm:prSet presAssocID="{F43DCABE-B024-4F93-9B63-46095B5F5D29}" presName="composite" presStyleCnt="0"/>
      <dgm:spPr/>
    </dgm:pt>
    <dgm:pt modelId="{653138BF-2BED-447C-87F3-D2F35171932A}" type="pres">
      <dgm:prSet presAssocID="{F43DCABE-B024-4F93-9B63-46095B5F5D29}" presName="imgShp" presStyleLbl="fgImgPlace1" presStyleIdx="1" presStyleCnt="5"/>
      <dgm:spPr>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0">
          <a:noFill/>
        </a:ln>
      </dgm:spPr>
      <dgm:extLst>
        <a:ext uri="{E40237B7-FDA0-4F09-8148-C483321AD2D9}">
          <dgm14:cNvPr xmlns:dgm14="http://schemas.microsoft.com/office/drawing/2010/diagram" id="0" name="" descr="Email with solid fill"/>
        </a:ext>
      </dgm:extLst>
    </dgm:pt>
    <dgm:pt modelId="{292BE56B-9F7B-4E71-9924-CF78107620E5}" type="pres">
      <dgm:prSet presAssocID="{F43DCABE-B024-4F93-9B63-46095B5F5D29}" presName="txShp" presStyleLbl="node1" presStyleIdx="1" presStyleCnt="5">
        <dgm:presLayoutVars>
          <dgm:bulletEnabled val="1"/>
        </dgm:presLayoutVars>
      </dgm:prSet>
      <dgm:spPr/>
    </dgm:pt>
    <dgm:pt modelId="{6FB0FB59-9E0C-4ABF-BB62-4068F927664A}" type="pres">
      <dgm:prSet presAssocID="{ACFC0EA5-69C2-43AE-A208-55C3A07D3335}" presName="spacing" presStyleCnt="0"/>
      <dgm:spPr/>
    </dgm:pt>
    <dgm:pt modelId="{E94E77BF-6A70-469D-BAD0-2247A0F65C48}" type="pres">
      <dgm:prSet presAssocID="{0CE81910-438B-445D-B20B-49F5E2947A21}" presName="composite" presStyleCnt="0"/>
      <dgm:spPr/>
    </dgm:pt>
    <dgm:pt modelId="{F042ABA3-F2BB-464E-B279-0DF66976C17E}" type="pres">
      <dgm:prSet presAssocID="{0CE81910-438B-445D-B20B-49F5E2947A21}" presName="imgShp" presStyleLbl="fgImgPlace1" presStyleIdx="2" presStyleCnt="5"/>
      <dgm:spPr>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0">
          <a:noFill/>
        </a:ln>
      </dgm:spPr>
      <dgm:extLst>
        <a:ext uri="{E40237B7-FDA0-4F09-8148-C483321AD2D9}">
          <dgm14:cNvPr xmlns:dgm14="http://schemas.microsoft.com/office/drawing/2010/diagram" id="0" name="" descr="Internet with solid fill"/>
        </a:ext>
      </dgm:extLst>
    </dgm:pt>
    <dgm:pt modelId="{EEF2C75E-94A5-43E0-AC55-37D438D4945F}" type="pres">
      <dgm:prSet presAssocID="{0CE81910-438B-445D-B20B-49F5E2947A21}" presName="txShp" presStyleLbl="node1" presStyleIdx="2" presStyleCnt="5">
        <dgm:presLayoutVars>
          <dgm:bulletEnabled val="1"/>
        </dgm:presLayoutVars>
      </dgm:prSet>
      <dgm:spPr/>
    </dgm:pt>
    <dgm:pt modelId="{6BE8DE73-A4A0-46FC-974C-CD09DEE3195A}" type="pres">
      <dgm:prSet presAssocID="{365FD5C7-27AE-4930-B446-AE94D38EE9DE}" presName="spacing" presStyleCnt="0"/>
      <dgm:spPr/>
    </dgm:pt>
    <dgm:pt modelId="{724A425E-22EB-4090-9302-76CD5932300D}" type="pres">
      <dgm:prSet presAssocID="{2493022A-7341-4719-B265-CDF9811D4403}" presName="composite" presStyleCnt="0"/>
      <dgm:spPr/>
    </dgm:pt>
    <dgm:pt modelId="{96F7F8C0-ACA8-4F7C-A253-47C52EDAF4B2}" type="pres">
      <dgm:prSet presAssocID="{2493022A-7341-4719-B265-CDF9811D4403}" presName="imgShp" presStyleLbl="fgImgPlace1" presStyleIdx="3" presStyleCnt="5"/>
      <dgm:spPr>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0">
          <a:noFill/>
        </a:ln>
      </dgm:spPr>
      <dgm:extLst>
        <a:ext uri="{E40237B7-FDA0-4F09-8148-C483321AD2D9}">
          <dgm14:cNvPr xmlns:dgm14="http://schemas.microsoft.com/office/drawing/2010/diagram" id="0" name="" descr="Online Network with solid fill"/>
        </a:ext>
      </dgm:extLst>
    </dgm:pt>
    <dgm:pt modelId="{0F8EC250-5037-45E3-8E5C-F16B6976E99F}" type="pres">
      <dgm:prSet presAssocID="{2493022A-7341-4719-B265-CDF9811D4403}" presName="txShp" presStyleLbl="node1" presStyleIdx="3" presStyleCnt="5">
        <dgm:presLayoutVars>
          <dgm:bulletEnabled val="1"/>
        </dgm:presLayoutVars>
      </dgm:prSet>
      <dgm:spPr/>
    </dgm:pt>
    <dgm:pt modelId="{4EAE04EB-0BEB-4332-84A8-D2D95E819EDD}" type="pres">
      <dgm:prSet presAssocID="{D5C3280C-FCBE-4282-B681-639D7B320C3A}" presName="spacing" presStyleCnt="0"/>
      <dgm:spPr/>
    </dgm:pt>
    <dgm:pt modelId="{C7EB28B9-928F-4106-9B89-D2F2C70E718D}" type="pres">
      <dgm:prSet presAssocID="{18A34AFC-C17D-4E3B-B80B-0A159E739455}" presName="composite" presStyleCnt="0"/>
      <dgm:spPr/>
    </dgm:pt>
    <dgm:pt modelId="{3CF4899D-1B18-4FE0-8FC7-53ADE222F46D}" type="pres">
      <dgm:prSet presAssocID="{18A34AFC-C17D-4E3B-B80B-0A159E739455}" presName="imgShp" presStyleLbl="fgImgPlace1" presStyleIdx="4" presStyleCnt="5"/>
      <dgm:spPr>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0">
          <a:noFill/>
        </a:ln>
      </dgm:spPr>
      <dgm:extLst>
        <a:ext uri="{E40237B7-FDA0-4F09-8148-C483321AD2D9}">
          <dgm14:cNvPr xmlns:dgm14="http://schemas.microsoft.com/office/drawing/2010/diagram" id="0" name="" descr="Marker with solid fill"/>
        </a:ext>
      </dgm:extLst>
    </dgm:pt>
    <dgm:pt modelId="{989EEFB0-21C8-4E3D-83AE-88F7B9B98D20}" type="pres">
      <dgm:prSet presAssocID="{18A34AFC-C17D-4E3B-B80B-0A159E739455}" presName="txShp" presStyleLbl="node1" presStyleIdx="4" presStyleCnt="5">
        <dgm:presLayoutVars>
          <dgm:bulletEnabled val="1"/>
        </dgm:presLayoutVars>
      </dgm:prSet>
      <dgm:spPr/>
    </dgm:pt>
  </dgm:ptLst>
  <dgm:cxnLst>
    <dgm:cxn modelId="{364DE822-BECA-481A-A4D5-CF5BB74B4A87}" type="presOf" srcId="{0CE81910-438B-445D-B20B-49F5E2947A21}" destId="{EEF2C75E-94A5-43E0-AC55-37D438D4945F}" srcOrd="0" destOrd="0" presId="urn:microsoft.com/office/officeart/2005/8/layout/vList3"/>
    <dgm:cxn modelId="{CFAF8526-B947-4F75-B837-674A23A18B74}" type="presOf" srcId="{F43DCABE-B024-4F93-9B63-46095B5F5D29}" destId="{292BE56B-9F7B-4E71-9924-CF78107620E5}" srcOrd="0" destOrd="0" presId="urn:microsoft.com/office/officeart/2005/8/layout/vList3"/>
    <dgm:cxn modelId="{EE94844B-E48B-4D0B-80D7-D077BA49F8FD}" type="presOf" srcId="{18A34AFC-C17D-4E3B-B80B-0A159E739455}" destId="{989EEFB0-21C8-4E3D-83AE-88F7B9B98D20}" srcOrd="0" destOrd="0" presId="urn:microsoft.com/office/officeart/2005/8/layout/vList3"/>
    <dgm:cxn modelId="{2410F857-0CF8-4612-9141-DCB96F954E38}" type="presOf" srcId="{0A6174E3-8808-4EAF-96E3-66F9ED69B9BE}" destId="{5F02BF46-A860-453E-9E6E-860E7482169C}" srcOrd="0" destOrd="0" presId="urn:microsoft.com/office/officeart/2005/8/layout/vList3"/>
    <dgm:cxn modelId="{A629698C-E324-4AF4-98E6-E236407C45DE}" srcId="{6406FEDD-CC1C-42A2-80DB-873468835793}" destId="{0CE81910-438B-445D-B20B-49F5E2947A21}" srcOrd="2" destOrd="0" parTransId="{1790F666-F3AE-4468-89BC-02C7BBF03E9D}" sibTransId="{365FD5C7-27AE-4930-B446-AE94D38EE9DE}"/>
    <dgm:cxn modelId="{C2DE1E96-6D39-4E64-A1A7-BA8D5CA10A11}" srcId="{6406FEDD-CC1C-42A2-80DB-873468835793}" destId="{18A34AFC-C17D-4E3B-B80B-0A159E739455}" srcOrd="4" destOrd="0" parTransId="{8554B880-2455-4789-81ED-D02D2ADF060A}" sibTransId="{E628DCE1-E9A2-45B0-93D9-E9D57E4EC98D}"/>
    <dgm:cxn modelId="{44A4929A-B6F6-4CA2-BC30-F7FED5EF164C}" type="presOf" srcId="{2493022A-7341-4719-B265-CDF9811D4403}" destId="{0F8EC250-5037-45E3-8E5C-F16B6976E99F}" srcOrd="0" destOrd="0" presId="urn:microsoft.com/office/officeart/2005/8/layout/vList3"/>
    <dgm:cxn modelId="{0A3BA2A0-12A3-4682-92B7-76CF2775F2A4}" srcId="{6406FEDD-CC1C-42A2-80DB-873468835793}" destId="{2493022A-7341-4719-B265-CDF9811D4403}" srcOrd="3" destOrd="0" parTransId="{8A0E44EA-9C72-46BA-9B8F-F8063B1838EC}" sibTransId="{D5C3280C-FCBE-4282-B681-639D7B320C3A}"/>
    <dgm:cxn modelId="{BB1543E6-208C-4FD1-9DA1-17E58AE0DE3B}" srcId="{6406FEDD-CC1C-42A2-80DB-873468835793}" destId="{F43DCABE-B024-4F93-9B63-46095B5F5D29}" srcOrd="1" destOrd="0" parTransId="{8C8B863F-36B0-4C27-99A5-9F392B2F650B}" sibTransId="{ACFC0EA5-69C2-43AE-A208-55C3A07D3335}"/>
    <dgm:cxn modelId="{4882B0E6-CF77-4F2E-8787-55568A358AEB}" srcId="{6406FEDD-CC1C-42A2-80DB-873468835793}" destId="{0A6174E3-8808-4EAF-96E3-66F9ED69B9BE}" srcOrd="0" destOrd="0" parTransId="{7E6BDDE3-2A1A-4092-925B-17D11A47BD50}" sibTransId="{CF676DBC-ADA0-4CCD-899E-36CF9E9B30DA}"/>
    <dgm:cxn modelId="{E945EEF4-9729-4748-86AE-A5AD28D03558}" type="presOf" srcId="{6406FEDD-CC1C-42A2-80DB-873468835793}" destId="{637C43B7-5F24-4E2E-90F3-D4C6E9FF86D9}" srcOrd="0" destOrd="0" presId="urn:microsoft.com/office/officeart/2005/8/layout/vList3"/>
    <dgm:cxn modelId="{13A7EAB4-1D80-4E0B-A2FD-634D03CC699A}" type="presParOf" srcId="{637C43B7-5F24-4E2E-90F3-D4C6E9FF86D9}" destId="{690483A3-FEF3-4A9E-ABDB-0CBA4DFE9009}" srcOrd="0" destOrd="0" presId="urn:microsoft.com/office/officeart/2005/8/layout/vList3"/>
    <dgm:cxn modelId="{7DBD4A49-AC02-4F81-B6D5-91085F2964B0}" type="presParOf" srcId="{690483A3-FEF3-4A9E-ABDB-0CBA4DFE9009}" destId="{0A58F761-A4F1-46B3-BCBF-D05DD861A63C}" srcOrd="0" destOrd="0" presId="urn:microsoft.com/office/officeart/2005/8/layout/vList3"/>
    <dgm:cxn modelId="{D3EBBA85-51E1-4F58-BB18-8F6F69DEA2AA}" type="presParOf" srcId="{690483A3-FEF3-4A9E-ABDB-0CBA4DFE9009}" destId="{5F02BF46-A860-453E-9E6E-860E7482169C}" srcOrd="1" destOrd="0" presId="urn:microsoft.com/office/officeart/2005/8/layout/vList3"/>
    <dgm:cxn modelId="{093E8E5B-2863-4EEE-8C52-68FF228B5BC4}" type="presParOf" srcId="{637C43B7-5F24-4E2E-90F3-D4C6E9FF86D9}" destId="{7C9A7C05-A176-416C-9330-094A12182365}" srcOrd="1" destOrd="0" presId="urn:microsoft.com/office/officeart/2005/8/layout/vList3"/>
    <dgm:cxn modelId="{425C56FC-92D4-495B-90EA-BF370DB87375}" type="presParOf" srcId="{637C43B7-5F24-4E2E-90F3-D4C6E9FF86D9}" destId="{FBB89B40-1A36-4241-9981-A89149791FC6}" srcOrd="2" destOrd="0" presId="urn:microsoft.com/office/officeart/2005/8/layout/vList3"/>
    <dgm:cxn modelId="{1C898450-DF48-4A07-8240-22A661FC1042}" type="presParOf" srcId="{FBB89B40-1A36-4241-9981-A89149791FC6}" destId="{653138BF-2BED-447C-87F3-D2F35171932A}" srcOrd="0" destOrd="0" presId="urn:microsoft.com/office/officeart/2005/8/layout/vList3"/>
    <dgm:cxn modelId="{773D0728-6501-46D4-8D15-4D0904F1D3D5}" type="presParOf" srcId="{FBB89B40-1A36-4241-9981-A89149791FC6}" destId="{292BE56B-9F7B-4E71-9924-CF78107620E5}" srcOrd="1" destOrd="0" presId="urn:microsoft.com/office/officeart/2005/8/layout/vList3"/>
    <dgm:cxn modelId="{A3BC98E2-389D-4BC7-A172-9F07C6EF499B}" type="presParOf" srcId="{637C43B7-5F24-4E2E-90F3-D4C6E9FF86D9}" destId="{6FB0FB59-9E0C-4ABF-BB62-4068F927664A}" srcOrd="3" destOrd="0" presId="urn:microsoft.com/office/officeart/2005/8/layout/vList3"/>
    <dgm:cxn modelId="{C18B0300-ABDB-4156-B1D7-625B49140A00}" type="presParOf" srcId="{637C43B7-5F24-4E2E-90F3-D4C6E9FF86D9}" destId="{E94E77BF-6A70-469D-BAD0-2247A0F65C48}" srcOrd="4" destOrd="0" presId="urn:microsoft.com/office/officeart/2005/8/layout/vList3"/>
    <dgm:cxn modelId="{A52B9474-14D4-4D23-97E7-F132E6F05913}" type="presParOf" srcId="{E94E77BF-6A70-469D-BAD0-2247A0F65C48}" destId="{F042ABA3-F2BB-464E-B279-0DF66976C17E}" srcOrd="0" destOrd="0" presId="urn:microsoft.com/office/officeart/2005/8/layout/vList3"/>
    <dgm:cxn modelId="{7E71658C-4234-491E-83B6-452D942C555E}" type="presParOf" srcId="{E94E77BF-6A70-469D-BAD0-2247A0F65C48}" destId="{EEF2C75E-94A5-43E0-AC55-37D438D4945F}" srcOrd="1" destOrd="0" presId="urn:microsoft.com/office/officeart/2005/8/layout/vList3"/>
    <dgm:cxn modelId="{89AEC585-8E89-4A20-B374-B52F2C62C59F}" type="presParOf" srcId="{637C43B7-5F24-4E2E-90F3-D4C6E9FF86D9}" destId="{6BE8DE73-A4A0-46FC-974C-CD09DEE3195A}" srcOrd="5" destOrd="0" presId="urn:microsoft.com/office/officeart/2005/8/layout/vList3"/>
    <dgm:cxn modelId="{D0035F6D-FFE6-4EB2-BD2F-4B6EB3135DA9}" type="presParOf" srcId="{637C43B7-5F24-4E2E-90F3-D4C6E9FF86D9}" destId="{724A425E-22EB-4090-9302-76CD5932300D}" srcOrd="6" destOrd="0" presId="urn:microsoft.com/office/officeart/2005/8/layout/vList3"/>
    <dgm:cxn modelId="{9CC6C71F-3964-40C6-9B0C-C825BB5B375A}" type="presParOf" srcId="{724A425E-22EB-4090-9302-76CD5932300D}" destId="{96F7F8C0-ACA8-4F7C-A253-47C52EDAF4B2}" srcOrd="0" destOrd="0" presId="urn:microsoft.com/office/officeart/2005/8/layout/vList3"/>
    <dgm:cxn modelId="{85315E9F-3A78-4A7C-94C6-EC072E1D98B9}" type="presParOf" srcId="{724A425E-22EB-4090-9302-76CD5932300D}" destId="{0F8EC250-5037-45E3-8E5C-F16B6976E99F}" srcOrd="1" destOrd="0" presId="urn:microsoft.com/office/officeart/2005/8/layout/vList3"/>
    <dgm:cxn modelId="{F0E7DD29-7836-40F8-84E1-7EBA19836D0D}" type="presParOf" srcId="{637C43B7-5F24-4E2E-90F3-D4C6E9FF86D9}" destId="{4EAE04EB-0BEB-4332-84A8-D2D95E819EDD}" srcOrd="7" destOrd="0" presId="urn:microsoft.com/office/officeart/2005/8/layout/vList3"/>
    <dgm:cxn modelId="{2E3F7916-8A5A-4628-987F-F5B4E243ED87}" type="presParOf" srcId="{637C43B7-5F24-4E2E-90F3-D4C6E9FF86D9}" destId="{C7EB28B9-928F-4106-9B89-D2F2C70E718D}" srcOrd="8" destOrd="0" presId="urn:microsoft.com/office/officeart/2005/8/layout/vList3"/>
    <dgm:cxn modelId="{D557532F-D559-4D7F-8189-CF77D230DCC1}" type="presParOf" srcId="{C7EB28B9-928F-4106-9B89-D2F2C70E718D}" destId="{3CF4899D-1B18-4FE0-8FC7-53ADE222F46D}" srcOrd="0" destOrd="0" presId="urn:microsoft.com/office/officeart/2005/8/layout/vList3"/>
    <dgm:cxn modelId="{7CBEEDCF-D576-4A44-949D-C71E876F6BE4}" type="presParOf" srcId="{C7EB28B9-928F-4106-9B89-D2F2C70E718D}" destId="{989EEFB0-21C8-4E3D-83AE-88F7B9B98D2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06FEDD-CC1C-42A2-80DB-873468835793}" type="doc">
      <dgm:prSet loTypeId="urn:microsoft.com/office/officeart/2005/8/layout/vList3" loCatId="picture" qsTypeId="urn:microsoft.com/office/officeart/2005/8/quickstyle/simple1" qsCatId="simple" csTypeId="urn:microsoft.com/office/officeart/2005/8/colors/accent1_2" csCatId="accent1" phldr="1"/>
      <dgm:spPr/>
    </dgm:pt>
    <dgm:pt modelId="{18A34AFC-C17D-4E3B-B80B-0A159E739455}">
      <dgm:prSet phldrT="[Text]"/>
      <dgm:spPr>
        <a:noFill/>
        <a:ln>
          <a:noFill/>
        </a:ln>
      </dgm:spPr>
      <dgm:t>
        <a:bodyPr lIns="274320"/>
        <a:lstStyle/>
        <a:p>
          <a:pPr algn="l"/>
          <a:r>
            <a:rPr lang="en-US" b="0" i="0" dirty="0">
              <a:solidFill>
                <a:schemeClr val="bg1"/>
              </a:solidFill>
            </a:rPr>
            <a:t>1300 SW Arrowhead Road, Topeka, KS 66604  </a:t>
          </a:r>
          <a:endParaRPr lang="en-US" dirty="0">
            <a:solidFill>
              <a:schemeClr val="bg1"/>
            </a:solidFill>
          </a:endParaRPr>
        </a:p>
      </dgm:t>
    </dgm:pt>
    <dgm:pt modelId="{8554B880-2455-4789-81ED-D02D2ADF060A}" type="parTrans" cxnId="{C2DE1E96-6D39-4E64-A1A7-BA8D5CA10A11}">
      <dgm:prSet/>
      <dgm:spPr/>
      <dgm:t>
        <a:bodyPr/>
        <a:lstStyle/>
        <a:p>
          <a:endParaRPr lang="en-US"/>
        </a:p>
      </dgm:t>
    </dgm:pt>
    <dgm:pt modelId="{E628DCE1-E9A2-45B0-93D9-E9D57E4EC98D}" type="sibTrans" cxnId="{C2DE1E96-6D39-4E64-A1A7-BA8D5CA10A11}">
      <dgm:prSet/>
      <dgm:spPr/>
      <dgm:t>
        <a:bodyPr/>
        <a:lstStyle/>
        <a:p>
          <a:endParaRPr lang="en-US"/>
        </a:p>
      </dgm:t>
    </dgm:pt>
    <dgm:pt modelId="{0A6174E3-8808-4EAF-96E3-66F9ED69B9BE}">
      <dgm:prSet phldrT="[Text]"/>
      <dgm:spPr>
        <a:noFill/>
        <a:ln>
          <a:noFill/>
        </a:ln>
      </dgm:spPr>
      <dgm:t>
        <a:bodyPr lIns="274320"/>
        <a:lstStyle/>
        <a:p>
          <a:pPr algn="l"/>
          <a:r>
            <a:rPr lang="en-US" b="0" i="0" dirty="0">
              <a:solidFill>
                <a:schemeClr val="bg1"/>
              </a:solidFill>
            </a:rPr>
            <a:t>785-296-3071</a:t>
          </a:r>
          <a:endParaRPr lang="en-US" dirty="0">
            <a:solidFill>
              <a:schemeClr val="bg1"/>
            </a:solidFill>
          </a:endParaRPr>
        </a:p>
      </dgm:t>
    </dgm:pt>
    <dgm:pt modelId="{CF676DBC-ADA0-4CCD-899E-36CF9E9B30DA}" type="sibTrans" cxnId="{4882B0E6-CF77-4F2E-8787-55568A358AEB}">
      <dgm:prSet/>
      <dgm:spPr/>
      <dgm:t>
        <a:bodyPr/>
        <a:lstStyle/>
        <a:p>
          <a:endParaRPr lang="en-US"/>
        </a:p>
      </dgm:t>
    </dgm:pt>
    <dgm:pt modelId="{7E6BDDE3-2A1A-4092-925B-17D11A47BD50}" type="parTrans" cxnId="{4882B0E6-CF77-4F2E-8787-55568A358AEB}">
      <dgm:prSet/>
      <dgm:spPr/>
      <dgm:t>
        <a:bodyPr/>
        <a:lstStyle/>
        <a:p>
          <a:endParaRPr lang="en-US"/>
        </a:p>
      </dgm:t>
    </dgm:pt>
    <dgm:pt modelId="{F43DCABE-B024-4F93-9B63-46095B5F5D29}">
      <dgm:prSet phldrT="[Text]"/>
      <dgm:spPr>
        <a:noFill/>
        <a:ln>
          <a:noFill/>
        </a:ln>
      </dgm:spPr>
      <dgm:t>
        <a:bodyPr lIns="274320"/>
        <a:lstStyle/>
        <a:p>
          <a:pPr algn="l"/>
          <a:r>
            <a:rPr lang="en-US" b="0" i="0" dirty="0">
              <a:solidFill>
                <a:schemeClr val="bg1"/>
              </a:solidFill>
            </a:rPr>
            <a:t>KDOI@ks.gov</a:t>
          </a:r>
          <a:endParaRPr lang="en-US" dirty="0">
            <a:solidFill>
              <a:schemeClr val="bg1"/>
            </a:solidFill>
          </a:endParaRPr>
        </a:p>
      </dgm:t>
    </dgm:pt>
    <dgm:pt modelId="{8C8B863F-36B0-4C27-99A5-9F392B2F650B}" type="parTrans" cxnId="{BB1543E6-208C-4FD1-9DA1-17E58AE0DE3B}">
      <dgm:prSet/>
      <dgm:spPr/>
      <dgm:t>
        <a:bodyPr/>
        <a:lstStyle/>
        <a:p>
          <a:endParaRPr lang="en-US"/>
        </a:p>
      </dgm:t>
    </dgm:pt>
    <dgm:pt modelId="{ACFC0EA5-69C2-43AE-A208-55C3A07D3335}" type="sibTrans" cxnId="{BB1543E6-208C-4FD1-9DA1-17E58AE0DE3B}">
      <dgm:prSet/>
      <dgm:spPr/>
      <dgm:t>
        <a:bodyPr/>
        <a:lstStyle/>
        <a:p>
          <a:endParaRPr lang="en-US"/>
        </a:p>
      </dgm:t>
    </dgm:pt>
    <dgm:pt modelId="{0CE81910-438B-445D-B20B-49F5E2947A21}">
      <dgm:prSet phldrT="[Text]"/>
      <dgm:spPr>
        <a:noFill/>
        <a:ln>
          <a:noFill/>
        </a:ln>
      </dgm:spPr>
      <dgm:t>
        <a:bodyPr lIns="274320"/>
        <a:lstStyle/>
        <a:p>
          <a:pPr algn="l"/>
          <a:r>
            <a:rPr lang="en-US" dirty="0">
              <a:solidFill>
                <a:schemeClr val="bg1"/>
              </a:solidFill>
            </a:rPr>
            <a:t>insurance.kansas.gov</a:t>
          </a:r>
        </a:p>
      </dgm:t>
    </dgm:pt>
    <dgm:pt modelId="{1790F666-F3AE-4468-89BC-02C7BBF03E9D}" type="parTrans" cxnId="{A629698C-E324-4AF4-98E6-E236407C45DE}">
      <dgm:prSet/>
      <dgm:spPr/>
      <dgm:t>
        <a:bodyPr/>
        <a:lstStyle/>
        <a:p>
          <a:endParaRPr lang="en-US"/>
        </a:p>
      </dgm:t>
    </dgm:pt>
    <dgm:pt modelId="{365FD5C7-27AE-4930-B446-AE94D38EE9DE}" type="sibTrans" cxnId="{A629698C-E324-4AF4-98E6-E236407C45DE}">
      <dgm:prSet/>
      <dgm:spPr/>
      <dgm:t>
        <a:bodyPr/>
        <a:lstStyle/>
        <a:p>
          <a:endParaRPr lang="en-US"/>
        </a:p>
      </dgm:t>
    </dgm:pt>
    <dgm:pt modelId="{2493022A-7341-4719-B265-CDF9811D4403}">
      <dgm:prSet phldrT="[Text]"/>
      <dgm:spPr>
        <a:noFill/>
        <a:ln>
          <a:noFill/>
        </a:ln>
      </dgm:spPr>
      <dgm:t>
        <a:bodyPr lIns="274320"/>
        <a:lstStyle/>
        <a:p>
          <a:pPr algn="l"/>
          <a:r>
            <a:rPr lang="en-US" dirty="0">
              <a:solidFill>
                <a:schemeClr val="bg1"/>
              </a:solidFill>
            </a:rPr>
            <a:t>@KSinsurancedept</a:t>
          </a:r>
        </a:p>
      </dgm:t>
    </dgm:pt>
    <dgm:pt modelId="{8A0E44EA-9C72-46BA-9B8F-F8063B1838EC}" type="parTrans" cxnId="{0A3BA2A0-12A3-4682-92B7-76CF2775F2A4}">
      <dgm:prSet/>
      <dgm:spPr/>
      <dgm:t>
        <a:bodyPr/>
        <a:lstStyle/>
        <a:p>
          <a:endParaRPr lang="en-US"/>
        </a:p>
      </dgm:t>
    </dgm:pt>
    <dgm:pt modelId="{D5C3280C-FCBE-4282-B681-639D7B320C3A}" type="sibTrans" cxnId="{0A3BA2A0-12A3-4682-92B7-76CF2775F2A4}">
      <dgm:prSet/>
      <dgm:spPr/>
      <dgm:t>
        <a:bodyPr/>
        <a:lstStyle/>
        <a:p>
          <a:endParaRPr lang="en-US"/>
        </a:p>
      </dgm:t>
    </dgm:pt>
    <dgm:pt modelId="{637C43B7-5F24-4E2E-90F3-D4C6E9FF86D9}" type="pres">
      <dgm:prSet presAssocID="{6406FEDD-CC1C-42A2-80DB-873468835793}" presName="linearFlow" presStyleCnt="0">
        <dgm:presLayoutVars>
          <dgm:dir/>
          <dgm:resizeHandles val="exact"/>
        </dgm:presLayoutVars>
      </dgm:prSet>
      <dgm:spPr/>
    </dgm:pt>
    <dgm:pt modelId="{690483A3-FEF3-4A9E-ABDB-0CBA4DFE9009}" type="pres">
      <dgm:prSet presAssocID="{0A6174E3-8808-4EAF-96E3-66F9ED69B9BE}" presName="composite" presStyleCnt="0"/>
      <dgm:spPr/>
    </dgm:pt>
    <dgm:pt modelId="{0A58F761-A4F1-46B3-BCBF-D05DD861A63C}" type="pres">
      <dgm:prSet presAssocID="{0A6174E3-8808-4EAF-96E3-66F9ED69B9BE}" presName="imgShp" presStyleLbl="fgImgPlace1" presStyleIdx="0" presStyleCnt="5"/>
      <dgm:spPr>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0">
          <a:noFill/>
        </a:ln>
      </dgm:spPr>
      <dgm:extLst>
        <a:ext uri="{E40237B7-FDA0-4F09-8148-C483321AD2D9}">
          <dgm14:cNvPr xmlns:dgm14="http://schemas.microsoft.com/office/drawing/2010/diagram" id="0" name="" descr="Receiver with solid fill"/>
        </a:ext>
      </dgm:extLst>
    </dgm:pt>
    <dgm:pt modelId="{5F02BF46-A860-453E-9E6E-860E7482169C}" type="pres">
      <dgm:prSet presAssocID="{0A6174E3-8808-4EAF-96E3-66F9ED69B9BE}" presName="txShp" presStyleLbl="node1" presStyleIdx="0" presStyleCnt="5">
        <dgm:presLayoutVars>
          <dgm:bulletEnabled val="1"/>
        </dgm:presLayoutVars>
      </dgm:prSet>
      <dgm:spPr/>
    </dgm:pt>
    <dgm:pt modelId="{7C9A7C05-A176-416C-9330-094A12182365}" type="pres">
      <dgm:prSet presAssocID="{CF676DBC-ADA0-4CCD-899E-36CF9E9B30DA}" presName="spacing" presStyleCnt="0"/>
      <dgm:spPr/>
    </dgm:pt>
    <dgm:pt modelId="{FBB89B40-1A36-4241-9981-A89149791FC6}" type="pres">
      <dgm:prSet presAssocID="{F43DCABE-B024-4F93-9B63-46095B5F5D29}" presName="composite" presStyleCnt="0"/>
      <dgm:spPr/>
    </dgm:pt>
    <dgm:pt modelId="{653138BF-2BED-447C-87F3-D2F35171932A}" type="pres">
      <dgm:prSet presAssocID="{F43DCABE-B024-4F93-9B63-46095B5F5D29}" presName="imgShp" presStyleLbl="fgImgPlace1" presStyleIdx="1" presStyleCnt="5"/>
      <dgm:spPr>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0">
          <a:noFill/>
        </a:ln>
      </dgm:spPr>
      <dgm:extLst>
        <a:ext uri="{E40237B7-FDA0-4F09-8148-C483321AD2D9}">
          <dgm14:cNvPr xmlns:dgm14="http://schemas.microsoft.com/office/drawing/2010/diagram" id="0" name="" descr="Email with solid fill"/>
        </a:ext>
      </dgm:extLst>
    </dgm:pt>
    <dgm:pt modelId="{292BE56B-9F7B-4E71-9924-CF78107620E5}" type="pres">
      <dgm:prSet presAssocID="{F43DCABE-B024-4F93-9B63-46095B5F5D29}" presName="txShp" presStyleLbl="node1" presStyleIdx="1" presStyleCnt="5">
        <dgm:presLayoutVars>
          <dgm:bulletEnabled val="1"/>
        </dgm:presLayoutVars>
      </dgm:prSet>
      <dgm:spPr/>
    </dgm:pt>
    <dgm:pt modelId="{6FB0FB59-9E0C-4ABF-BB62-4068F927664A}" type="pres">
      <dgm:prSet presAssocID="{ACFC0EA5-69C2-43AE-A208-55C3A07D3335}" presName="spacing" presStyleCnt="0"/>
      <dgm:spPr/>
    </dgm:pt>
    <dgm:pt modelId="{E94E77BF-6A70-469D-BAD0-2247A0F65C48}" type="pres">
      <dgm:prSet presAssocID="{0CE81910-438B-445D-B20B-49F5E2947A21}" presName="composite" presStyleCnt="0"/>
      <dgm:spPr/>
    </dgm:pt>
    <dgm:pt modelId="{F042ABA3-F2BB-464E-B279-0DF66976C17E}" type="pres">
      <dgm:prSet presAssocID="{0CE81910-438B-445D-B20B-49F5E2947A21}" presName="imgShp" presStyleLbl="fgImgPlace1" presStyleIdx="2" presStyleCnt="5"/>
      <dgm:spPr>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0">
          <a:noFill/>
        </a:ln>
      </dgm:spPr>
      <dgm:extLst>
        <a:ext uri="{E40237B7-FDA0-4F09-8148-C483321AD2D9}">
          <dgm14:cNvPr xmlns:dgm14="http://schemas.microsoft.com/office/drawing/2010/diagram" id="0" name="" descr="Internet with solid fill"/>
        </a:ext>
      </dgm:extLst>
    </dgm:pt>
    <dgm:pt modelId="{EEF2C75E-94A5-43E0-AC55-37D438D4945F}" type="pres">
      <dgm:prSet presAssocID="{0CE81910-438B-445D-B20B-49F5E2947A21}" presName="txShp" presStyleLbl="node1" presStyleIdx="2" presStyleCnt="5">
        <dgm:presLayoutVars>
          <dgm:bulletEnabled val="1"/>
        </dgm:presLayoutVars>
      </dgm:prSet>
      <dgm:spPr/>
    </dgm:pt>
    <dgm:pt modelId="{6BE8DE73-A4A0-46FC-974C-CD09DEE3195A}" type="pres">
      <dgm:prSet presAssocID="{365FD5C7-27AE-4930-B446-AE94D38EE9DE}" presName="spacing" presStyleCnt="0"/>
      <dgm:spPr/>
    </dgm:pt>
    <dgm:pt modelId="{724A425E-22EB-4090-9302-76CD5932300D}" type="pres">
      <dgm:prSet presAssocID="{2493022A-7341-4719-B265-CDF9811D4403}" presName="composite" presStyleCnt="0"/>
      <dgm:spPr/>
    </dgm:pt>
    <dgm:pt modelId="{96F7F8C0-ACA8-4F7C-A253-47C52EDAF4B2}" type="pres">
      <dgm:prSet presAssocID="{2493022A-7341-4719-B265-CDF9811D4403}" presName="imgShp" presStyleLbl="fgImgPlace1" presStyleIdx="3" presStyleCnt="5"/>
      <dgm:spPr>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0">
          <a:noFill/>
        </a:ln>
      </dgm:spPr>
      <dgm:extLst>
        <a:ext uri="{E40237B7-FDA0-4F09-8148-C483321AD2D9}">
          <dgm14:cNvPr xmlns:dgm14="http://schemas.microsoft.com/office/drawing/2010/diagram" id="0" name="" descr="Online Network with solid fill"/>
        </a:ext>
      </dgm:extLst>
    </dgm:pt>
    <dgm:pt modelId="{0F8EC250-5037-45E3-8E5C-F16B6976E99F}" type="pres">
      <dgm:prSet presAssocID="{2493022A-7341-4719-B265-CDF9811D4403}" presName="txShp" presStyleLbl="node1" presStyleIdx="3" presStyleCnt="5">
        <dgm:presLayoutVars>
          <dgm:bulletEnabled val="1"/>
        </dgm:presLayoutVars>
      </dgm:prSet>
      <dgm:spPr/>
    </dgm:pt>
    <dgm:pt modelId="{4EAE04EB-0BEB-4332-84A8-D2D95E819EDD}" type="pres">
      <dgm:prSet presAssocID="{D5C3280C-FCBE-4282-B681-639D7B320C3A}" presName="spacing" presStyleCnt="0"/>
      <dgm:spPr/>
    </dgm:pt>
    <dgm:pt modelId="{C7EB28B9-928F-4106-9B89-D2F2C70E718D}" type="pres">
      <dgm:prSet presAssocID="{18A34AFC-C17D-4E3B-B80B-0A159E739455}" presName="composite" presStyleCnt="0"/>
      <dgm:spPr/>
    </dgm:pt>
    <dgm:pt modelId="{3CF4899D-1B18-4FE0-8FC7-53ADE222F46D}" type="pres">
      <dgm:prSet presAssocID="{18A34AFC-C17D-4E3B-B80B-0A159E739455}" presName="imgShp" presStyleLbl="fgImgPlace1" presStyleIdx="4" presStyleCnt="5"/>
      <dgm:spPr>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0">
          <a:noFill/>
        </a:ln>
      </dgm:spPr>
      <dgm:extLst>
        <a:ext uri="{E40237B7-FDA0-4F09-8148-C483321AD2D9}">
          <dgm14:cNvPr xmlns:dgm14="http://schemas.microsoft.com/office/drawing/2010/diagram" id="0" name="" descr="Marker with solid fill"/>
        </a:ext>
      </dgm:extLst>
    </dgm:pt>
    <dgm:pt modelId="{989EEFB0-21C8-4E3D-83AE-88F7B9B98D20}" type="pres">
      <dgm:prSet presAssocID="{18A34AFC-C17D-4E3B-B80B-0A159E739455}" presName="txShp" presStyleLbl="node1" presStyleIdx="4" presStyleCnt="5">
        <dgm:presLayoutVars>
          <dgm:bulletEnabled val="1"/>
        </dgm:presLayoutVars>
      </dgm:prSet>
      <dgm:spPr/>
    </dgm:pt>
  </dgm:ptLst>
  <dgm:cxnLst>
    <dgm:cxn modelId="{364DE822-BECA-481A-A4D5-CF5BB74B4A87}" type="presOf" srcId="{0CE81910-438B-445D-B20B-49F5E2947A21}" destId="{EEF2C75E-94A5-43E0-AC55-37D438D4945F}" srcOrd="0" destOrd="0" presId="urn:microsoft.com/office/officeart/2005/8/layout/vList3"/>
    <dgm:cxn modelId="{CFAF8526-B947-4F75-B837-674A23A18B74}" type="presOf" srcId="{F43DCABE-B024-4F93-9B63-46095B5F5D29}" destId="{292BE56B-9F7B-4E71-9924-CF78107620E5}" srcOrd="0" destOrd="0" presId="urn:microsoft.com/office/officeart/2005/8/layout/vList3"/>
    <dgm:cxn modelId="{EE94844B-E48B-4D0B-80D7-D077BA49F8FD}" type="presOf" srcId="{18A34AFC-C17D-4E3B-B80B-0A159E739455}" destId="{989EEFB0-21C8-4E3D-83AE-88F7B9B98D20}" srcOrd="0" destOrd="0" presId="urn:microsoft.com/office/officeart/2005/8/layout/vList3"/>
    <dgm:cxn modelId="{2410F857-0CF8-4612-9141-DCB96F954E38}" type="presOf" srcId="{0A6174E3-8808-4EAF-96E3-66F9ED69B9BE}" destId="{5F02BF46-A860-453E-9E6E-860E7482169C}" srcOrd="0" destOrd="0" presId="urn:microsoft.com/office/officeart/2005/8/layout/vList3"/>
    <dgm:cxn modelId="{A629698C-E324-4AF4-98E6-E236407C45DE}" srcId="{6406FEDD-CC1C-42A2-80DB-873468835793}" destId="{0CE81910-438B-445D-B20B-49F5E2947A21}" srcOrd="2" destOrd="0" parTransId="{1790F666-F3AE-4468-89BC-02C7BBF03E9D}" sibTransId="{365FD5C7-27AE-4930-B446-AE94D38EE9DE}"/>
    <dgm:cxn modelId="{C2DE1E96-6D39-4E64-A1A7-BA8D5CA10A11}" srcId="{6406FEDD-CC1C-42A2-80DB-873468835793}" destId="{18A34AFC-C17D-4E3B-B80B-0A159E739455}" srcOrd="4" destOrd="0" parTransId="{8554B880-2455-4789-81ED-D02D2ADF060A}" sibTransId="{E628DCE1-E9A2-45B0-93D9-E9D57E4EC98D}"/>
    <dgm:cxn modelId="{44A4929A-B6F6-4CA2-BC30-F7FED5EF164C}" type="presOf" srcId="{2493022A-7341-4719-B265-CDF9811D4403}" destId="{0F8EC250-5037-45E3-8E5C-F16B6976E99F}" srcOrd="0" destOrd="0" presId="urn:microsoft.com/office/officeart/2005/8/layout/vList3"/>
    <dgm:cxn modelId="{0A3BA2A0-12A3-4682-92B7-76CF2775F2A4}" srcId="{6406FEDD-CC1C-42A2-80DB-873468835793}" destId="{2493022A-7341-4719-B265-CDF9811D4403}" srcOrd="3" destOrd="0" parTransId="{8A0E44EA-9C72-46BA-9B8F-F8063B1838EC}" sibTransId="{D5C3280C-FCBE-4282-B681-639D7B320C3A}"/>
    <dgm:cxn modelId="{BB1543E6-208C-4FD1-9DA1-17E58AE0DE3B}" srcId="{6406FEDD-CC1C-42A2-80DB-873468835793}" destId="{F43DCABE-B024-4F93-9B63-46095B5F5D29}" srcOrd="1" destOrd="0" parTransId="{8C8B863F-36B0-4C27-99A5-9F392B2F650B}" sibTransId="{ACFC0EA5-69C2-43AE-A208-55C3A07D3335}"/>
    <dgm:cxn modelId="{4882B0E6-CF77-4F2E-8787-55568A358AEB}" srcId="{6406FEDD-CC1C-42A2-80DB-873468835793}" destId="{0A6174E3-8808-4EAF-96E3-66F9ED69B9BE}" srcOrd="0" destOrd="0" parTransId="{7E6BDDE3-2A1A-4092-925B-17D11A47BD50}" sibTransId="{CF676DBC-ADA0-4CCD-899E-36CF9E9B30DA}"/>
    <dgm:cxn modelId="{E945EEF4-9729-4748-86AE-A5AD28D03558}" type="presOf" srcId="{6406FEDD-CC1C-42A2-80DB-873468835793}" destId="{637C43B7-5F24-4E2E-90F3-D4C6E9FF86D9}" srcOrd="0" destOrd="0" presId="urn:microsoft.com/office/officeart/2005/8/layout/vList3"/>
    <dgm:cxn modelId="{13A7EAB4-1D80-4E0B-A2FD-634D03CC699A}" type="presParOf" srcId="{637C43B7-5F24-4E2E-90F3-D4C6E9FF86D9}" destId="{690483A3-FEF3-4A9E-ABDB-0CBA4DFE9009}" srcOrd="0" destOrd="0" presId="urn:microsoft.com/office/officeart/2005/8/layout/vList3"/>
    <dgm:cxn modelId="{7DBD4A49-AC02-4F81-B6D5-91085F2964B0}" type="presParOf" srcId="{690483A3-FEF3-4A9E-ABDB-0CBA4DFE9009}" destId="{0A58F761-A4F1-46B3-BCBF-D05DD861A63C}" srcOrd="0" destOrd="0" presId="urn:microsoft.com/office/officeart/2005/8/layout/vList3"/>
    <dgm:cxn modelId="{D3EBBA85-51E1-4F58-BB18-8F6F69DEA2AA}" type="presParOf" srcId="{690483A3-FEF3-4A9E-ABDB-0CBA4DFE9009}" destId="{5F02BF46-A860-453E-9E6E-860E7482169C}" srcOrd="1" destOrd="0" presId="urn:microsoft.com/office/officeart/2005/8/layout/vList3"/>
    <dgm:cxn modelId="{093E8E5B-2863-4EEE-8C52-68FF228B5BC4}" type="presParOf" srcId="{637C43B7-5F24-4E2E-90F3-D4C6E9FF86D9}" destId="{7C9A7C05-A176-416C-9330-094A12182365}" srcOrd="1" destOrd="0" presId="urn:microsoft.com/office/officeart/2005/8/layout/vList3"/>
    <dgm:cxn modelId="{425C56FC-92D4-495B-90EA-BF370DB87375}" type="presParOf" srcId="{637C43B7-5F24-4E2E-90F3-D4C6E9FF86D9}" destId="{FBB89B40-1A36-4241-9981-A89149791FC6}" srcOrd="2" destOrd="0" presId="urn:microsoft.com/office/officeart/2005/8/layout/vList3"/>
    <dgm:cxn modelId="{1C898450-DF48-4A07-8240-22A661FC1042}" type="presParOf" srcId="{FBB89B40-1A36-4241-9981-A89149791FC6}" destId="{653138BF-2BED-447C-87F3-D2F35171932A}" srcOrd="0" destOrd="0" presId="urn:microsoft.com/office/officeart/2005/8/layout/vList3"/>
    <dgm:cxn modelId="{773D0728-6501-46D4-8D15-4D0904F1D3D5}" type="presParOf" srcId="{FBB89B40-1A36-4241-9981-A89149791FC6}" destId="{292BE56B-9F7B-4E71-9924-CF78107620E5}" srcOrd="1" destOrd="0" presId="urn:microsoft.com/office/officeart/2005/8/layout/vList3"/>
    <dgm:cxn modelId="{A3BC98E2-389D-4BC7-A172-9F07C6EF499B}" type="presParOf" srcId="{637C43B7-5F24-4E2E-90F3-D4C6E9FF86D9}" destId="{6FB0FB59-9E0C-4ABF-BB62-4068F927664A}" srcOrd="3" destOrd="0" presId="urn:microsoft.com/office/officeart/2005/8/layout/vList3"/>
    <dgm:cxn modelId="{C18B0300-ABDB-4156-B1D7-625B49140A00}" type="presParOf" srcId="{637C43B7-5F24-4E2E-90F3-D4C6E9FF86D9}" destId="{E94E77BF-6A70-469D-BAD0-2247A0F65C48}" srcOrd="4" destOrd="0" presId="urn:microsoft.com/office/officeart/2005/8/layout/vList3"/>
    <dgm:cxn modelId="{A52B9474-14D4-4D23-97E7-F132E6F05913}" type="presParOf" srcId="{E94E77BF-6A70-469D-BAD0-2247A0F65C48}" destId="{F042ABA3-F2BB-464E-B279-0DF66976C17E}" srcOrd="0" destOrd="0" presId="urn:microsoft.com/office/officeart/2005/8/layout/vList3"/>
    <dgm:cxn modelId="{7E71658C-4234-491E-83B6-452D942C555E}" type="presParOf" srcId="{E94E77BF-6A70-469D-BAD0-2247A0F65C48}" destId="{EEF2C75E-94A5-43E0-AC55-37D438D4945F}" srcOrd="1" destOrd="0" presId="urn:microsoft.com/office/officeart/2005/8/layout/vList3"/>
    <dgm:cxn modelId="{89AEC585-8E89-4A20-B374-B52F2C62C59F}" type="presParOf" srcId="{637C43B7-5F24-4E2E-90F3-D4C6E9FF86D9}" destId="{6BE8DE73-A4A0-46FC-974C-CD09DEE3195A}" srcOrd="5" destOrd="0" presId="urn:microsoft.com/office/officeart/2005/8/layout/vList3"/>
    <dgm:cxn modelId="{D0035F6D-FFE6-4EB2-BD2F-4B6EB3135DA9}" type="presParOf" srcId="{637C43B7-5F24-4E2E-90F3-D4C6E9FF86D9}" destId="{724A425E-22EB-4090-9302-76CD5932300D}" srcOrd="6" destOrd="0" presId="urn:microsoft.com/office/officeart/2005/8/layout/vList3"/>
    <dgm:cxn modelId="{9CC6C71F-3964-40C6-9B0C-C825BB5B375A}" type="presParOf" srcId="{724A425E-22EB-4090-9302-76CD5932300D}" destId="{96F7F8C0-ACA8-4F7C-A253-47C52EDAF4B2}" srcOrd="0" destOrd="0" presId="urn:microsoft.com/office/officeart/2005/8/layout/vList3"/>
    <dgm:cxn modelId="{85315E9F-3A78-4A7C-94C6-EC072E1D98B9}" type="presParOf" srcId="{724A425E-22EB-4090-9302-76CD5932300D}" destId="{0F8EC250-5037-45E3-8E5C-F16B6976E99F}" srcOrd="1" destOrd="0" presId="urn:microsoft.com/office/officeart/2005/8/layout/vList3"/>
    <dgm:cxn modelId="{F0E7DD29-7836-40F8-84E1-7EBA19836D0D}" type="presParOf" srcId="{637C43B7-5F24-4E2E-90F3-D4C6E9FF86D9}" destId="{4EAE04EB-0BEB-4332-84A8-D2D95E819EDD}" srcOrd="7" destOrd="0" presId="urn:microsoft.com/office/officeart/2005/8/layout/vList3"/>
    <dgm:cxn modelId="{2E3F7916-8A5A-4628-987F-F5B4E243ED87}" type="presParOf" srcId="{637C43B7-5F24-4E2E-90F3-D4C6E9FF86D9}" destId="{C7EB28B9-928F-4106-9B89-D2F2C70E718D}" srcOrd="8" destOrd="0" presId="urn:microsoft.com/office/officeart/2005/8/layout/vList3"/>
    <dgm:cxn modelId="{D557532F-D559-4D7F-8189-CF77D230DCC1}" type="presParOf" srcId="{C7EB28B9-928F-4106-9B89-D2F2C70E718D}" destId="{3CF4899D-1B18-4FE0-8FC7-53ADE222F46D}" srcOrd="0" destOrd="0" presId="urn:microsoft.com/office/officeart/2005/8/layout/vList3"/>
    <dgm:cxn modelId="{7CBEEDCF-D576-4A44-949D-C71E876F6BE4}" type="presParOf" srcId="{C7EB28B9-928F-4106-9B89-D2F2C70E718D}" destId="{989EEFB0-21C8-4E3D-83AE-88F7B9B98D2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2BF46-A860-453E-9E6E-860E7482169C}">
      <dsp:nvSpPr>
        <dsp:cNvPr id="0" name=""/>
        <dsp:cNvSpPr/>
      </dsp:nvSpPr>
      <dsp:spPr>
        <a:xfrm rot="10800000">
          <a:off x="1461531" y="117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785-296-3071</a:t>
          </a:r>
          <a:endParaRPr lang="en-US" sz="1800" kern="1200" dirty="0">
            <a:solidFill>
              <a:schemeClr val="bg1"/>
            </a:solidFill>
          </a:endParaRPr>
        </a:p>
      </dsp:txBody>
      <dsp:txXfrm rot="10800000">
        <a:off x="1561622" y="1174"/>
        <a:ext cx="5305029" cy="400364"/>
      </dsp:txXfrm>
    </dsp:sp>
    <dsp:sp modelId="{0A58F761-A4F1-46B3-BCBF-D05DD861A63C}">
      <dsp:nvSpPr>
        <dsp:cNvPr id="0" name=""/>
        <dsp:cNvSpPr/>
      </dsp:nvSpPr>
      <dsp:spPr>
        <a:xfrm>
          <a:off x="1261348" y="1174"/>
          <a:ext cx="400364" cy="4003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292BE56B-9F7B-4E71-9924-CF78107620E5}">
      <dsp:nvSpPr>
        <dsp:cNvPr id="0" name=""/>
        <dsp:cNvSpPr/>
      </dsp:nvSpPr>
      <dsp:spPr>
        <a:xfrm rot="10800000">
          <a:off x="1461531" y="501629"/>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KDOI@ks.gov</a:t>
          </a:r>
          <a:endParaRPr lang="en-US" sz="1800" kern="1200" dirty="0">
            <a:solidFill>
              <a:schemeClr val="bg1"/>
            </a:solidFill>
          </a:endParaRPr>
        </a:p>
      </dsp:txBody>
      <dsp:txXfrm rot="10800000">
        <a:off x="1561622" y="501629"/>
        <a:ext cx="5305029" cy="400364"/>
      </dsp:txXfrm>
    </dsp:sp>
    <dsp:sp modelId="{653138BF-2BED-447C-87F3-D2F35171932A}">
      <dsp:nvSpPr>
        <dsp:cNvPr id="0" name=""/>
        <dsp:cNvSpPr/>
      </dsp:nvSpPr>
      <dsp:spPr>
        <a:xfrm>
          <a:off x="1261348" y="501629"/>
          <a:ext cx="400364" cy="40036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EEF2C75E-94A5-43E0-AC55-37D438D4945F}">
      <dsp:nvSpPr>
        <dsp:cNvPr id="0" name=""/>
        <dsp:cNvSpPr/>
      </dsp:nvSpPr>
      <dsp:spPr>
        <a:xfrm rot="10800000">
          <a:off x="1461531" y="100208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insurance.kansas.gov</a:t>
          </a:r>
        </a:p>
      </dsp:txBody>
      <dsp:txXfrm rot="10800000">
        <a:off x="1561622" y="1002084"/>
        <a:ext cx="5305029" cy="400364"/>
      </dsp:txXfrm>
    </dsp:sp>
    <dsp:sp modelId="{F042ABA3-F2BB-464E-B279-0DF66976C17E}">
      <dsp:nvSpPr>
        <dsp:cNvPr id="0" name=""/>
        <dsp:cNvSpPr/>
      </dsp:nvSpPr>
      <dsp:spPr>
        <a:xfrm>
          <a:off x="1261348" y="1002084"/>
          <a:ext cx="400364" cy="4003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0F8EC250-5037-45E3-8E5C-F16B6976E99F}">
      <dsp:nvSpPr>
        <dsp:cNvPr id="0" name=""/>
        <dsp:cNvSpPr/>
      </dsp:nvSpPr>
      <dsp:spPr>
        <a:xfrm rot="10800000">
          <a:off x="1461531" y="1502539"/>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@KSinsurancedept</a:t>
          </a:r>
        </a:p>
      </dsp:txBody>
      <dsp:txXfrm rot="10800000">
        <a:off x="1561622" y="1502539"/>
        <a:ext cx="5305029" cy="400364"/>
      </dsp:txXfrm>
    </dsp:sp>
    <dsp:sp modelId="{96F7F8C0-ACA8-4F7C-A253-47C52EDAF4B2}">
      <dsp:nvSpPr>
        <dsp:cNvPr id="0" name=""/>
        <dsp:cNvSpPr/>
      </dsp:nvSpPr>
      <dsp:spPr>
        <a:xfrm>
          <a:off x="1261348" y="1502539"/>
          <a:ext cx="400364" cy="40036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989EEFB0-21C8-4E3D-83AE-88F7B9B98D20}">
      <dsp:nvSpPr>
        <dsp:cNvPr id="0" name=""/>
        <dsp:cNvSpPr/>
      </dsp:nvSpPr>
      <dsp:spPr>
        <a:xfrm rot="10800000">
          <a:off x="1461531" y="200299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1300 SW Arrowhead Road, Topeka, KS 66604  </a:t>
          </a:r>
          <a:endParaRPr lang="en-US" sz="1800" kern="1200" dirty="0">
            <a:solidFill>
              <a:schemeClr val="bg1"/>
            </a:solidFill>
          </a:endParaRPr>
        </a:p>
      </dsp:txBody>
      <dsp:txXfrm rot="10800000">
        <a:off x="1561622" y="2002994"/>
        <a:ext cx="5305029" cy="400364"/>
      </dsp:txXfrm>
    </dsp:sp>
    <dsp:sp modelId="{3CF4899D-1B18-4FE0-8FC7-53ADE222F46D}">
      <dsp:nvSpPr>
        <dsp:cNvPr id="0" name=""/>
        <dsp:cNvSpPr/>
      </dsp:nvSpPr>
      <dsp:spPr>
        <a:xfrm>
          <a:off x="1261348" y="2002994"/>
          <a:ext cx="400364" cy="40036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2BF46-A860-453E-9E6E-860E7482169C}">
      <dsp:nvSpPr>
        <dsp:cNvPr id="0" name=""/>
        <dsp:cNvSpPr/>
      </dsp:nvSpPr>
      <dsp:spPr>
        <a:xfrm rot="10800000">
          <a:off x="1461531" y="117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785-296-3071</a:t>
          </a:r>
          <a:endParaRPr lang="en-US" sz="1800" kern="1200" dirty="0">
            <a:solidFill>
              <a:schemeClr val="bg1"/>
            </a:solidFill>
          </a:endParaRPr>
        </a:p>
      </dsp:txBody>
      <dsp:txXfrm rot="10800000">
        <a:off x="1561622" y="1174"/>
        <a:ext cx="5305029" cy="400364"/>
      </dsp:txXfrm>
    </dsp:sp>
    <dsp:sp modelId="{0A58F761-A4F1-46B3-BCBF-D05DD861A63C}">
      <dsp:nvSpPr>
        <dsp:cNvPr id="0" name=""/>
        <dsp:cNvSpPr/>
      </dsp:nvSpPr>
      <dsp:spPr>
        <a:xfrm>
          <a:off x="1261348" y="1174"/>
          <a:ext cx="400364" cy="4003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292BE56B-9F7B-4E71-9924-CF78107620E5}">
      <dsp:nvSpPr>
        <dsp:cNvPr id="0" name=""/>
        <dsp:cNvSpPr/>
      </dsp:nvSpPr>
      <dsp:spPr>
        <a:xfrm rot="10800000">
          <a:off x="1461531" y="501629"/>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KDOI@ks.gov</a:t>
          </a:r>
          <a:endParaRPr lang="en-US" sz="1800" kern="1200" dirty="0">
            <a:solidFill>
              <a:schemeClr val="bg1"/>
            </a:solidFill>
          </a:endParaRPr>
        </a:p>
      </dsp:txBody>
      <dsp:txXfrm rot="10800000">
        <a:off x="1561622" y="501629"/>
        <a:ext cx="5305029" cy="400364"/>
      </dsp:txXfrm>
    </dsp:sp>
    <dsp:sp modelId="{653138BF-2BED-447C-87F3-D2F35171932A}">
      <dsp:nvSpPr>
        <dsp:cNvPr id="0" name=""/>
        <dsp:cNvSpPr/>
      </dsp:nvSpPr>
      <dsp:spPr>
        <a:xfrm>
          <a:off x="1261348" y="501629"/>
          <a:ext cx="400364" cy="40036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EEF2C75E-94A5-43E0-AC55-37D438D4945F}">
      <dsp:nvSpPr>
        <dsp:cNvPr id="0" name=""/>
        <dsp:cNvSpPr/>
      </dsp:nvSpPr>
      <dsp:spPr>
        <a:xfrm rot="10800000">
          <a:off x="1461531" y="100208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insurance.kansas.gov</a:t>
          </a:r>
        </a:p>
      </dsp:txBody>
      <dsp:txXfrm rot="10800000">
        <a:off x="1561622" y="1002084"/>
        <a:ext cx="5305029" cy="400364"/>
      </dsp:txXfrm>
    </dsp:sp>
    <dsp:sp modelId="{F042ABA3-F2BB-464E-B279-0DF66976C17E}">
      <dsp:nvSpPr>
        <dsp:cNvPr id="0" name=""/>
        <dsp:cNvSpPr/>
      </dsp:nvSpPr>
      <dsp:spPr>
        <a:xfrm>
          <a:off x="1261348" y="1002084"/>
          <a:ext cx="400364" cy="4003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0F8EC250-5037-45E3-8E5C-F16B6976E99F}">
      <dsp:nvSpPr>
        <dsp:cNvPr id="0" name=""/>
        <dsp:cNvSpPr/>
      </dsp:nvSpPr>
      <dsp:spPr>
        <a:xfrm rot="10800000">
          <a:off x="1461531" y="1502539"/>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@KSinsurancedept</a:t>
          </a:r>
        </a:p>
      </dsp:txBody>
      <dsp:txXfrm rot="10800000">
        <a:off x="1561622" y="1502539"/>
        <a:ext cx="5305029" cy="400364"/>
      </dsp:txXfrm>
    </dsp:sp>
    <dsp:sp modelId="{96F7F8C0-ACA8-4F7C-A253-47C52EDAF4B2}">
      <dsp:nvSpPr>
        <dsp:cNvPr id="0" name=""/>
        <dsp:cNvSpPr/>
      </dsp:nvSpPr>
      <dsp:spPr>
        <a:xfrm>
          <a:off x="1261348" y="1502539"/>
          <a:ext cx="400364" cy="40036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989EEFB0-21C8-4E3D-83AE-88F7B9B98D20}">
      <dsp:nvSpPr>
        <dsp:cNvPr id="0" name=""/>
        <dsp:cNvSpPr/>
      </dsp:nvSpPr>
      <dsp:spPr>
        <a:xfrm rot="10800000">
          <a:off x="1461531" y="200299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1300 SW Arrowhead Road, Topeka, KS 66604  </a:t>
          </a:r>
          <a:endParaRPr lang="en-US" sz="1800" kern="1200" dirty="0">
            <a:solidFill>
              <a:schemeClr val="bg1"/>
            </a:solidFill>
          </a:endParaRPr>
        </a:p>
      </dsp:txBody>
      <dsp:txXfrm rot="10800000">
        <a:off x="1561622" y="2002994"/>
        <a:ext cx="5305029" cy="400364"/>
      </dsp:txXfrm>
    </dsp:sp>
    <dsp:sp modelId="{3CF4899D-1B18-4FE0-8FC7-53ADE222F46D}">
      <dsp:nvSpPr>
        <dsp:cNvPr id="0" name=""/>
        <dsp:cNvSpPr/>
      </dsp:nvSpPr>
      <dsp:spPr>
        <a:xfrm>
          <a:off x="1261348" y="2002994"/>
          <a:ext cx="400364" cy="40036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980BF-FFE6-447B-9877-61642136462F}" type="datetimeFigureOut">
              <a:rPr lang="en-US" smtClean="0"/>
              <a:t>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E6A06-85C6-46A4-96EB-3A8E10638117}" type="slidenum">
              <a:rPr lang="en-US" smtClean="0"/>
              <a:t>‹#›</a:t>
            </a:fld>
            <a:endParaRPr lang="en-US"/>
          </a:p>
        </p:txBody>
      </p:sp>
    </p:spTree>
    <p:extLst>
      <p:ext uri="{BB962C8B-B14F-4D97-AF65-F5344CB8AC3E}">
        <p14:creationId xmlns:p14="http://schemas.microsoft.com/office/powerpoint/2010/main" val="154061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FD670A7-A705-0556-7827-75C8333092FA}"/>
              </a:ext>
            </a:extLst>
          </p:cNvPr>
          <p:cNvGrpSpPr>
            <a:grpSpLocks noGrp="1" noUngrp="1" noRot="1" noMove="1" noResize="1"/>
          </p:cNvGrpSpPr>
          <p:nvPr userDrawn="1"/>
        </p:nvGrpSpPr>
        <p:grpSpPr>
          <a:xfrm>
            <a:off x="-2473693" y="0"/>
            <a:ext cx="14665695" cy="6878899"/>
            <a:chOff x="-3643703" y="0"/>
            <a:chExt cx="21931706" cy="10287000"/>
          </a:xfrm>
        </p:grpSpPr>
        <p:pic>
          <p:nvPicPr>
            <p:cNvPr id="8" name="Picture 2">
              <a:extLst>
                <a:ext uri="{FF2B5EF4-FFF2-40B4-BE49-F238E27FC236}">
                  <a16:creationId xmlns:a16="http://schemas.microsoft.com/office/drawing/2014/main" id="{555DC408-5F0B-C718-1A11-0490FF899D99}"/>
                </a:ext>
              </a:extLst>
            </p:cNvPr>
            <p:cNvPicPr>
              <a:picLocks noChangeAspect="1"/>
            </p:cNvPicPr>
            <p:nvPr/>
          </p:nvPicPr>
          <p:blipFill>
            <a:blip r:embed="rId2"/>
            <a:srcRect t="7825" b="7825"/>
            <a:stretch>
              <a:fillRect/>
            </a:stretch>
          </p:blipFill>
          <p:spPr>
            <a:xfrm>
              <a:off x="1" y="0"/>
              <a:ext cx="18288002" cy="10287000"/>
            </a:xfrm>
            <a:prstGeom prst="rect">
              <a:avLst/>
            </a:prstGeom>
          </p:spPr>
        </p:pic>
        <p:grpSp>
          <p:nvGrpSpPr>
            <p:cNvPr id="9" name="Group 8">
              <a:extLst>
                <a:ext uri="{FF2B5EF4-FFF2-40B4-BE49-F238E27FC236}">
                  <a16:creationId xmlns:a16="http://schemas.microsoft.com/office/drawing/2014/main" id="{88313A04-5139-E9AF-E469-712C93711E4D}"/>
                </a:ext>
              </a:extLst>
            </p:cNvPr>
            <p:cNvGrpSpPr>
              <a:grpSpLocks noGrp="1" noUngrp="1" noRot="1" noMove="1" noResize="1"/>
            </p:cNvGrpSpPr>
            <p:nvPr/>
          </p:nvGrpSpPr>
          <p:grpSpPr>
            <a:xfrm>
              <a:off x="-721895" y="8949158"/>
              <a:ext cx="12753474" cy="1337842"/>
              <a:chOff x="-721895" y="8949158"/>
              <a:chExt cx="12753474" cy="1337842"/>
            </a:xfrm>
          </p:grpSpPr>
          <p:sp>
            <p:nvSpPr>
              <p:cNvPr id="12" name="Freeform 4">
                <a:extLst>
                  <a:ext uri="{FF2B5EF4-FFF2-40B4-BE49-F238E27FC236}">
                    <a16:creationId xmlns:a16="http://schemas.microsoft.com/office/drawing/2014/main" id="{EF9A4420-60E8-6F48-F82D-963981D42754}"/>
                  </a:ext>
                </a:extLst>
              </p:cNvPr>
              <p:cNvSpPr>
                <a:spLocks/>
              </p:cNvSpPr>
              <p:nvPr/>
            </p:nvSpPr>
            <p:spPr>
              <a:xfrm>
                <a:off x="-721895" y="9027855"/>
                <a:ext cx="12753474" cy="1259145"/>
              </a:xfrm>
              <a:custGeom>
                <a:avLst/>
                <a:gdLst/>
                <a:ahLst/>
                <a:cxnLst/>
                <a:rect l="l" t="t" r="r" b="b"/>
                <a:pathLst>
                  <a:path w="6174443" h="609600">
                    <a:moveTo>
                      <a:pt x="203200" y="0"/>
                    </a:moveTo>
                    <a:lnTo>
                      <a:pt x="6174443" y="0"/>
                    </a:lnTo>
                    <a:lnTo>
                      <a:pt x="5971243" y="609600"/>
                    </a:lnTo>
                    <a:lnTo>
                      <a:pt x="0" y="609600"/>
                    </a:lnTo>
                    <a:lnTo>
                      <a:pt x="203200" y="0"/>
                    </a:lnTo>
                    <a:close/>
                  </a:path>
                </a:pathLst>
              </a:custGeom>
              <a:solidFill>
                <a:srgbClr val="0049C2"/>
              </a:solidFill>
              <a:ln>
                <a:noFill/>
              </a:ln>
            </p:spPr>
            <p:txBody>
              <a:bodyPr/>
              <a:lstStyle/>
              <a:p>
                <a:endParaRPr lang="en-US" dirty="0"/>
              </a:p>
            </p:txBody>
          </p:sp>
          <p:sp>
            <p:nvSpPr>
              <p:cNvPr id="13" name="TextBox 5">
                <a:extLst>
                  <a:ext uri="{FF2B5EF4-FFF2-40B4-BE49-F238E27FC236}">
                    <a16:creationId xmlns:a16="http://schemas.microsoft.com/office/drawing/2014/main" id="{69F211B5-7ABA-7709-F599-0CF516C1DD98}"/>
                  </a:ext>
                </a:extLst>
              </p:cNvPr>
              <p:cNvSpPr txBox="1">
                <a:spLocks noGrp="1" noRot="1" noMove="1" noResize="1" noEditPoints="1" noAdjustHandles="1" noChangeArrowheads="1" noChangeShapeType="1"/>
              </p:cNvSpPr>
              <p:nvPr/>
            </p:nvSpPr>
            <p:spPr>
              <a:xfrm>
                <a:off x="-512038" y="8949158"/>
                <a:ext cx="1259145" cy="1337842"/>
              </a:xfrm>
              <a:prstGeom prst="rect">
                <a:avLst/>
              </a:prstGeom>
            </p:spPr>
            <p:txBody>
              <a:bodyPr lIns="50800" tIns="50800" rIns="50800" bIns="50800" rtlCol="0" anchor="ctr"/>
              <a:lstStyle/>
              <a:p>
                <a:pPr algn="r">
                  <a:lnSpc>
                    <a:spcPts val="2659"/>
                  </a:lnSpc>
                </a:pPr>
                <a:endParaRPr>
                  <a:solidFill>
                    <a:schemeClr val="tx1"/>
                  </a:solidFill>
                </a:endParaRPr>
              </a:p>
            </p:txBody>
          </p:sp>
        </p:grpSp>
        <p:sp>
          <p:nvSpPr>
            <p:cNvPr id="10" name="Freeform 7">
              <a:extLst>
                <a:ext uri="{FF2B5EF4-FFF2-40B4-BE49-F238E27FC236}">
                  <a16:creationId xmlns:a16="http://schemas.microsoft.com/office/drawing/2014/main" id="{DCAD57A7-4C24-C687-206F-30A3DE1D88D8}"/>
                </a:ext>
              </a:extLst>
            </p:cNvPr>
            <p:cNvSpPr>
              <a:spLocks noGrp="1" noRot="1" noMove="1" noResize="1" noEditPoints="1" noAdjustHandles="1" noChangeArrowheads="1" noChangeShapeType="1"/>
            </p:cNvSpPr>
            <p:nvPr/>
          </p:nvSpPr>
          <p:spPr>
            <a:xfrm>
              <a:off x="-2696383" y="1773617"/>
              <a:ext cx="17106204" cy="7058097"/>
            </a:xfrm>
            <a:custGeom>
              <a:avLst/>
              <a:gdLst/>
              <a:ahLst/>
              <a:cxnLst/>
              <a:rect l="l" t="t" r="r" b="b"/>
              <a:pathLst>
                <a:path w="1477444" h="609600">
                  <a:moveTo>
                    <a:pt x="203200" y="0"/>
                  </a:moveTo>
                  <a:lnTo>
                    <a:pt x="1477444" y="0"/>
                  </a:lnTo>
                  <a:lnTo>
                    <a:pt x="1274244" y="609600"/>
                  </a:lnTo>
                  <a:lnTo>
                    <a:pt x="0" y="609600"/>
                  </a:lnTo>
                  <a:lnTo>
                    <a:pt x="203200" y="0"/>
                  </a:lnTo>
                  <a:close/>
                </a:path>
              </a:pathLst>
            </a:custGeom>
            <a:solidFill>
              <a:srgbClr val="0049C2">
                <a:alpha val="60000"/>
              </a:srgbClr>
            </a:solidFill>
          </p:spPr>
          <p:txBody>
            <a:bodyPr/>
            <a:lstStyle/>
            <a:p>
              <a:pPr algn="r"/>
              <a:endParaRPr lang="en-US" dirty="0">
                <a:solidFill>
                  <a:schemeClr val="tx1"/>
                </a:solidFill>
              </a:endParaRPr>
            </a:p>
          </p:txBody>
        </p:sp>
        <p:sp>
          <p:nvSpPr>
            <p:cNvPr id="11" name="Freeform 10">
              <a:extLst>
                <a:ext uri="{FF2B5EF4-FFF2-40B4-BE49-F238E27FC236}">
                  <a16:creationId xmlns:a16="http://schemas.microsoft.com/office/drawing/2014/main" id="{5172BE9E-40DF-24A8-B36C-CE1DFE67A18E}"/>
                </a:ext>
              </a:extLst>
            </p:cNvPr>
            <p:cNvSpPr>
              <a:spLocks/>
            </p:cNvSpPr>
            <p:nvPr/>
          </p:nvSpPr>
          <p:spPr>
            <a:xfrm>
              <a:off x="-3643703" y="460303"/>
              <a:ext cx="9670845" cy="7907226"/>
            </a:xfrm>
            <a:custGeom>
              <a:avLst/>
              <a:gdLst/>
              <a:ahLst/>
              <a:cxnLst/>
              <a:rect l="l" t="t" r="r" b="b"/>
              <a:pathLst>
                <a:path w="706438" h="609600">
                  <a:moveTo>
                    <a:pt x="203200" y="0"/>
                  </a:moveTo>
                  <a:lnTo>
                    <a:pt x="706438" y="0"/>
                  </a:lnTo>
                  <a:lnTo>
                    <a:pt x="503238" y="609600"/>
                  </a:lnTo>
                  <a:lnTo>
                    <a:pt x="0" y="609600"/>
                  </a:lnTo>
                  <a:lnTo>
                    <a:pt x="203200" y="0"/>
                  </a:lnTo>
                  <a:close/>
                </a:path>
              </a:pathLst>
            </a:custGeom>
            <a:solidFill>
              <a:srgbClr val="02409B"/>
            </a:solidFill>
          </p:spPr>
          <p:txBody>
            <a:bodyPr/>
            <a:lstStyle/>
            <a:p>
              <a:pPr algn="r"/>
              <a:endParaRPr lang="en-US" dirty="0">
                <a:solidFill>
                  <a:schemeClr val="tx1"/>
                </a:solidFill>
              </a:endParaRPr>
            </a:p>
          </p:txBody>
        </p:sp>
      </p:grpSp>
      <p:sp>
        <p:nvSpPr>
          <p:cNvPr id="5" name="Freeform 14">
            <a:extLst>
              <a:ext uri="{FF2B5EF4-FFF2-40B4-BE49-F238E27FC236}">
                <a16:creationId xmlns:a16="http://schemas.microsoft.com/office/drawing/2014/main" id="{1AE9DAD1-1E6A-C14A-D9D7-A637517F8B18}"/>
              </a:ext>
            </a:extLst>
          </p:cNvPr>
          <p:cNvSpPr/>
          <p:nvPr/>
        </p:nvSpPr>
        <p:spPr>
          <a:xfrm>
            <a:off x="316162" y="3515228"/>
            <a:ext cx="7519737" cy="839430"/>
          </a:xfrm>
          <a:custGeom>
            <a:avLst/>
            <a:gdLst/>
            <a:ahLst/>
            <a:cxnLst/>
            <a:rect l="l" t="t" r="r" b="b"/>
            <a:pathLst>
              <a:path w="5460887" h="609600">
                <a:moveTo>
                  <a:pt x="203200" y="0"/>
                </a:moveTo>
                <a:lnTo>
                  <a:pt x="5460887" y="0"/>
                </a:lnTo>
                <a:lnTo>
                  <a:pt x="5257687" y="609600"/>
                </a:lnTo>
                <a:lnTo>
                  <a:pt x="0" y="609600"/>
                </a:lnTo>
                <a:lnTo>
                  <a:pt x="203200" y="0"/>
                </a:lnTo>
                <a:close/>
              </a:path>
            </a:pathLst>
          </a:custGeom>
          <a:solidFill>
            <a:schemeClr val="accent3"/>
          </a:solidFill>
        </p:spPr>
      </p:sp>
      <p:sp>
        <p:nvSpPr>
          <p:cNvPr id="2" name="Title 1">
            <a:extLst>
              <a:ext uri="{FF2B5EF4-FFF2-40B4-BE49-F238E27FC236}">
                <a16:creationId xmlns:a16="http://schemas.microsoft.com/office/drawing/2014/main" id="{B9A6E239-9443-83B3-9973-ECF3F4F765B3}"/>
              </a:ext>
            </a:extLst>
          </p:cNvPr>
          <p:cNvSpPr>
            <a:spLocks noGrp="1"/>
          </p:cNvSpPr>
          <p:nvPr userDrawn="1">
            <p:ph type="ctrTitle" hasCustomPrompt="1"/>
          </p:nvPr>
        </p:nvSpPr>
        <p:spPr>
          <a:xfrm>
            <a:off x="838200" y="2735697"/>
            <a:ext cx="7816850" cy="774266"/>
          </a:xfrm>
          <a:effectLst>
            <a:outerShdw blurRad="50800" dist="38100" dir="2700000" algn="tl" rotWithShape="0">
              <a:prstClr val="black">
                <a:alpha val="40000"/>
              </a:prstClr>
            </a:outerShdw>
          </a:effectLst>
        </p:spPr>
        <p:txBody>
          <a:bodyPr anchor="b">
            <a:normAutofit/>
          </a:bodyPr>
          <a:lstStyle>
            <a:lvl1pPr algn="l">
              <a:defRPr sz="4800" b="1">
                <a:solidFill>
                  <a:schemeClr val="bg1"/>
                </a:solidFill>
                <a:latin typeface="+mj-lt"/>
              </a:defRPr>
            </a:lvl1pPr>
          </a:lstStyle>
          <a:p>
            <a:r>
              <a:rPr lang="en-US" dirty="0"/>
              <a:t>Edit Heading Line 2</a:t>
            </a:r>
          </a:p>
        </p:txBody>
      </p:sp>
      <p:sp>
        <p:nvSpPr>
          <p:cNvPr id="3" name="Subtitle 2">
            <a:extLst>
              <a:ext uri="{FF2B5EF4-FFF2-40B4-BE49-F238E27FC236}">
                <a16:creationId xmlns:a16="http://schemas.microsoft.com/office/drawing/2014/main" id="{899685C8-D268-7A9A-9489-3F15090303C4}"/>
              </a:ext>
            </a:extLst>
          </p:cNvPr>
          <p:cNvSpPr>
            <a:spLocks noGrp="1"/>
          </p:cNvSpPr>
          <p:nvPr userDrawn="1">
            <p:ph type="subTitle" idx="1" hasCustomPrompt="1"/>
          </p:nvPr>
        </p:nvSpPr>
        <p:spPr>
          <a:xfrm>
            <a:off x="838200" y="3509963"/>
            <a:ext cx="9829799" cy="844695"/>
          </a:xfrm>
        </p:spPr>
        <p:txBody>
          <a:bodyPr anchor="ct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descr="Text&#10;&#10;Description automatically generated with medium confidence">
            <a:extLst>
              <a:ext uri="{FF2B5EF4-FFF2-40B4-BE49-F238E27FC236}">
                <a16:creationId xmlns:a16="http://schemas.microsoft.com/office/drawing/2014/main" id="{D4258A9A-A019-4AE0-9018-E6CCAED2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946" y="639162"/>
            <a:ext cx="2363051" cy="604063"/>
          </a:xfrm>
          <a:prstGeom prst="rect">
            <a:avLst/>
          </a:prstGeom>
        </p:spPr>
      </p:pic>
      <p:sp>
        <p:nvSpPr>
          <p:cNvPr id="26" name="Subtitle 2">
            <a:extLst>
              <a:ext uri="{FF2B5EF4-FFF2-40B4-BE49-F238E27FC236}">
                <a16:creationId xmlns:a16="http://schemas.microsoft.com/office/drawing/2014/main" id="{7F61F5ED-C580-6186-D16C-ACBC13174112}"/>
              </a:ext>
            </a:extLst>
          </p:cNvPr>
          <p:cNvSpPr txBox="1">
            <a:spLocks/>
          </p:cNvSpPr>
          <p:nvPr userDrawn="1"/>
        </p:nvSpPr>
        <p:spPr>
          <a:xfrm>
            <a:off x="838201" y="4955291"/>
            <a:ext cx="7315200" cy="595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b="1" dirty="0"/>
          </a:p>
        </p:txBody>
      </p:sp>
      <p:sp>
        <p:nvSpPr>
          <p:cNvPr id="34" name="Text Placeholder 33">
            <a:extLst>
              <a:ext uri="{FF2B5EF4-FFF2-40B4-BE49-F238E27FC236}">
                <a16:creationId xmlns:a16="http://schemas.microsoft.com/office/drawing/2014/main" id="{6112F418-2E38-F197-C9A3-9516F943DABF}"/>
              </a:ext>
            </a:extLst>
          </p:cNvPr>
          <p:cNvSpPr>
            <a:spLocks noGrp="1"/>
          </p:cNvSpPr>
          <p:nvPr userDrawn="1">
            <p:ph type="body" sz="quarter" idx="13" hasCustomPrompt="1"/>
          </p:nvPr>
        </p:nvSpPr>
        <p:spPr>
          <a:xfrm>
            <a:off x="838200" y="2000883"/>
            <a:ext cx="7816850" cy="774700"/>
          </a:xfrm>
        </p:spPr>
        <p:txBody>
          <a:bodyPr anchor="b">
            <a:normAutofit/>
          </a:bodyPr>
          <a:lstStyle>
            <a:lvl1pPr marL="0" indent="0">
              <a:buNone/>
              <a:defRPr sz="4800">
                <a:solidFill>
                  <a:schemeClr val="bg1"/>
                </a:solidFill>
              </a:defRPr>
            </a:lvl1pPr>
            <a:lvl5pPr>
              <a:defRPr/>
            </a:lvl5pPr>
          </a:lstStyle>
          <a:p>
            <a:r>
              <a:rPr lang="en-US" dirty="0"/>
              <a:t>Edit Heading Line 1</a:t>
            </a:r>
            <a:endParaRPr lang="en-US" dirty="0">
              <a:solidFill>
                <a:schemeClr val="tx1"/>
              </a:solidFill>
              <a:latin typeface="+mj-lt"/>
            </a:endParaRPr>
          </a:p>
        </p:txBody>
      </p:sp>
      <p:sp>
        <p:nvSpPr>
          <p:cNvPr id="36" name="Text Placeholder 35">
            <a:extLst>
              <a:ext uri="{FF2B5EF4-FFF2-40B4-BE49-F238E27FC236}">
                <a16:creationId xmlns:a16="http://schemas.microsoft.com/office/drawing/2014/main" id="{67D4975D-00C1-BBFD-15C9-50E62FCE5423}"/>
              </a:ext>
            </a:extLst>
          </p:cNvPr>
          <p:cNvSpPr>
            <a:spLocks noGrp="1"/>
          </p:cNvSpPr>
          <p:nvPr userDrawn="1">
            <p:ph type="body" sz="quarter" idx="14" hasCustomPrompt="1"/>
          </p:nvPr>
        </p:nvSpPr>
        <p:spPr>
          <a:xfrm>
            <a:off x="3993185" y="4902843"/>
            <a:ext cx="3842714" cy="595312"/>
          </a:xfrm>
        </p:spPr>
        <p:txBody>
          <a:bodyPr>
            <a:normAutofit/>
          </a:bodyPr>
          <a:lstStyle>
            <a:lvl1pPr marL="0" indent="0" algn="r">
              <a:buNone/>
              <a:defRPr sz="2000" b="0">
                <a:solidFill>
                  <a:schemeClr val="bg1"/>
                </a:solidFill>
              </a:defRPr>
            </a:lvl1pPr>
          </a:lstStyle>
          <a:p>
            <a:pPr algn="r"/>
            <a:r>
              <a:rPr lang="en-US" b="1" dirty="0"/>
              <a:t>Edit name of presenter</a:t>
            </a:r>
          </a:p>
        </p:txBody>
      </p:sp>
      <p:sp>
        <p:nvSpPr>
          <p:cNvPr id="15" name="Text Placeholder 14">
            <a:extLst>
              <a:ext uri="{FF2B5EF4-FFF2-40B4-BE49-F238E27FC236}">
                <a16:creationId xmlns:a16="http://schemas.microsoft.com/office/drawing/2014/main" id="{BCA022C5-584D-6870-4555-234CE5999E79}"/>
              </a:ext>
            </a:extLst>
          </p:cNvPr>
          <p:cNvSpPr>
            <a:spLocks noGrp="1"/>
          </p:cNvSpPr>
          <p:nvPr>
            <p:ph type="body" sz="quarter" idx="16" hasCustomPrompt="1"/>
          </p:nvPr>
        </p:nvSpPr>
        <p:spPr>
          <a:xfrm>
            <a:off x="838200" y="6270836"/>
            <a:ext cx="2743200" cy="363538"/>
          </a:xfrm>
        </p:spPr>
        <p:txBody>
          <a:bodyPr>
            <a:noAutofit/>
          </a:bodyPr>
          <a:lstStyle>
            <a:lvl1pPr>
              <a:defRPr sz="2000">
                <a:solidFill>
                  <a:schemeClr val="bg1"/>
                </a:solidFill>
              </a:defRPr>
            </a:lvl1pPr>
          </a:lstStyle>
          <a:p>
            <a:pPr lvl="0"/>
            <a:r>
              <a:rPr lang="en-US" dirty="0"/>
              <a:t>MM/DD/YYYY</a:t>
            </a:r>
          </a:p>
        </p:txBody>
      </p:sp>
    </p:spTree>
    <p:extLst>
      <p:ext uri="{BB962C8B-B14F-4D97-AF65-F5344CB8AC3E}">
        <p14:creationId xmlns:p14="http://schemas.microsoft.com/office/powerpoint/2010/main" val="417406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act Slide">
    <p:spTree>
      <p:nvGrpSpPr>
        <p:cNvPr id="1" name=""/>
        <p:cNvGrpSpPr/>
        <p:nvPr/>
      </p:nvGrpSpPr>
      <p:grpSpPr>
        <a:xfrm>
          <a:off x="0" y="0"/>
          <a:ext cx="0" cy="0"/>
          <a:chOff x="0" y="0"/>
          <a:chExt cx="0" cy="0"/>
        </a:xfrm>
      </p:grpSpPr>
      <p:sp>
        <p:nvSpPr>
          <p:cNvPr id="36" name="Freeform 6">
            <a:extLst>
              <a:ext uri="{FF2B5EF4-FFF2-40B4-BE49-F238E27FC236}">
                <a16:creationId xmlns:a16="http://schemas.microsoft.com/office/drawing/2014/main" id="{9AADEA11-FA74-B443-A023-8F83B54A6E44}"/>
              </a:ext>
            </a:extLst>
          </p:cNvPr>
          <p:cNvSpPr/>
          <p:nvPr/>
        </p:nvSpPr>
        <p:spPr>
          <a:xfrm rot="19811024">
            <a:off x="10805914" y="-1779606"/>
            <a:ext cx="1411617" cy="8967629"/>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sp>
      <p:sp>
        <p:nvSpPr>
          <p:cNvPr id="39" name="Freeform 9">
            <a:extLst>
              <a:ext uri="{FF2B5EF4-FFF2-40B4-BE49-F238E27FC236}">
                <a16:creationId xmlns:a16="http://schemas.microsoft.com/office/drawing/2014/main" id="{65FAFDAA-C3FA-2A38-7BB9-CC855FE62298}"/>
              </a:ext>
            </a:extLst>
          </p:cNvPr>
          <p:cNvSpPr/>
          <p:nvPr userDrawn="1"/>
        </p:nvSpPr>
        <p:spPr>
          <a:xfrm rot="19811024">
            <a:off x="11685874" y="-3029250"/>
            <a:ext cx="1801312" cy="8967629"/>
          </a:xfrm>
          <a:custGeom>
            <a:avLst/>
            <a:gdLst/>
            <a:ahLst/>
            <a:cxnLst/>
            <a:rect l="l" t="t" r="r" b="b"/>
            <a:pathLst>
              <a:path w="711630" h="3542767">
                <a:moveTo>
                  <a:pt x="0" y="0"/>
                </a:moveTo>
                <a:lnTo>
                  <a:pt x="711630" y="0"/>
                </a:lnTo>
                <a:lnTo>
                  <a:pt x="711630" y="3542767"/>
                </a:lnTo>
                <a:lnTo>
                  <a:pt x="0" y="3542767"/>
                </a:lnTo>
                <a:close/>
              </a:path>
            </a:pathLst>
          </a:custGeom>
          <a:solidFill>
            <a:srgbClr val="02409B"/>
          </a:solidFill>
        </p:spPr>
      </p:sp>
      <p:sp>
        <p:nvSpPr>
          <p:cNvPr id="42" name="Freeform 12">
            <a:extLst>
              <a:ext uri="{FF2B5EF4-FFF2-40B4-BE49-F238E27FC236}">
                <a16:creationId xmlns:a16="http://schemas.microsoft.com/office/drawing/2014/main" id="{E046B56C-EAD6-3A7D-AB10-18BAA45905C6}"/>
              </a:ext>
            </a:extLst>
          </p:cNvPr>
          <p:cNvSpPr>
            <a:spLocks/>
          </p:cNvSpPr>
          <p:nvPr userDrawn="1"/>
        </p:nvSpPr>
        <p:spPr>
          <a:xfrm>
            <a:off x="-1425282" y="1839394"/>
            <a:ext cx="11071599" cy="3179213"/>
          </a:xfrm>
          <a:custGeom>
            <a:avLst/>
            <a:gdLst>
              <a:gd name="connsiteX0" fmla="*/ 203200 w 2135728"/>
              <a:gd name="connsiteY0" fmla="*/ 3675 h 613275"/>
              <a:gd name="connsiteX1" fmla="*/ 2135728 w 2135728"/>
              <a:gd name="connsiteY1" fmla="*/ 0 h 613275"/>
              <a:gd name="connsiteX2" fmla="*/ 1785537 w 2135728"/>
              <a:gd name="connsiteY2" fmla="*/ 613275 h 613275"/>
              <a:gd name="connsiteX3" fmla="*/ 0 w 2135728"/>
              <a:gd name="connsiteY3" fmla="*/ 613275 h 613275"/>
              <a:gd name="connsiteX4" fmla="*/ 203200 w 2135728"/>
              <a:gd name="connsiteY4" fmla="*/ 3675 h 61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728" h="613275">
                <a:moveTo>
                  <a:pt x="203200" y="3675"/>
                </a:moveTo>
                <a:lnTo>
                  <a:pt x="2135728" y="0"/>
                </a:lnTo>
                <a:lnTo>
                  <a:pt x="1785537" y="613275"/>
                </a:lnTo>
                <a:lnTo>
                  <a:pt x="0" y="613275"/>
                </a:lnTo>
                <a:lnTo>
                  <a:pt x="203200" y="3675"/>
                </a:lnTo>
                <a:close/>
              </a:path>
            </a:pathLst>
          </a:custGeom>
          <a:solidFill>
            <a:srgbClr val="0049C2">
              <a:alpha val="80000"/>
            </a:srgbClr>
          </a:solidFill>
        </p:spPr>
        <p:txBody>
          <a:bodyPr/>
          <a:lstStyle/>
          <a:p>
            <a:endParaRPr lang="en-US" dirty="0"/>
          </a:p>
        </p:txBody>
      </p:sp>
      <p:sp>
        <p:nvSpPr>
          <p:cNvPr id="45" name="TextBox 15">
            <a:extLst>
              <a:ext uri="{FF2B5EF4-FFF2-40B4-BE49-F238E27FC236}">
                <a16:creationId xmlns:a16="http://schemas.microsoft.com/office/drawing/2014/main" id="{F730A435-1CB8-43EA-6578-3196A3148FBF}"/>
              </a:ext>
            </a:extLst>
          </p:cNvPr>
          <p:cNvSpPr txBox="1"/>
          <p:nvPr userDrawn="1"/>
        </p:nvSpPr>
        <p:spPr>
          <a:xfrm>
            <a:off x="923925" y="682003"/>
            <a:ext cx="4330317" cy="654025"/>
          </a:xfrm>
          <a:prstGeom prst="rect">
            <a:avLst/>
          </a:prstGeom>
        </p:spPr>
        <p:txBody>
          <a:bodyPr lIns="0" tIns="0" rIns="0" bIns="0" rtlCol="0" anchor="t">
            <a:spAutoFit/>
          </a:bodyPr>
          <a:lstStyle/>
          <a:p>
            <a:pPr>
              <a:lnSpc>
                <a:spcPts val="5134"/>
              </a:lnSpc>
            </a:pPr>
            <a:r>
              <a:rPr lang="en-US" sz="4400" b="1" dirty="0">
                <a:solidFill>
                  <a:schemeClr val="accent1"/>
                </a:solidFill>
                <a:latin typeface="Grandview" panose="020B0502040204020203" pitchFamily="34" charset="0"/>
              </a:rPr>
              <a:t>Contact Us</a:t>
            </a:r>
          </a:p>
        </p:txBody>
      </p:sp>
      <p:pic>
        <p:nvPicPr>
          <p:cNvPr id="15" name="Picture 14">
            <a:extLst>
              <a:ext uri="{FF2B5EF4-FFF2-40B4-BE49-F238E27FC236}">
                <a16:creationId xmlns:a16="http://schemas.microsoft.com/office/drawing/2014/main" id="{C8F1369C-A784-A2A5-8D69-435BDE2275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24454" y="5455132"/>
            <a:ext cx="2819701" cy="720865"/>
          </a:xfrm>
          <a:prstGeom prst="rect">
            <a:avLst/>
          </a:prstGeom>
        </p:spPr>
      </p:pic>
      <p:graphicFrame>
        <p:nvGraphicFramePr>
          <p:cNvPr id="54" name="Diagram 53">
            <a:extLst>
              <a:ext uri="{FF2B5EF4-FFF2-40B4-BE49-F238E27FC236}">
                <a16:creationId xmlns:a16="http://schemas.microsoft.com/office/drawing/2014/main" id="{49BE550D-441C-2ACC-5731-5437DB778677}"/>
              </a:ext>
            </a:extLst>
          </p:cNvPr>
          <p:cNvGraphicFramePr/>
          <p:nvPr userDrawn="1">
            <p:extLst>
              <p:ext uri="{D42A27DB-BD31-4B8C-83A1-F6EECF244321}">
                <p14:modId xmlns:p14="http://schemas.microsoft.com/office/powerpoint/2010/main" val="2156235460"/>
              </p:ext>
            </p:extLst>
          </p:nvPr>
        </p:nvGraphicFramePr>
        <p:xfrm>
          <a:off x="-545474" y="2226734"/>
          <a:ext cx="8128000" cy="2404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reeform 3" descr="Person holding mouse">
            <a:extLst>
              <a:ext uri="{FF2B5EF4-FFF2-40B4-BE49-F238E27FC236}">
                <a16:creationId xmlns:a16="http://schemas.microsoft.com/office/drawing/2014/main" id="{8AA640C7-CD2E-7F2F-80BF-C41FCC83B658}"/>
              </a:ext>
            </a:extLst>
          </p:cNvPr>
          <p:cNvSpPr/>
          <p:nvPr userDrawn="1"/>
        </p:nvSpPr>
        <p:spPr>
          <a:xfrm>
            <a:off x="6781800" y="1"/>
            <a:ext cx="7828424" cy="6857999"/>
          </a:xfrm>
          <a:custGeom>
            <a:avLst/>
            <a:gdLst/>
            <a:ahLst/>
            <a:cxnLst/>
            <a:rect l="l" t="t" r="r" b="b"/>
            <a:pathLst>
              <a:path w="6230874" h="5396230">
                <a:moveTo>
                  <a:pt x="3115437" y="0"/>
                </a:moveTo>
                <a:lnTo>
                  <a:pt x="0" y="5396230"/>
                </a:lnTo>
                <a:lnTo>
                  <a:pt x="6230874" y="5396230"/>
                </a:lnTo>
                <a:close/>
              </a:path>
            </a:pathLst>
          </a:custGeom>
          <a:solidFill>
            <a:srgbClr val="444444">
              <a:alpha val="22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randview"/>
            </a:endParaRPr>
          </a:p>
        </p:txBody>
      </p:sp>
    </p:spTree>
    <p:extLst>
      <p:ext uri="{BB962C8B-B14F-4D97-AF65-F5344CB8AC3E}">
        <p14:creationId xmlns:p14="http://schemas.microsoft.com/office/powerpoint/2010/main" val="39691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act Slide - Fillable">
    <p:spTree>
      <p:nvGrpSpPr>
        <p:cNvPr id="1" name=""/>
        <p:cNvGrpSpPr/>
        <p:nvPr/>
      </p:nvGrpSpPr>
      <p:grpSpPr>
        <a:xfrm>
          <a:off x="0" y="0"/>
          <a:ext cx="0" cy="0"/>
          <a:chOff x="0" y="0"/>
          <a:chExt cx="0" cy="0"/>
        </a:xfrm>
      </p:grpSpPr>
      <p:sp>
        <p:nvSpPr>
          <p:cNvPr id="36" name="Freeform 6">
            <a:extLst>
              <a:ext uri="{FF2B5EF4-FFF2-40B4-BE49-F238E27FC236}">
                <a16:creationId xmlns:a16="http://schemas.microsoft.com/office/drawing/2014/main" id="{9AADEA11-FA74-B443-A023-8F83B54A6E44}"/>
              </a:ext>
            </a:extLst>
          </p:cNvPr>
          <p:cNvSpPr/>
          <p:nvPr/>
        </p:nvSpPr>
        <p:spPr>
          <a:xfrm rot="19811024">
            <a:off x="10805914" y="-1779606"/>
            <a:ext cx="1411617" cy="8967629"/>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sp>
      <p:sp>
        <p:nvSpPr>
          <p:cNvPr id="39" name="Freeform 9">
            <a:extLst>
              <a:ext uri="{FF2B5EF4-FFF2-40B4-BE49-F238E27FC236}">
                <a16:creationId xmlns:a16="http://schemas.microsoft.com/office/drawing/2014/main" id="{65FAFDAA-C3FA-2A38-7BB9-CC855FE62298}"/>
              </a:ext>
            </a:extLst>
          </p:cNvPr>
          <p:cNvSpPr/>
          <p:nvPr userDrawn="1"/>
        </p:nvSpPr>
        <p:spPr>
          <a:xfrm rot="19811024">
            <a:off x="11685874" y="-3029250"/>
            <a:ext cx="1801312" cy="8967629"/>
          </a:xfrm>
          <a:custGeom>
            <a:avLst/>
            <a:gdLst/>
            <a:ahLst/>
            <a:cxnLst/>
            <a:rect l="l" t="t" r="r" b="b"/>
            <a:pathLst>
              <a:path w="711630" h="3542767">
                <a:moveTo>
                  <a:pt x="0" y="0"/>
                </a:moveTo>
                <a:lnTo>
                  <a:pt x="711630" y="0"/>
                </a:lnTo>
                <a:lnTo>
                  <a:pt x="711630" y="3542767"/>
                </a:lnTo>
                <a:lnTo>
                  <a:pt x="0" y="3542767"/>
                </a:lnTo>
                <a:close/>
              </a:path>
            </a:pathLst>
          </a:custGeom>
          <a:solidFill>
            <a:srgbClr val="02409B"/>
          </a:solidFill>
        </p:spPr>
      </p:sp>
      <p:sp>
        <p:nvSpPr>
          <p:cNvPr id="42" name="Freeform 12">
            <a:extLst>
              <a:ext uri="{FF2B5EF4-FFF2-40B4-BE49-F238E27FC236}">
                <a16:creationId xmlns:a16="http://schemas.microsoft.com/office/drawing/2014/main" id="{E046B56C-EAD6-3A7D-AB10-18BAA45905C6}"/>
              </a:ext>
            </a:extLst>
          </p:cNvPr>
          <p:cNvSpPr>
            <a:spLocks/>
          </p:cNvSpPr>
          <p:nvPr userDrawn="1"/>
        </p:nvSpPr>
        <p:spPr>
          <a:xfrm>
            <a:off x="-1425282" y="1839394"/>
            <a:ext cx="11071599" cy="3179213"/>
          </a:xfrm>
          <a:custGeom>
            <a:avLst/>
            <a:gdLst>
              <a:gd name="connsiteX0" fmla="*/ 203200 w 2135728"/>
              <a:gd name="connsiteY0" fmla="*/ 3675 h 613275"/>
              <a:gd name="connsiteX1" fmla="*/ 2135728 w 2135728"/>
              <a:gd name="connsiteY1" fmla="*/ 0 h 613275"/>
              <a:gd name="connsiteX2" fmla="*/ 1785537 w 2135728"/>
              <a:gd name="connsiteY2" fmla="*/ 613275 h 613275"/>
              <a:gd name="connsiteX3" fmla="*/ 0 w 2135728"/>
              <a:gd name="connsiteY3" fmla="*/ 613275 h 613275"/>
              <a:gd name="connsiteX4" fmla="*/ 203200 w 2135728"/>
              <a:gd name="connsiteY4" fmla="*/ 3675 h 61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728" h="613275">
                <a:moveTo>
                  <a:pt x="203200" y="3675"/>
                </a:moveTo>
                <a:lnTo>
                  <a:pt x="2135728" y="0"/>
                </a:lnTo>
                <a:lnTo>
                  <a:pt x="1785537" y="613275"/>
                </a:lnTo>
                <a:lnTo>
                  <a:pt x="0" y="613275"/>
                </a:lnTo>
                <a:lnTo>
                  <a:pt x="203200" y="3675"/>
                </a:lnTo>
                <a:close/>
              </a:path>
            </a:pathLst>
          </a:custGeom>
          <a:solidFill>
            <a:srgbClr val="0049C2">
              <a:alpha val="80000"/>
            </a:srgbClr>
          </a:solidFill>
        </p:spPr>
        <p:txBody>
          <a:bodyPr/>
          <a:lstStyle/>
          <a:p>
            <a:endParaRPr lang="en-US" dirty="0"/>
          </a:p>
        </p:txBody>
      </p:sp>
      <p:sp>
        <p:nvSpPr>
          <p:cNvPr id="45" name="TextBox 15">
            <a:extLst>
              <a:ext uri="{FF2B5EF4-FFF2-40B4-BE49-F238E27FC236}">
                <a16:creationId xmlns:a16="http://schemas.microsoft.com/office/drawing/2014/main" id="{F730A435-1CB8-43EA-6578-3196A3148FBF}"/>
              </a:ext>
            </a:extLst>
          </p:cNvPr>
          <p:cNvSpPr txBox="1"/>
          <p:nvPr userDrawn="1"/>
        </p:nvSpPr>
        <p:spPr>
          <a:xfrm>
            <a:off x="923925" y="682003"/>
            <a:ext cx="4330317" cy="654025"/>
          </a:xfrm>
          <a:prstGeom prst="rect">
            <a:avLst/>
          </a:prstGeom>
        </p:spPr>
        <p:txBody>
          <a:bodyPr lIns="0" tIns="0" rIns="0" bIns="0" rtlCol="0" anchor="t">
            <a:spAutoFit/>
          </a:bodyPr>
          <a:lstStyle/>
          <a:p>
            <a:pPr>
              <a:lnSpc>
                <a:spcPts val="5134"/>
              </a:lnSpc>
            </a:pPr>
            <a:r>
              <a:rPr lang="en-US" sz="4400" b="1" dirty="0">
                <a:solidFill>
                  <a:schemeClr val="accent1"/>
                </a:solidFill>
                <a:latin typeface="Grandview" panose="020B0502040204020203" pitchFamily="34" charset="0"/>
              </a:rPr>
              <a:t>Contact Us</a:t>
            </a:r>
          </a:p>
        </p:txBody>
      </p:sp>
      <p:pic>
        <p:nvPicPr>
          <p:cNvPr id="15" name="Picture 14">
            <a:extLst>
              <a:ext uri="{FF2B5EF4-FFF2-40B4-BE49-F238E27FC236}">
                <a16:creationId xmlns:a16="http://schemas.microsoft.com/office/drawing/2014/main" id="{C8F1369C-A784-A2A5-8D69-435BDE2275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24454" y="5455132"/>
            <a:ext cx="2819701" cy="720865"/>
          </a:xfrm>
          <a:prstGeom prst="rect">
            <a:avLst/>
          </a:prstGeom>
        </p:spPr>
      </p:pic>
      <p:sp>
        <p:nvSpPr>
          <p:cNvPr id="2" name="Freeform 3" descr="Person holding mouse">
            <a:extLst>
              <a:ext uri="{FF2B5EF4-FFF2-40B4-BE49-F238E27FC236}">
                <a16:creationId xmlns:a16="http://schemas.microsoft.com/office/drawing/2014/main" id="{8AA640C7-CD2E-7F2F-80BF-C41FCC83B658}"/>
              </a:ext>
            </a:extLst>
          </p:cNvPr>
          <p:cNvSpPr/>
          <p:nvPr userDrawn="1"/>
        </p:nvSpPr>
        <p:spPr>
          <a:xfrm>
            <a:off x="6781800" y="1"/>
            <a:ext cx="7828424" cy="6857999"/>
          </a:xfrm>
          <a:custGeom>
            <a:avLst/>
            <a:gdLst/>
            <a:ahLst/>
            <a:cxnLst/>
            <a:rect l="l" t="t" r="r" b="b"/>
            <a:pathLst>
              <a:path w="6230874" h="5396230">
                <a:moveTo>
                  <a:pt x="3115437" y="0"/>
                </a:moveTo>
                <a:lnTo>
                  <a:pt x="0" y="5396230"/>
                </a:lnTo>
                <a:lnTo>
                  <a:pt x="6230874" y="5396230"/>
                </a:lnTo>
                <a:close/>
              </a:path>
            </a:pathLst>
          </a:custGeom>
          <a:solidFill>
            <a:srgbClr val="444444">
              <a:alpha val="22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randview"/>
            </a:endParaRPr>
          </a:p>
        </p:txBody>
      </p:sp>
    </p:spTree>
    <p:extLst>
      <p:ext uri="{BB962C8B-B14F-4D97-AF65-F5344CB8AC3E}">
        <p14:creationId xmlns:p14="http://schemas.microsoft.com/office/powerpoint/2010/main" val="3296229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55DC408-5F0B-C718-1A11-0490FF899D99}"/>
              </a:ext>
            </a:extLst>
          </p:cNvPr>
          <p:cNvPicPr>
            <a:picLocks noGrp="1" noRot="1" noChangeAspect="1" noMove="1" noResize="1" noEditPoints="1" noAdjustHandles="1" noChangeArrowheads="1" noChangeShapeType="1" noCrop="1"/>
          </p:cNvPicPr>
          <p:nvPr/>
        </p:nvPicPr>
        <p:blipFill>
          <a:blip r:embed="rId2"/>
          <a:srcRect t="7825" b="7825"/>
          <a:stretch>
            <a:fillRect/>
          </a:stretch>
        </p:blipFill>
        <p:spPr>
          <a:xfrm>
            <a:off x="-37154" y="0"/>
            <a:ext cx="12229156" cy="6878899"/>
          </a:xfrm>
          <a:prstGeom prst="rect">
            <a:avLst/>
          </a:prstGeom>
        </p:spPr>
      </p:pic>
      <p:grpSp>
        <p:nvGrpSpPr>
          <p:cNvPr id="9" name="Group 8">
            <a:extLst>
              <a:ext uri="{FF2B5EF4-FFF2-40B4-BE49-F238E27FC236}">
                <a16:creationId xmlns:a16="http://schemas.microsoft.com/office/drawing/2014/main" id="{88313A04-5139-E9AF-E469-712C93711E4D}"/>
              </a:ext>
            </a:extLst>
          </p:cNvPr>
          <p:cNvGrpSpPr>
            <a:grpSpLocks/>
          </p:cNvGrpSpPr>
          <p:nvPr/>
        </p:nvGrpSpPr>
        <p:grpSpPr>
          <a:xfrm>
            <a:off x="-519885" y="5984286"/>
            <a:ext cx="8528227" cy="894613"/>
            <a:chOff x="-721895" y="8949158"/>
            <a:chExt cx="12753474" cy="1337842"/>
          </a:xfrm>
        </p:grpSpPr>
        <p:sp>
          <p:nvSpPr>
            <p:cNvPr id="12" name="Freeform 4">
              <a:extLst>
                <a:ext uri="{FF2B5EF4-FFF2-40B4-BE49-F238E27FC236}">
                  <a16:creationId xmlns:a16="http://schemas.microsoft.com/office/drawing/2014/main" id="{EF9A4420-60E8-6F48-F82D-963981D42754}"/>
                </a:ext>
              </a:extLst>
            </p:cNvPr>
            <p:cNvSpPr>
              <a:spLocks/>
            </p:cNvSpPr>
            <p:nvPr/>
          </p:nvSpPr>
          <p:spPr>
            <a:xfrm>
              <a:off x="-721895" y="9027855"/>
              <a:ext cx="12753474" cy="1259145"/>
            </a:xfrm>
            <a:custGeom>
              <a:avLst/>
              <a:gdLst/>
              <a:ahLst/>
              <a:cxnLst/>
              <a:rect l="l" t="t" r="r" b="b"/>
              <a:pathLst>
                <a:path w="6174443" h="609600">
                  <a:moveTo>
                    <a:pt x="203200" y="0"/>
                  </a:moveTo>
                  <a:lnTo>
                    <a:pt x="6174443" y="0"/>
                  </a:lnTo>
                  <a:lnTo>
                    <a:pt x="5971243" y="609600"/>
                  </a:lnTo>
                  <a:lnTo>
                    <a:pt x="0" y="609600"/>
                  </a:lnTo>
                  <a:lnTo>
                    <a:pt x="203200" y="0"/>
                  </a:lnTo>
                  <a:close/>
                </a:path>
              </a:pathLst>
            </a:custGeom>
            <a:solidFill>
              <a:srgbClr val="0049C2"/>
            </a:solidFill>
            <a:ln>
              <a:noFill/>
            </a:ln>
          </p:spPr>
          <p:txBody>
            <a:bodyPr/>
            <a:lstStyle/>
            <a:p>
              <a:endParaRPr lang="en-US" dirty="0"/>
            </a:p>
          </p:txBody>
        </p:sp>
        <p:sp>
          <p:nvSpPr>
            <p:cNvPr id="13" name="TextBox 5">
              <a:extLst>
                <a:ext uri="{FF2B5EF4-FFF2-40B4-BE49-F238E27FC236}">
                  <a16:creationId xmlns:a16="http://schemas.microsoft.com/office/drawing/2014/main" id="{69F211B5-7ABA-7709-F599-0CF516C1DD98}"/>
                </a:ext>
              </a:extLst>
            </p:cNvPr>
            <p:cNvSpPr txBox="1">
              <a:spLocks/>
            </p:cNvSpPr>
            <p:nvPr/>
          </p:nvSpPr>
          <p:spPr>
            <a:xfrm>
              <a:off x="-512038" y="8949158"/>
              <a:ext cx="1259145" cy="1337842"/>
            </a:xfrm>
            <a:prstGeom prst="rect">
              <a:avLst/>
            </a:prstGeom>
          </p:spPr>
          <p:txBody>
            <a:bodyPr lIns="50800" tIns="50800" rIns="50800" bIns="50800" rtlCol="0" anchor="ctr"/>
            <a:lstStyle/>
            <a:p>
              <a:pPr algn="r">
                <a:lnSpc>
                  <a:spcPts val="2659"/>
                </a:lnSpc>
              </a:pPr>
              <a:endParaRPr>
                <a:solidFill>
                  <a:schemeClr val="tx1"/>
                </a:solidFill>
              </a:endParaRPr>
            </a:p>
          </p:txBody>
        </p:sp>
      </p:grpSp>
      <p:sp>
        <p:nvSpPr>
          <p:cNvPr id="10" name="Freeform 7">
            <a:extLst>
              <a:ext uri="{FF2B5EF4-FFF2-40B4-BE49-F238E27FC236}">
                <a16:creationId xmlns:a16="http://schemas.microsoft.com/office/drawing/2014/main" id="{DCAD57A7-4C24-C687-206F-30A3DE1D88D8}"/>
              </a:ext>
            </a:extLst>
          </p:cNvPr>
          <p:cNvSpPr>
            <a:spLocks/>
          </p:cNvSpPr>
          <p:nvPr/>
        </p:nvSpPr>
        <p:spPr>
          <a:xfrm>
            <a:off x="376555" y="1069132"/>
            <a:ext cx="11438890" cy="4719737"/>
          </a:xfrm>
          <a:custGeom>
            <a:avLst/>
            <a:gdLst/>
            <a:ahLst/>
            <a:cxnLst/>
            <a:rect l="l" t="t" r="r" b="b"/>
            <a:pathLst>
              <a:path w="1477444" h="609600">
                <a:moveTo>
                  <a:pt x="203200" y="0"/>
                </a:moveTo>
                <a:lnTo>
                  <a:pt x="1477444" y="0"/>
                </a:lnTo>
                <a:lnTo>
                  <a:pt x="1274244" y="609600"/>
                </a:lnTo>
                <a:lnTo>
                  <a:pt x="0" y="609600"/>
                </a:lnTo>
                <a:lnTo>
                  <a:pt x="203200" y="0"/>
                </a:lnTo>
                <a:close/>
              </a:path>
            </a:pathLst>
          </a:custGeom>
          <a:solidFill>
            <a:srgbClr val="0049C2">
              <a:alpha val="60000"/>
            </a:srgbClr>
          </a:solidFill>
        </p:spPr>
        <p:txBody>
          <a:bodyPr/>
          <a:lstStyle/>
          <a:p>
            <a:pPr algn="r"/>
            <a:endParaRPr lang="en-US" dirty="0">
              <a:solidFill>
                <a:schemeClr val="tx1"/>
              </a:solidFill>
            </a:endParaRPr>
          </a:p>
        </p:txBody>
      </p:sp>
      <p:sp>
        <p:nvSpPr>
          <p:cNvPr id="5" name="Freeform 14">
            <a:extLst>
              <a:ext uri="{FF2B5EF4-FFF2-40B4-BE49-F238E27FC236}">
                <a16:creationId xmlns:a16="http://schemas.microsoft.com/office/drawing/2014/main" id="{1AE9DAD1-1E6A-C14A-D9D7-A637517F8B18}"/>
              </a:ext>
            </a:extLst>
          </p:cNvPr>
          <p:cNvSpPr/>
          <p:nvPr userDrawn="1"/>
        </p:nvSpPr>
        <p:spPr>
          <a:xfrm>
            <a:off x="2336132" y="3331352"/>
            <a:ext cx="7519737" cy="839430"/>
          </a:xfrm>
          <a:custGeom>
            <a:avLst/>
            <a:gdLst/>
            <a:ahLst/>
            <a:cxnLst/>
            <a:rect l="l" t="t" r="r" b="b"/>
            <a:pathLst>
              <a:path w="5460887" h="609600">
                <a:moveTo>
                  <a:pt x="203200" y="0"/>
                </a:moveTo>
                <a:lnTo>
                  <a:pt x="5460887" y="0"/>
                </a:lnTo>
                <a:lnTo>
                  <a:pt x="5257687" y="609600"/>
                </a:lnTo>
                <a:lnTo>
                  <a:pt x="0" y="609600"/>
                </a:lnTo>
                <a:lnTo>
                  <a:pt x="203200" y="0"/>
                </a:lnTo>
                <a:close/>
              </a:path>
            </a:pathLst>
          </a:custGeom>
          <a:solidFill>
            <a:schemeClr val="accent3"/>
          </a:solidFill>
        </p:spPr>
      </p:sp>
      <p:sp>
        <p:nvSpPr>
          <p:cNvPr id="3" name="Subtitle 2">
            <a:extLst>
              <a:ext uri="{FF2B5EF4-FFF2-40B4-BE49-F238E27FC236}">
                <a16:creationId xmlns:a16="http://schemas.microsoft.com/office/drawing/2014/main" id="{899685C8-D268-7A9A-9489-3F15090303C4}"/>
              </a:ext>
            </a:extLst>
          </p:cNvPr>
          <p:cNvSpPr>
            <a:spLocks noGrp="1"/>
          </p:cNvSpPr>
          <p:nvPr userDrawn="1">
            <p:ph type="subTitle" idx="1" hasCustomPrompt="1"/>
          </p:nvPr>
        </p:nvSpPr>
        <p:spPr>
          <a:xfrm>
            <a:off x="1181101" y="3326087"/>
            <a:ext cx="9829799" cy="844695"/>
          </a:xfrm>
        </p:spPr>
        <p:txBody>
          <a:bodyPr anchor="ctr"/>
          <a:lstStyle>
            <a:lvl1pPr marL="0" indent="0" algn="ctr">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thanks or sign-off text</a:t>
            </a:r>
          </a:p>
        </p:txBody>
      </p:sp>
      <p:pic>
        <p:nvPicPr>
          <p:cNvPr id="17" name="Picture 16" descr="Text&#10;&#10;Description automatically generated with medium confidence">
            <a:extLst>
              <a:ext uri="{FF2B5EF4-FFF2-40B4-BE49-F238E27FC236}">
                <a16:creationId xmlns:a16="http://schemas.microsoft.com/office/drawing/2014/main" id="{D4258A9A-A019-4AE0-9018-E6CCAED2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9533" y="6189662"/>
            <a:ext cx="1952935" cy="499225"/>
          </a:xfrm>
          <a:prstGeom prst="rect">
            <a:avLst/>
          </a:prstGeom>
        </p:spPr>
      </p:pic>
      <p:sp>
        <p:nvSpPr>
          <p:cNvPr id="20" name="Subtitle 2">
            <a:extLst>
              <a:ext uri="{FF2B5EF4-FFF2-40B4-BE49-F238E27FC236}">
                <a16:creationId xmlns:a16="http://schemas.microsoft.com/office/drawing/2014/main" id="{DA2B768F-4FD8-4F53-4B25-896DAEE4F42A}"/>
              </a:ext>
            </a:extLst>
          </p:cNvPr>
          <p:cNvSpPr txBox="1">
            <a:spLocks/>
          </p:cNvSpPr>
          <p:nvPr userDrawn="1"/>
        </p:nvSpPr>
        <p:spPr>
          <a:xfrm>
            <a:off x="2986723" y="4526475"/>
            <a:ext cx="6997700" cy="595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a:solidFill>
                  <a:schemeClr val="bg1"/>
                </a:solidFill>
              </a:rPr>
              <a:t>Presentation by</a:t>
            </a:r>
          </a:p>
        </p:txBody>
      </p:sp>
      <p:sp>
        <p:nvSpPr>
          <p:cNvPr id="26" name="Subtitle 2">
            <a:extLst>
              <a:ext uri="{FF2B5EF4-FFF2-40B4-BE49-F238E27FC236}">
                <a16:creationId xmlns:a16="http://schemas.microsoft.com/office/drawing/2014/main" id="{7F61F5ED-C580-6186-D16C-ACBC13174112}"/>
              </a:ext>
            </a:extLst>
          </p:cNvPr>
          <p:cNvSpPr txBox="1">
            <a:spLocks/>
          </p:cNvSpPr>
          <p:nvPr userDrawn="1"/>
        </p:nvSpPr>
        <p:spPr>
          <a:xfrm>
            <a:off x="838201" y="4955291"/>
            <a:ext cx="7315200" cy="595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b="1" dirty="0"/>
          </a:p>
        </p:txBody>
      </p:sp>
      <p:sp>
        <p:nvSpPr>
          <p:cNvPr id="34" name="Text Placeholder 33">
            <a:extLst>
              <a:ext uri="{FF2B5EF4-FFF2-40B4-BE49-F238E27FC236}">
                <a16:creationId xmlns:a16="http://schemas.microsoft.com/office/drawing/2014/main" id="{6112F418-2E38-F197-C9A3-9516F943DABF}"/>
              </a:ext>
            </a:extLst>
          </p:cNvPr>
          <p:cNvSpPr>
            <a:spLocks noGrp="1"/>
          </p:cNvSpPr>
          <p:nvPr userDrawn="1">
            <p:ph type="body" sz="quarter" idx="13" hasCustomPrompt="1"/>
          </p:nvPr>
        </p:nvSpPr>
        <p:spPr>
          <a:xfrm>
            <a:off x="2187575" y="2201133"/>
            <a:ext cx="7816850" cy="1007992"/>
          </a:xfrm>
        </p:spPr>
        <p:txBody>
          <a:bodyPr>
            <a:noAutofit/>
          </a:bodyPr>
          <a:lstStyle>
            <a:lvl1pPr marL="0" indent="0" algn="ctr">
              <a:buNone/>
              <a:defRPr sz="7200">
                <a:solidFill>
                  <a:schemeClr val="bg1"/>
                </a:solidFill>
              </a:defRPr>
            </a:lvl1pPr>
            <a:lvl5pPr>
              <a:defRPr/>
            </a:lvl5pPr>
          </a:lstStyle>
          <a:p>
            <a:r>
              <a:rPr lang="en-US" dirty="0"/>
              <a:t>Enter text</a:t>
            </a:r>
            <a:endParaRPr lang="en-US" dirty="0">
              <a:solidFill>
                <a:schemeClr val="tx1"/>
              </a:solidFill>
              <a:latin typeface="+mj-lt"/>
            </a:endParaRPr>
          </a:p>
        </p:txBody>
      </p:sp>
      <p:sp>
        <p:nvSpPr>
          <p:cNvPr id="36" name="Text Placeholder 35">
            <a:extLst>
              <a:ext uri="{FF2B5EF4-FFF2-40B4-BE49-F238E27FC236}">
                <a16:creationId xmlns:a16="http://schemas.microsoft.com/office/drawing/2014/main" id="{67D4975D-00C1-BBFD-15C9-50E62FCE5423}"/>
              </a:ext>
            </a:extLst>
          </p:cNvPr>
          <p:cNvSpPr>
            <a:spLocks noGrp="1"/>
          </p:cNvSpPr>
          <p:nvPr userDrawn="1">
            <p:ph type="body" sz="quarter" idx="14" hasCustomPrompt="1"/>
          </p:nvPr>
        </p:nvSpPr>
        <p:spPr>
          <a:xfrm>
            <a:off x="6141707" y="4902843"/>
            <a:ext cx="3842714" cy="595312"/>
          </a:xfrm>
        </p:spPr>
        <p:txBody>
          <a:bodyPr>
            <a:normAutofit/>
          </a:bodyPr>
          <a:lstStyle>
            <a:lvl1pPr marL="0" indent="0" algn="r">
              <a:buNone/>
              <a:defRPr sz="2000" b="0">
                <a:solidFill>
                  <a:schemeClr val="bg1"/>
                </a:solidFill>
              </a:defRPr>
            </a:lvl1pPr>
          </a:lstStyle>
          <a:p>
            <a:pPr algn="r"/>
            <a:r>
              <a:rPr lang="en-US" b="1" dirty="0"/>
              <a:t>Edit name of presenter</a:t>
            </a:r>
          </a:p>
        </p:txBody>
      </p:sp>
      <p:sp>
        <p:nvSpPr>
          <p:cNvPr id="15" name="Text Placeholder 14">
            <a:extLst>
              <a:ext uri="{FF2B5EF4-FFF2-40B4-BE49-F238E27FC236}">
                <a16:creationId xmlns:a16="http://schemas.microsoft.com/office/drawing/2014/main" id="{BCA022C5-584D-6870-4555-234CE5999E79}"/>
              </a:ext>
            </a:extLst>
          </p:cNvPr>
          <p:cNvSpPr>
            <a:spLocks noGrp="1"/>
          </p:cNvSpPr>
          <p:nvPr userDrawn="1">
            <p:ph type="body" sz="quarter" idx="16" hasCustomPrompt="1"/>
          </p:nvPr>
        </p:nvSpPr>
        <p:spPr>
          <a:xfrm>
            <a:off x="838200" y="6270836"/>
            <a:ext cx="2743200" cy="363538"/>
          </a:xfrm>
        </p:spPr>
        <p:txBody>
          <a:bodyPr>
            <a:noAutofit/>
          </a:bodyPr>
          <a:lstStyle>
            <a:lvl1pPr>
              <a:defRPr sz="2000">
                <a:solidFill>
                  <a:schemeClr val="bg1"/>
                </a:solidFill>
              </a:defRPr>
            </a:lvl1pPr>
          </a:lstStyle>
          <a:p>
            <a:pPr lvl="0"/>
            <a:r>
              <a:rPr lang="en-US" dirty="0"/>
              <a:t>MM/DD/YYYY</a:t>
            </a:r>
          </a:p>
        </p:txBody>
      </p:sp>
    </p:spTree>
    <p:extLst>
      <p:ext uri="{BB962C8B-B14F-4D97-AF65-F5344CB8AC3E}">
        <p14:creationId xmlns:p14="http://schemas.microsoft.com/office/powerpoint/2010/main" val="189618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et your speaker (photo required)">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2FFB70F9-D966-24A7-24A1-07AE439F50BA}"/>
              </a:ext>
            </a:extLst>
          </p:cNvPr>
          <p:cNvSpPr/>
          <p:nvPr/>
        </p:nvSpPr>
        <p:spPr>
          <a:xfrm rot="1149200">
            <a:off x="8800949" y="-1641419"/>
            <a:ext cx="2435888" cy="10140837"/>
          </a:xfrm>
          <a:custGeom>
            <a:avLst/>
            <a:gdLst/>
            <a:ahLst/>
            <a:cxnLst/>
            <a:rect l="l" t="t" r="r" b="b"/>
            <a:pathLst>
              <a:path w="962326" h="4006257">
                <a:moveTo>
                  <a:pt x="0" y="0"/>
                </a:moveTo>
                <a:lnTo>
                  <a:pt x="962326" y="0"/>
                </a:lnTo>
                <a:lnTo>
                  <a:pt x="962326" y="4006257"/>
                </a:lnTo>
                <a:lnTo>
                  <a:pt x="0" y="4006257"/>
                </a:lnTo>
                <a:close/>
              </a:path>
            </a:pathLst>
          </a:custGeom>
          <a:solidFill>
            <a:srgbClr val="02409B"/>
          </a:solidFill>
        </p:spPr>
        <p:txBody>
          <a:bodyPr/>
          <a:lstStyle/>
          <a:p>
            <a:endParaRPr lang="en-US" dirty="0"/>
          </a:p>
        </p:txBody>
      </p:sp>
      <p:sp>
        <p:nvSpPr>
          <p:cNvPr id="20" name="Freeform 8">
            <a:extLst>
              <a:ext uri="{FF2B5EF4-FFF2-40B4-BE49-F238E27FC236}">
                <a16:creationId xmlns:a16="http://schemas.microsoft.com/office/drawing/2014/main" id="{4BE3F664-BCC9-1E35-DB42-63AFF9479D1A}"/>
              </a:ext>
            </a:extLst>
          </p:cNvPr>
          <p:cNvSpPr/>
          <p:nvPr/>
        </p:nvSpPr>
        <p:spPr>
          <a:xfrm>
            <a:off x="8877983" y="-579966"/>
            <a:ext cx="2057400" cy="154305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chemeClr val="accent3">
              <a:alpha val="80000"/>
            </a:schemeClr>
          </a:solidFill>
        </p:spPr>
      </p:sp>
      <p:sp>
        <p:nvSpPr>
          <p:cNvPr id="23" name="Freeform 11">
            <a:extLst>
              <a:ext uri="{FF2B5EF4-FFF2-40B4-BE49-F238E27FC236}">
                <a16:creationId xmlns:a16="http://schemas.microsoft.com/office/drawing/2014/main" id="{1E435FB9-50F1-DE2C-530D-543EE0953500}"/>
              </a:ext>
            </a:extLst>
          </p:cNvPr>
          <p:cNvSpPr/>
          <p:nvPr userDrawn="1"/>
        </p:nvSpPr>
        <p:spPr>
          <a:xfrm>
            <a:off x="-3090820" y="1543051"/>
            <a:ext cx="13279861" cy="7398819"/>
          </a:xfrm>
          <a:custGeom>
            <a:avLst/>
            <a:gdLst/>
            <a:ahLst/>
            <a:cxnLst/>
            <a:rect l="l" t="t" r="r" b="b"/>
            <a:pathLst>
              <a:path w="1147321" h="639225">
                <a:moveTo>
                  <a:pt x="203200" y="0"/>
                </a:moveTo>
                <a:lnTo>
                  <a:pt x="1147321" y="0"/>
                </a:lnTo>
                <a:lnTo>
                  <a:pt x="944121" y="639225"/>
                </a:lnTo>
                <a:lnTo>
                  <a:pt x="0" y="639225"/>
                </a:lnTo>
                <a:lnTo>
                  <a:pt x="203200" y="0"/>
                </a:lnTo>
                <a:close/>
              </a:path>
            </a:pathLst>
          </a:custGeom>
          <a:solidFill>
            <a:srgbClr val="0049C2">
              <a:alpha val="80000"/>
            </a:srgbClr>
          </a:solidFill>
        </p:spPr>
        <p:txBody>
          <a:bodyPr/>
          <a:lstStyle/>
          <a:p>
            <a:endParaRPr lang="en-US" dirty="0"/>
          </a:p>
        </p:txBody>
      </p:sp>
      <p:sp>
        <p:nvSpPr>
          <p:cNvPr id="35" name="Picture Placeholder 2">
            <a:extLst>
              <a:ext uri="{FF2B5EF4-FFF2-40B4-BE49-F238E27FC236}">
                <a16:creationId xmlns:a16="http://schemas.microsoft.com/office/drawing/2014/main" id="{E2B4A9E5-7E4B-4E5D-9CCF-6D9E43D17FE9}"/>
              </a:ext>
            </a:extLst>
          </p:cNvPr>
          <p:cNvSpPr>
            <a:spLocks noGrp="1"/>
          </p:cNvSpPr>
          <p:nvPr userDrawn="1">
            <p:ph type="pic" idx="1"/>
          </p:nvPr>
        </p:nvSpPr>
        <p:spPr>
          <a:xfrm>
            <a:off x="7193483" y="365125"/>
            <a:ext cx="4748742" cy="4748742"/>
          </a:xfrm>
          <a:prstGeom prst="ellipse">
            <a:avLst/>
          </a:prstGeom>
          <a:solidFill>
            <a:schemeClr val="accent5"/>
          </a:solidFill>
          <a:ln w="38100">
            <a:solidFill>
              <a:srgbClr val="0049C2"/>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nchorCtr="1">
            <a:normAutofit/>
          </a:bodyPr>
          <a:lstStyle>
            <a:lvl1pPr marL="0" indent="0" algn="ctr">
              <a:lnSpc>
                <a:spcPct val="300000"/>
              </a:lnSpc>
              <a:buNone/>
              <a:defRPr sz="1400" b="1" i="1" u="none">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7" name="Content Placeholder 2">
            <a:extLst>
              <a:ext uri="{FF2B5EF4-FFF2-40B4-BE49-F238E27FC236}">
                <a16:creationId xmlns:a16="http://schemas.microsoft.com/office/drawing/2014/main" id="{3AF7765D-10D6-63D2-FEFD-F4E3178A3E74}"/>
              </a:ext>
            </a:extLst>
          </p:cNvPr>
          <p:cNvSpPr>
            <a:spLocks noGrp="1"/>
          </p:cNvSpPr>
          <p:nvPr userDrawn="1">
            <p:ph sz="half" idx="11" hasCustomPrompt="1"/>
          </p:nvPr>
        </p:nvSpPr>
        <p:spPr>
          <a:xfrm>
            <a:off x="838199" y="3032127"/>
            <a:ext cx="6129867" cy="3505200"/>
          </a:xfrm>
        </p:spPr>
        <p:txBody>
          <a:bodyPr>
            <a:normAutofit/>
          </a:bodyPr>
          <a:lstStyle>
            <a:lvl1pPr marL="0" indent="0" algn="ctr">
              <a:buNone/>
              <a:defRPr sz="3200" b="0">
                <a:solidFill>
                  <a:schemeClr val="bg1"/>
                </a:solidFill>
              </a:defRPr>
            </a:lvl1pPr>
            <a:lvl2pPr algn="ctr">
              <a:defRPr sz="2400">
                <a:solidFill>
                  <a:schemeClr val="bg1"/>
                </a:solidFill>
              </a:defRPr>
            </a:lvl2pPr>
            <a:lvl3pPr algn="ctr">
              <a:defRPr sz="2400">
                <a:solidFill>
                  <a:schemeClr val="bg1"/>
                </a:solidFill>
              </a:defRPr>
            </a:lvl3pPr>
            <a:lvl4pPr algn="ctr">
              <a:defRPr sz="2000">
                <a:solidFill>
                  <a:schemeClr val="bg1"/>
                </a:solidFill>
              </a:defRPr>
            </a:lvl4pPr>
            <a:lvl5pPr algn="ctr">
              <a:defRPr sz="2000">
                <a:solidFill>
                  <a:schemeClr val="bg1"/>
                </a:solidFill>
              </a:defRPr>
            </a:lvl5pPr>
          </a:lstStyle>
          <a:p>
            <a:pPr lvl="0"/>
            <a:r>
              <a:rPr lang="en-US" dirty="0"/>
              <a:t>Click to enter Speaker Bio</a:t>
            </a:r>
          </a:p>
        </p:txBody>
      </p:sp>
      <p:sp>
        <p:nvSpPr>
          <p:cNvPr id="47" name="TextBox 46">
            <a:extLst>
              <a:ext uri="{FF2B5EF4-FFF2-40B4-BE49-F238E27FC236}">
                <a16:creationId xmlns:a16="http://schemas.microsoft.com/office/drawing/2014/main" id="{ECDB91C2-6019-CDAA-0568-64B29BE3EF4B}"/>
              </a:ext>
            </a:extLst>
          </p:cNvPr>
          <p:cNvSpPr txBox="1"/>
          <p:nvPr userDrawn="1"/>
        </p:nvSpPr>
        <p:spPr>
          <a:xfrm>
            <a:off x="838199" y="598984"/>
            <a:ext cx="9059334" cy="769441"/>
          </a:xfrm>
          <a:prstGeom prst="rect">
            <a:avLst/>
          </a:prstGeom>
          <a:noFill/>
        </p:spPr>
        <p:txBody>
          <a:bodyPr wrap="square" rtlCol="0">
            <a:spAutoFit/>
          </a:bodyPr>
          <a:lstStyle/>
          <a:p>
            <a:r>
              <a:rPr lang="en-US" sz="4400" b="1" dirty="0">
                <a:solidFill>
                  <a:srgbClr val="0049C2"/>
                </a:solidFill>
              </a:rPr>
              <a:t>Meet your speaker</a:t>
            </a:r>
          </a:p>
        </p:txBody>
      </p:sp>
      <p:sp>
        <p:nvSpPr>
          <p:cNvPr id="4" name="Text Placeholder 3">
            <a:extLst>
              <a:ext uri="{FF2B5EF4-FFF2-40B4-BE49-F238E27FC236}">
                <a16:creationId xmlns:a16="http://schemas.microsoft.com/office/drawing/2014/main" id="{102A03ED-EC2F-A75B-CD03-76735388CA27}"/>
              </a:ext>
            </a:extLst>
          </p:cNvPr>
          <p:cNvSpPr>
            <a:spLocks noGrp="1"/>
          </p:cNvSpPr>
          <p:nvPr>
            <p:ph type="body" sz="quarter" idx="12" hasCustomPrompt="1"/>
          </p:nvPr>
        </p:nvSpPr>
        <p:spPr>
          <a:xfrm>
            <a:off x="838198" y="1837532"/>
            <a:ext cx="6129867" cy="858042"/>
          </a:xfrm>
        </p:spPr>
        <p:txBody>
          <a:bodyPr anchor="ctr">
            <a:normAutofit/>
          </a:bodyPr>
          <a:lstStyle>
            <a:lvl1pPr algn="ctr">
              <a:defRPr sz="2800" b="1">
                <a:solidFill>
                  <a:schemeClr val="bg1"/>
                </a:solidFill>
              </a:defRPr>
            </a:lvl1pPr>
            <a:lvl2pPr marL="457200" indent="0">
              <a:buNone/>
              <a:defRPr/>
            </a:lvl2pPr>
          </a:lstStyle>
          <a:p>
            <a:pPr lvl="0"/>
            <a:r>
              <a:rPr lang="en-US" dirty="0"/>
              <a:t>Click to enter Speaker Name</a:t>
            </a:r>
          </a:p>
          <a:p>
            <a:pPr lvl="0"/>
            <a:r>
              <a:rPr lang="en-US" dirty="0"/>
              <a:t>Speaker Title</a:t>
            </a:r>
          </a:p>
        </p:txBody>
      </p:sp>
      <p:cxnSp>
        <p:nvCxnSpPr>
          <p:cNvPr id="6" name="Straight Connector 5">
            <a:extLst>
              <a:ext uri="{FF2B5EF4-FFF2-40B4-BE49-F238E27FC236}">
                <a16:creationId xmlns:a16="http://schemas.microsoft.com/office/drawing/2014/main" id="{4EBCE128-FEDE-E43B-99B2-389AD99F933D}"/>
              </a:ext>
            </a:extLst>
          </p:cNvPr>
          <p:cNvCxnSpPr>
            <a:cxnSpLocks/>
          </p:cNvCxnSpPr>
          <p:nvPr userDrawn="1"/>
        </p:nvCxnSpPr>
        <p:spPr>
          <a:xfrm>
            <a:off x="838199" y="2857500"/>
            <a:ext cx="5918200" cy="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2" name="TextBox 1">
            <a:extLst>
              <a:ext uri="{FF2B5EF4-FFF2-40B4-BE49-F238E27FC236}">
                <a16:creationId xmlns:a16="http://schemas.microsoft.com/office/drawing/2014/main" id="{2769F8EB-7B5E-3A5F-B587-5668EA965B61}"/>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175240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8" name="Group 7">
            <a:extLst>
              <a:ext uri="{FF2B5EF4-FFF2-40B4-BE49-F238E27FC236}">
                <a16:creationId xmlns:a16="http://schemas.microsoft.com/office/drawing/2014/main" id="{9D1C8333-B766-B822-B6AE-B3B0FC157406}"/>
              </a:ext>
            </a:extLst>
          </p:cNvPr>
          <p:cNvGrpSpPr/>
          <p:nvPr userDrawn="1"/>
        </p:nvGrpSpPr>
        <p:grpSpPr>
          <a:xfrm rot="-1788976">
            <a:off x="11685874" y="-3029250"/>
            <a:ext cx="1801312" cy="8967629"/>
            <a:chOff x="0" y="0"/>
            <a:chExt cx="711630" cy="3542767"/>
          </a:xfrm>
        </p:grpSpPr>
        <p:sp>
          <p:nvSpPr>
            <p:cNvPr id="20" name="Freeform 8">
              <a:extLst>
                <a:ext uri="{FF2B5EF4-FFF2-40B4-BE49-F238E27FC236}">
                  <a16:creationId xmlns:a16="http://schemas.microsoft.com/office/drawing/2014/main" id="{0B22F961-353D-9FDE-A91B-71013416DF2A}"/>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21" name="TextBox 9">
              <a:extLst>
                <a:ext uri="{FF2B5EF4-FFF2-40B4-BE49-F238E27FC236}">
                  <a16:creationId xmlns:a16="http://schemas.microsoft.com/office/drawing/2014/main" id="{0891CB07-A2E5-BB79-E0F0-7324DEF5F45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grpSp>
        <p:nvGrpSpPr>
          <p:cNvPr id="23" name="Group 10">
            <a:extLst>
              <a:ext uri="{FF2B5EF4-FFF2-40B4-BE49-F238E27FC236}">
                <a16:creationId xmlns:a16="http://schemas.microsoft.com/office/drawing/2014/main" id="{4108F422-EFD8-9E58-AC36-662C42FE111A}"/>
              </a:ext>
            </a:extLst>
          </p:cNvPr>
          <p:cNvGrpSpPr/>
          <p:nvPr userDrawn="1"/>
        </p:nvGrpSpPr>
        <p:grpSpPr>
          <a:xfrm rot="-1800000">
            <a:off x="10805914" y="-1779606"/>
            <a:ext cx="1411617" cy="8967629"/>
            <a:chOff x="0" y="0"/>
            <a:chExt cx="557676" cy="3542767"/>
          </a:xfrm>
        </p:grpSpPr>
        <p:sp>
          <p:nvSpPr>
            <p:cNvPr id="25" name="Freeform 11">
              <a:extLst>
                <a:ext uri="{FF2B5EF4-FFF2-40B4-BE49-F238E27FC236}">
                  <a16:creationId xmlns:a16="http://schemas.microsoft.com/office/drawing/2014/main" id="{AB405711-14E7-1664-4413-4FD95AD8B1B2}"/>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txBody>
            <a:bodyPr/>
            <a:lstStyle/>
            <a:p>
              <a:endParaRPr lang="en-US" dirty="0"/>
            </a:p>
          </p:txBody>
        </p:sp>
        <p:sp>
          <p:nvSpPr>
            <p:cNvPr id="26" name="TextBox 12">
              <a:extLst>
                <a:ext uri="{FF2B5EF4-FFF2-40B4-BE49-F238E27FC236}">
                  <a16:creationId xmlns:a16="http://schemas.microsoft.com/office/drawing/2014/main" id="{93F0D5E8-D19C-30B9-454F-E7073DC03AB6}"/>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sp>
        <p:nvSpPr>
          <p:cNvPr id="30" name="Picture Placeholder 29">
            <a:extLst>
              <a:ext uri="{FF2B5EF4-FFF2-40B4-BE49-F238E27FC236}">
                <a16:creationId xmlns:a16="http://schemas.microsoft.com/office/drawing/2014/main" id="{037D7E1B-A196-7C17-14C5-A30BF9A0B2B0}"/>
              </a:ext>
            </a:extLst>
          </p:cNvPr>
          <p:cNvSpPr>
            <a:spLocks noGrp="1"/>
          </p:cNvSpPr>
          <p:nvPr>
            <p:ph type="pic" sz="quarter" idx="10" hasCustomPrompt="1"/>
          </p:nvPr>
        </p:nvSpPr>
        <p:spPr>
          <a:xfrm>
            <a:off x="7137253" y="1690342"/>
            <a:ext cx="5949105" cy="5167658"/>
          </a:xfrm>
          <a:prstGeom prst="triangle">
            <a:avLst/>
          </a:prstGeom>
          <a:solidFill>
            <a:schemeClr val="accent5">
              <a:alpha val="76000"/>
            </a:schemeClr>
          </a:solidFill>
        </p:spPr>
        <p:txBody>
          <a:bodyPr anchor="ctr">
            <a:normAutofit/>
          </a:bodyPr>
          <a:lstStyle>
            <a:lvl1pPr algn="ctr">
              <a:defRPr sz="1600"/>
            </a:lvl1pPr>
          </a:lstStyle>
          <a:p>
            <a:r>
              <a:rPr lang="en-US" dirty="0"/>
              <a:t>Click icon to add image</a:t>
            </a:r>
          </a:p>
        </p:txBody>
      </p:sp>
      <p:sp>
        <p:nvSpPr>
          <p:cNvPr id="3" name="Content Placeholder 2">
            <a:extLst>
              <a:ext uri="{FF2B5EF4-FFF2-40B4-BE49-F238E27FC236}">
                <a16:creationId xmlns:a16="http://schemas.microsoft.com/office/drawing/2014/main" id="{AFA752DA-5B5B-8987-19AD-A3ACF53EB476}"/>
              </a:ext>
            </a:extLst>
          </p:cNvPr>
          <p:cNvSpPr>
            <a:spLocks noGrp="1"/>
          </p:cNvSpPr>
          <p:nvPr>
            <p:ph idx="1"/>
          </p:nvPr>
        </p:nvSpPr>
        <p:spPr>
          <a:xfrm>
            <a:off x="838200" y="1825625"/>
            <a:ext cx="9110133" cy="4351338"/>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C233E40F-71FE-E9F7-1E6D-6D70D56C6F0C}"/>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4" name="TextBox 3">
            <a:extLst>
              <a:ext uri="{FF2B5EF4-FFF2-40B4-BE49-F238E27FC236}">
                <a16:creationId xmlns:a16="http://schemas.microsoft.com/office/drawing/2014/main" id="{38B2163C-DE94-6915-9459-A41D7FA87DAB}"/>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388904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6" name="Group 7">
            <a:extLst>
              <a:ext uri="{FF2B5EF4-FFF2-40B4-BE49-F238E27FC236}">
                <a16:creationId xmlns:a16="http://schemas.microsoft.com/office/drawing/2014/main" id="{4D4337A4-5493-F336-4764-E4B35FE6EA0D}"/>
              </a:ext>
            </a:extLst>
          </p:cNvPr>
          <p:cNvGrpSpPr/>
          <p:nvPr userDrawn="1"/>
        </p:nvGrpSpPr>
        <p:grpSpPr>
          <a:xfrm rot="-1788976">
            <a:off x="11685874" y="-3029250"/>
            <a:ext cx="1801312" cy="8967629"/>
            <a:chOff x="0" y="0"/>
            <a:chExt cx="711630" cy="3542767"/>
          </a:xfrm>
        </p:grpSpPr>
        <p:sp>
          <p:nvSpPr>
            <p:cNvPr id="17" name="Freeform 8">
              <a:extLst>
                <a:ext uri="{FF2B5EF4-FFF2-40B4-BE49-F238E27FC236}">
                  <a16:creationId xmlns:a16="http://schemas.microsoft.com/office/drawing/2014/main" id="{95349D5E-43A3-AF49-613B-A50DCB6582DA}"/>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18" name="TextBox 9">
              <a:extLst>
                <a:ext uri="{FF2B5EF4-FFF2-40B4-BE49-F238E27FC236}">
                  <a16:creationId xmlns:a16="http://schemas.microsoft.com/office/drawing/2014/main" id="{7F5AB402-900D-EA06-D238-2D5A17FADBA3}"/>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grpSp>
        <p:nvGrpSpPr>
          <p:cNvPr id="19" name="Group 10">
            <a:extLst>
              <a:ext uri="{FF2B5EF4-FFF2-40B4-BE49-F238E27FC236}">
                <a16:creationId xmlns:a16="http://schemas.microsoft.com/office/drawing/2014/main" id="{2647F0A6-C60E-4DCC-87AC-051B7F7CBA93}"/>
              </a:ext>
            </a:extLst>
          </p:cNvPr>
          <p:cNvGrpSpPr/>
          <p:nvPr userDrawn="1"/>
        </p:nvGrpSpPr>
        <p:grpSpPr>
          <a:xfrm rot="-1800000">
            <a:off x="10805914" y="-1779606"/>
            <a:ext cx="1411617" cy="8967629"/>
            <a:chOff x="0" y="0"/>
            <a:chExt cx="557676" cy="3542767"/>
          </a:xfrm>
        </p:grpSpPr>
        <p:sp>
          <p:nvSpPr>
            <p:cNvPr id="20" name="Freeform 11">
              <a:extLst>
                <a:ext uri="{FF2B5EF4-FFF2-40B4-BE49-F238E27FC236}">
                  <a16:creationId xmlns:a16="http://schemas.microsoft.com/office/drawing/2014/main" id="{E6496160-5585-5E3A-B9AC-49BFA084439C}"/>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txBody>
            <a:bodyPr/>
            <a:lstStyle/>
            <a:p>
              <a:endParaRPr lang="en-US" dirty="0"/>
            </a:p>
          </p:txBody>
        </p:sp>
        <p:sp>
          <p:nvSpPr>
            <p:cNvPr id="21" name="TextBox 12">
              <a:extLst>
                <a:ext uri="{FF2B5EF4-FFF2-40B4-BE49-F238E27FC236}">
                  <a16:creationId xmlns:a16="http://schemas.microsoft.com/office/drawing/2014/main" id="{91E38281-575F-41AC-820B-809F29427676}"/>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sp>
        <p:nvSpPr>
          <p:cNvPr id="2" name="Title 1">
            <a:extLst>
              <a:ext uri="{FF2B5EF4-FFF2-40B4-BE49-F238E27FC236}">
                <a16:creationId xmlns:a16="http://schemas.microsoft.com/office/drawing/2014/main" id="{C8A6AF2C-98E6-0BA7-DA3D-DEEB7CA6426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998932E-8C88-622E-4331-8BAD34A638B3}"/>
              </a:ext>
            </a:extLst>
          </p:cNvPr>
          <p:cNvSpPr>
            <a:spLocks noGrp="1"/>
          </p:cNvSpPr>
          <p:nvPr>
            <p:ph sz="half" idx="1"/>
          </p:nvPr>
        </p:nvSpPr>
        <p:spPr>
          <a:xfrm>
            <a:off x="838200" y="1825625"/>
            <a:ext cx="5181600" cy="4351338"/>
          </a:xfrm>
          <a:solidFill>
            <a:schemeClr val="bg1">
              <a:alpha val="90000"/>
            </a:schemeClr>
          </a:solidFill>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CFEA356-669E-2B11-DA01-B4859DD5777B}"/>
              </a:ext>
            </a:extLst>
          </p:cNvPr>
          <p:cNvSpPr>
            <a:spLocks noGrp="1"/>
          </p:cNvSpPr>
          <p:nvPr>
            <p:ph sz="half" idx="2"/>
          </p:nvPr>
        </p:nvSpPr>
        <p:spPr>
          <a:xfrm>
            <a:off x="6172200" y="1825625"/>
            <a:ext cx="5181600" cy="4351338"/>
          </a:xfrm>
          <a:solidFill>
            <a:schemeClr val="bg1">
              <a:alpha val="90000"/>
            </a:schemeClr>
          </a:solidFill>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BDDC66A6-8F8F-50C6-38E6-C6D69D7BAD8E}"/>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409872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5" name="Group 7">
            <a:extLst>
              <a:ext uri="{FF2B5EF4-FFF2-40B4-BE49-F238E27FC236}">
                <a16:creationId xmlns:a16="http://schemas.microsoft.com/office/drawing/2014/main" id="{D32650F9-1CB1-FAC6-0556-0BE587D98324}"/>
              </a:ext>
            </a:extLst>
          </p:cNvPr>
          <p:cNvGrpSpPr/>
          <p:nvPr userDrawn="1"/>
        </p:nvGrpSpPr>
        <p:grpSpPr>
          <a:xfrm rot="-1788976">
            <a:off x="11685874" y="-3029250"/>
            <a:ext cx="1801312" cy="8967629"/>
            <a:chOff x="0" y="0"/>
            <a:chExt cx="711630" cy="3542767"/>
          </a:xfrm>
        </p:grpSpPr>
        <p:sp>
          <p:nvSpPr>
            <p:cNvPr id="26" name="Freeform 8">
              <a:extLst>
                <a:ext uri="{FF2B5EF4-FFF2-40B4-BE49-F238E27FC236}">
                  <a16:creationId xmlns:a16="http://schemas.microsoft.com/office/drawing/2014/main" id="{498BB97D-FA8E-FA9C-A177-5D27FBBF6467}"/>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27" name="TextBox 9">
              <a:extLst>
                <a:ext uri="{FF2B5EF4-FFF2-40B4-BE49-F238E27FC236}">
                  <a16:creationId xmlns:a16="http://schemas.microsoft.com/office/drawing/2014/main" id="{1BCCAA25-185F-7F1F-2BDD-E0C9D7E99EE5}"/>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grpSp>
        <p:nvGrpSpPr>
          <p:cNvPr id="28" name="Group 10">
            <a:extLst>
              <a:ext uri="{FF2B5EF4-FFF2-40B4-BE49-F238E27FC236}">
                <a16:creationId xmlns:a16="http://schemas.microsoft.com/office/drawing/2014/main" id="{7BF6C04D-B3EC-6A3C-6EF2-68D85FBC7B1C}"/>
              </a:ext>
            </a:extLst>
          </p:cNvPr>
          <p:cNvGrpSpPr/>
          <p:nvPr userDrawn="1"/>
        </p:nvGrpSpPr>
        <p:grpSpPr>
          <a:xfrm rot="-1800000">
            <a:off x="10805914" y="-1779606"/>
            <a:ext cx="1411617" cy="8967629"/>
            <a:chOff x="0" y="0"/>
            <a:chExt cx="557676" cy="3542767"/>
          </a:xfrm>
        </p:grpSpPr>
        <p:sp>
          <p:nvSpPr>
            <p:cNvPr id="29" name="Freeform 11">
              <a:extLst>
                <a:ext uri="{FF2B5EF4-FFF2-40B4-BE49-F238E27FC236}">
                  <a16:creationId xmlns:a16="http://schemas.microsoft.com/office/drawing/2014/main" id="{ECDA58EB-57EB-B934-7AAE-0487448C3C6E}"/>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txBody>
            <a:bodyPr/>
            <a:lstStyle/>
            <a:p>
              <a:endParaRPr lang="en-US" dirty="0"/>
            </a:p>
          </p:txBody>
        </p:sp>
        <p:sp>
          <p:nvSpPr>
            <p:cNvPr id="30" name="TextBox 12">
              <a:extLst>
                <a:ext uri="{FF2B5EF4-FFF2-40B4-BE49-F238E27FC236}">
                  <a16:creationId xmlns:a16="http://schemas.microsoft.com/office/drawing/2014/main" id="{E2223A76-3801-7E81-FF5A-3E84B67CB373}"/>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sp>
        <p:nvSpPr>
          <p:cNvPr id="2" name="Title 1">
            <a:extLst>
              <a:ext uri="{FF2B5EF4-FFF2-40B4-BE49-F238E27FC236}">
                <a16:creationId xmlns:a16="http://schemas.microsoft.com/office/drawing/2014/main" id="{19B1E462-5C83-8507-753F-A125BB7D1C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CED3DB-CDF1-47C7-C8C9-B0F0791D536E}"/>
              </a:ext>
            </a:extLst>
          </p:cNvPr>
          <p:cNvSpPr>
            <a:spLocks noGrp="1"/>
          </p:cNvSpPr>
          <p:nvPr>
            <p:ph type="body" idx="1"/>
          </p:nvPr>
        </p:nvSpPr>
        <p:spPr>
          <a:xfrm>
            <a:off x="839788" y="1825625"/>
            <a:ext cx="5157787" cy="596935"/>
          </a:xfrm>
          <a:solidFill>
            <a:schemeClr val="bg1">
              <a:alpha val="90000"/>
            </a:schemeClr>
          </a:solidFill>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007D7-9C64-77E0-6686-397181C90AA6}"/>
              </a:ext>
            </a:extLst>
          </p:cNvPr>
          <p:cNvSpPr>
            <a:spLocks noGrp="1"/>
          </p:cNvSpPr>
          <p:nvPr>
            <p:ph sz="half" idx="2"/>
          </p:nvPr>
        </p:nvSpPr>
        <p:spPr>
          <a:xfrm>
            <a:off x="839788" y="2575776"/>
            <a:ext cx="5157787" cy="3564674"/>
          </a:xfrm>
          <a:solidFill>
            <a:schemeClr val="bg1">
              <a:alpha val="90000"/>
            </a:schemeClr>
          </a:solidFill>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3D47451-944F-37B9-4F5C-6440901AB3F6}"/>
              </a:ext>
            </a:extLst>
          </p:cNvPr>
          <p:cNvSpPr>
            <a:spLocks noGrp="1"/>
          </p:cNvSpPr>
          <p:nvPr>
            <p:ph type="body" sz="quarter" idx="3"/>
          </p:nvPr>
        </p:nvSpPr>
        <p:spPr>
          <a:xfrm>
            <a:off x="6172200" y="1825625"/>
            <a:ext cx="5183188" cy="596935"/>
          </a:xfrm>
          <a:solidFill>
            <a:schemeClr val="bg1">
              <a:alpha val="90000"/>
            </a:schemeClr>
          </a:solidFill>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FA47A3-82E3-A769-478C-9653AC63608A}"/>
              </a:ext>
            </a:extLst>
          </p:cNvPr>
          <p:cNvSpPr>
            <a:spLocks noGrp="1"/>
          </p:cNvSpPr>
          <p:nvPr>
            <p:ph sz="quarter" idx="4"/>
          </p:nvPr>
        </p:nvSpPr>
        <p:spPr>
          <a:xfrm>
            <a:off x="6172200" y="2575776"/>
            <a:ext cx="5183188" cy="3564674"/>
          </a:xfrm>
          <a:solidFill>
            <a:schemeClr val="bg1">
              <a:alpha val="90000"/>
            </a:schemeClr>
          </a:solidFill>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43015B1-37D6-3DCF-5EAB-BC0D88CFA472}"/>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35955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4" name="Group 7">
            <a:extLst>
              <a:ext uri="{FF2B5EF4-FFF2-40B4-BE49-F238E27FC236}">
                <a16:creationId xmlns:a16="http://schemas.microsoft.com/office/drawing/2014/main" id="{C02E3923-595E-38DC-B1BD-4C3F22E78166}"/>
              </a:ext>
            </a:extLst>
          </p:cNvPr>
          <p:cNvGrpSpPr/>
          <p:nvPr userDrawn="1"/>
        </p:nvGrpSpPr>
        <p:grpSpPr>
          <a:xfrm rot="-1788976">
            <a:off x="11685874" y="-3029250"/>
            <a:ext cx="1801312" cy="8967629"/>
            <a:chOff x="0" y="0"/>
            <a:chExt cx="711630" cy="3542767"/>
          </a:xfrm>
        </p:grpSpPr>
        <p:sp>
          <p:nvSpPr>
            <p:cNvPr id="15" name="Freeform 8">
              <a:extLst>
                <a:ext uri="{FF2B5EF4-FFF2-40B4-BE49-F238E27FC236}">
                  <a16:creationId xmlns:a16="http://schemas.microsoft.com/office/drawing/2014/main" id="{F249A9B1-2297-F874-199D-6A30A963F14E}"/>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16" name="TextBox 9">
              <a:extLst>
                <a:ext uri="{FF2B5EF4-FFF2-40B4-BE49-F238E27FC236}">
                  <a16:creationId xmlns:a16="http://schemas.microsoft.com/office/drawing/2014/main" id="{121960C6-D193-6F4E-3E84-635A1148206A}"/>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grpSp>
        <p:nvGrpSpPr>
          <p:cNvPr id="17" name="Group 10">
            <a:extLst>
              <a:ext uri="{FF2B5EF4-FFF2-40B4-BE49-F238E27FC236}">
                <a16:creationId xmlns:a16="http://schemas.microsoft.com/office/drawing/2014/main" id="{5BD11CB1-81F6-0F2D-1D37-3EC293C09D38}"/>
              </a:ext>
            </a:extLst>
          </p:cNvPr>
          <p:cNvGrpSpPr/>
          <p:nvPr userDrawn="1"/>
        </p:nvGrpSpPr>
        <p:grpSpPr>
          <a:xfrm rot="-1800000">
            <a:off x="10805914" y="-1779606"/>
            <a:ext cx="1411617" cy="8967629"/>
            <a:chOff x="0" y="0"/>
            <a:chExt cx="557676" cy="3542767"/>
          </a:xfrm>
        </p:grpSpPr>
        <p:sp>
          <p:nvSpPr>
            <p:cNvPr id="18" name="Freeform 11">
              <a:extLst>
                <a:ext uri="{FF2B5EF4-FFF2-40B4-BE49-F238E27FC236}">
                  <a16:creationId xmlns:a16="http://schemas.microsoft.com/office/drawing/2014/main" id="{9A8D9D5C-6BA3-617C-43E9-A17A959AC009}"/>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txBody>
            <a:bodyPr/>
            <a:lstStyle/>
            <a:p>
              <a:endParaRPr lang="en-US" dirty="0"/>
            </a:p>
          </p:txBody>
        </p:sp>
        <p:sp>
          <p:nvSpPr>
            <p:cNvPr id="19" name="TextBox 12">
              <a:extLst>
                <a:ext uri="{FF2B5EF4-FFF2-40B4-BE49-F238E27FC236}">
                  <a16:creationId xmlns:a16="http://schemas.microsoft.com/office/drawing/2014/main" id="{4410FC1F-FEA3-C317-E0F6-FE9992DF3DF7}"/>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sp>
        <p:nvSpPr>
          <p:cNvPr id="20" name="Picture Placeholder 29">
            <a:extLst>
              <a:ext uri="{FF2B5EF4-FFF2-40B4-BE49-F238E27FC236}">
                <a16:creationId xmlns:a16="http://schemas.microsoft.com/office/drawing/2014/main" id="{A7041629-1500-DB26-8D3D-C179DC6F02C9}"/>
              </a:ext>
            </a:extLst>
          </p:cNvPr>
          <p:cNvSpPr>
            <a:spLocks noGrp="1"/>
          </p:cNvSpPr>
          <p:nvPr>
            <p:ph type="pic" sz="quarter" idx="10" hasCustomPrompt="1"/>
          </p:nvPr>
        </p:nvSpPr>
        <p:spPr>
          <a:xfrm>
            <a:off x="7137253" y="1690342"/>
            <a:ext cx="5949105" cy="5167658"/>
          </a:xfrm>
          <a:prstGeom prst="triangle">
            <a:avLst/>
          </a:prstGeom>
          <a:solidFill>
            <a:schemeClr val="accent5">
              <a:alpha val="76000"/>
            </a:schemeClr>
          </a:solidFill>
        </p:spPr>
        <p:txBody>
          <a:bodyPr anchor="ctr">
            <a:normAutofit/>
          </a:bodyPr>
          <a:lstStyle>
            <a:lvl1pPr algn="ctr">
              <a:defRPr sz="1600"/>
            </a:lvl1pPr>
          </a:lstStyle>
          <a:p>
            <a:r>
              <a:rPr lang="en-US" dirty="0"/>
              <a:t>Click icon to add image</a:t>
            </a:r>
          </a:p>
        </p:txBody>
      </p:sp>
      <p:sp>
        <p:nvSpPr>
          <p:cNvPr id="2" name="Title 1">
            <a:extLst>
              <a:ext uri="{FF2B5EF4-FFF2-40B4-BE49-F238E27FC236}">
                <a16:creationId xmlns:a16="http://schemas.microsoft.com/office/drawing/2014/main" id="{19A83AF1-0589-E494-A7E3-B7A3172C4A22}"/>
              </a:ext>
            </a:extLst>
          </p:cNvPr>
          <p:cNvSpPr>
            <a:spLocks noGrp="1"/>
          </p:cNvSpPr>
          <p:nvPr>
            <p:ph type="title"/>
          </p:nvPr>
        </p:nvSpPr>
        <p:spPr/>
        <p:txBody>
          <a:bodyPr/>
          <a:lstStyle/>
          <a:p>
            <a:r>
              <a:rPr lang="en-US"/>
              <a:t>Click to edit Master title style</a:t>
            </a:r>
            <a:endParaRPr lang="en-US" dirty="0"/>
          </a:p>
        </p:txBody>
      </p:sp>
      <p:sp>
        <p:nvSpPr>
          <p:cNvPr id="4" name="TextBox 3">
            <a:extLst>
              <a:ext uri="{FF2B5EF4-FFF2-40B4-BE49-F238E27FC236}">
                <a16:creationId xmlns:a16="http://schemas.microsoft.com/office/drawing/2014/main" id="{E72BEAB0-033E-A1B6-5DD1-FFDD9AA352E5}"/>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5377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F7F18288-2D6A-9445-F38A-939B84875D92}"/>
              </a:ext>
            </a:extLst>
          </p:cNvPr>
          <p:cNvSpPr>
            <a:spLocks noGrp="1"/>
          </p:cNvSpPr>
          <p:nvPr>
            <p:ph sz="quarter" idx="13" hasCustomPrompt="1"/>
          </p:nvPr>
        </p:nvSpPr>
        <p:spPr>
          <a:xfrm>
            <a:off x="0" y="0"/>
            <a:ext cx="12192000" cy="6858000"/>
          </a:xfrm>
        </p:spPr>
        <p:txBody>
          <a:bodyPr anchor="ctr"/>
          <a:lstStyle>
            <a:lvl1pPr marL="0" indent="0" algn="ctr">
              <a:buNone/>
              <a:defRPr/>
            </a:lvl1pPr>
          </a:lstStyle>
          <a:p>
            <a:pPr lvl="0"/>
            <a:r>
              <a:rPr lang="en-US" dirty="0"/>
              <a:t> </a:t>
            </a:r>
          </a:p>
        </p:txBody>
      </p:sp>
    </p:spTree>
    <p:extLst>
      <p:ext uri="{BB962C8B-B14F-4D97-AF65-F5344CB8AC3E}">
        <p14:creationId xmlns:p14="http://schemas.microsoft.com/office/powerpoint/2010/main" val="159696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 Subject Slide">
    <p:bg>
      <p:bgRef idx="1001">
        <a:schemeClr val="bg1"/>
      </p:bgRef>
    </p:bg>
    <p:spTree>
      <p:nvGrpSpPr>
        <p:cNvPr id="1" name=""/>
        <p:cNvGrpSpPr/>
        <p:nvPr/>
      </p:nvGrpSpPr>
      <p:grpSpPr>
        <a:xfrm>
          <a:off x="0" y="0"/>
          <a:ext cx="0" cy="0"/>
          <a:chOff x="0" y="0"/>
          <a:chExt cx="0" cy="0"/>
        </a:xfrm>
      </p:grpSpPr>
      <p:sp>
        <p:nvSpPr>
          <p:cNvPr id="27" name="Freeform 9">
            <a:extLst>
              <a:ext uri="{FF2B5EF4-FFF2-40B4-BE49-F238E27FC236}">
                <a16:creationId xmlns:a16="http://schemas.microsoft.com/office/drawing/2014/main" id="{59A14920-D1AB-5722-B66F-2744DB27160C}"/>
              </a:ext>
            </a:extLst>
          </p:cNvPr>
          <p:cNvSpPr/>
          <p:nvPr userDrawn="1"/>
        </p:nvSpPr>
        <p:spPr>
          <a:xfrm>
            <a:off x="-796393" y="-364768"/>
            <a:ext cx="13494536" cy="2051952"/>
          </a:xfrm>
          <a:custGeom>
            <a:avLst/>
            <a:gdLst>
              <a:gd name="connsiteX0" fmla="*/ 203200 w 1402453"/>
              <a:gd name="connsiteY0" fmla="*/ 0 h 609600"/>
              <a:gd name="connsiteX1" fmla="*/ 1402453 w 1402453"/>
              <a:gd name="connsiteY1" fmla="*/ 390049 h 609600"/>
              <a:gd name="connsiteX2" fmla="*/ 1328682 w 1402453"/>
              <a:gd name="connsiteY2" fmla="*/ 609600 h 609600"/>
              <a:gd name="connsiteX3" fmla="*/ 0 w 1402453"/>
              <a:gd name="connsiteY3" fmla="*/ 609600 h 609600"/>
              <a:gd name="connsiteX4" fmla="*/ 203200 w 1402453"/>
              <a:gd name="connsiteY4" fmla="*/ 0 h 609600"/>
              <a:gd name="connsiteX0" fmla="*/ 77292 w 1402453"/>
              <a:gd name="connsiteY0" fmla="*/ 0 h 229236"/>
              <a:gd name="connsiteX1" fmla="*/ 1402453 w 1402453"/>
              <a:gd name="connsiteY1" fmla="*/ 9685 h 229236"/>
              <a:gd name="connsiteX2" fmla="*/ 1328682 w 1402453"/>
              <a:gd name="connsiteY2" fmla="*/ 229236 h 229236"/>
              <a:gd name="connsiteX3" fmla="*/ 0 w 1402453"/>
              <a:gd name="connsiteY3" fmla="*/ 229236 h 229236"/>
              <a:gd name="connsiteX4" fmla="*/ 77292 w 1402453"/>
              <a:gd name="connsiteY4" fmla="*/ 0 h 229236"/>
              <a:gd name="connsiteX0" fmla="*/ 75531 w 1402453"/>
              <a:gd name="connsiteY0" fmla="*/ 8805 h 219551"/>
              <a:gd name="connsiteX1" fmla="*/ 1402453 w 1402453"/>
              <a:gd name="connsiteY1" fmla="*/ 0 h 219551"/>
              <a:gd name="connsiteX2" fmla="*/ 1328682 w 1402453"/>
              <a:gd name="connsiteY2" fmla="*/ 219551 h 219551"/>
              <a:gd name="connsiteX3" fmla="*/ 0 w 1402453"/>
              <a:gd name="connsiteY3" fmla="*/ 219551 h 219551"/>
              <a:gd name="connsiteX4" fmla="*/ 75531 w 1402453"/>
              <a:gd name="connsiteY4" fmla="*/ 8805 h 219551"/>
              <a:gd name="connsiteX0" fmla="*/ 75531 w 1404214"/>
              <a:gd name="connsiteY0" fmla="*/ 0 h 210746"/>
              <a:gd name="connsiteX1" fmla="*/ 1404214 w 1404214"/>
              <a:gd name="connsiteY1" fmla="*/ 21131 h 210746"/>
              <a:gd name="connsiteX2" fmla="*/ 1328682 w 1404214"/>
              <a:gd name="connsiteY2" fmla="*/ 210746 h 210746"/>
              <a:gd name="connsiteX3" fmla="*/ 0 w 1404214"/>
              <a:gd name="connsiteY3" fmla="*/ 210746 h 210746"/>
              <a:gd name="connsiteX4" fmla="*/ 75531 w 1404214"/>
              <a:gd name="connsiteY4" fmla="*/ 0 h 210746"/>
              <a:gd name="connsiteX0" fmla="*/ 75531 w 1403334"/>
              <a:gd name="connsiteY0" fmla="*/ 2642 h 213388"/>
              <a:gd name="connsiteX1" fmla="*/ 1403334 w 1403334"/>
              <a:gd name="connsiteY1" fmla="*/ 0 h 213388"/>
              <a:gd name="connsiteX2" fmla="*/ 1328682 w 1403334"/>
              <a:gd name="connsiteY2" fmla="*/ 213388 h 213388"/>
              <a:gd name="connsiteX3" fmla="*/ 0 w 1403334"/>
              <a:gd name="connsiteY3" fmla="*/ 213388 h 213388"/>
              <a:gd name="connsiteX4" fmla="*/ 75531 w 1403334"/>
              <a:gd name="connsiteY4" fmla="*/ 2642 h 213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334" h="213388">
                <a:moveTo>
                  <a:pt x="75531" y="2642"/>
                </a:moveTo>
                <a:lnTo>
                  <a:pt x="1403334" y="0"/>
                </a:lnTo>
                <a:lnTo>
                  <a:pt x="1328682" y="213388"/>
                </a:lnTo>
                <a:lnTo>
                  <a:pt x="0" y="213388"/>
                </a:lnTo>
                <a:lnTo>
                  <a:pt x="75531" y="2642"/>
                </a:lnTo>
                <a:close/>
              </a:path>
            </a:pathLst>
          </a:custGeom>
          <a:solidFill>
            <a:srgbClr val="02409B"/>
          </a:solidFill>
        </p:spPr>
        <p:txBody>
          <a:bodyPr/>
          <a:lstStyle/>
          <a:p>
            <a:endParaRPr lang="en-US" dirty="0"/>
          </a:p>
        </p:txBody>
      </p:sp>
      <p:sp>
        <p:nvSpPr>
          <p:cNvPr id="21" name="Freeform 3">
            <a:extLst>
              <a:ext uri="{FF2B5EF4-FFF2-40B4-BE49-F238E27FC236}">
                <a16:creationId xmlns:a16="http://schemas.microsoft.com/office/drawing/2014/main" id="{41A0F669-697B-D2EC-3BBD-4D1992F723E1}"/>
              </a:ext>
            </a:extLst>
          </p:cNvPr>
          <p:cNvSpPr/>
          <p:nvPr userDrawn="1"/>
        </p:nvSpPr>
        <p:spPr>
          <a:xfrm rot="19811024">
            <a:off x="10805914" y="-1779606"/>
            <a:ext cx="1411617" cy="8967629"/>
          </a:xfrm>
          <a:custGeom>
            <a:avLst/>
            <a:gdLst/>
            <a:ahLst/>
            <a:cxnLst/>
            <a:rect l="l" t="t" r="r" b="b"/>
            <a:pathLst>
              <a:path w="557676" h="3542767">
                <a:moveTo>
                  <a:pt x="0" y="0"/>
                </a:moveTo>
                <a:lnTo>
                  <a:pt x="557676" y="0"/>
                </a:lnTo>
                <a:lnTo>
                  <a:pt x="557676" y="3542767"/>
                </a:lnTo>
                <a:lnTo>
                  <a:pt x="0" y="3542767"/>
                </a:lnTo>
                <a:close/>
              </a:path>
            </a:pathLst>
          </a:custGeom>
          <a:solidFill>
            <a:srgbClr val="0049C2">
              <a:alpha val="60000"/>
            </a:srgbClr>
          </a:solidFill>
        </p:spPr>
      </p:sp>
      <p:sp>
        <p:nvSpPr>
          <p:cNvPr id="89" name="Freeform 12">
            <a:extLst>
              <a:ext uri="{FF2B5EF4-FFF2-40B4-BE49-F238E27FC236}">
                <a16:creationId xmlns:a16="http://schemas.microsoft.com/office/drawing/2014/main" id="{4C5D60E9-507C-63AE-3AA5-7C3599800A49}"/>
              </a:ext>
            </a:extLst>
          </p:cNvPr>
          <p:cNvSpPr/>
          <p:nvPr userDrawn="1"/>
        </p:nvSpPr>
        <p:spPr>
          <a:xfrm>
            <a:off x="1359315" y="2705292"/>
            <a:ext cx="2906891" cy="3466908"/>
          </a:xfrm>
          <a:custGeom>
            <a:avLst/>
            <a:gdLst/>
            <a:ahLst/>
            <a:cxnLst/>
            <a:rect l="l" t="t" r="r" b="b"/>
            <a:pathLst>
              <a:path w="1148401" h="1369643">
                <a:moveTo>
                  <a:pt x="0" y="0"/>
                </a:moveTo>
                <a:lnTo>
                  <a:pt x="1148401" y="0"/>
                </a:lnTo>
                <a:lnTo>
                  <a:pt x="1148401" y="1369643"/>
                </a:lnTo>
                <a:lnTo>
                  <a:pt x="0" y="1369643"/>
                </a:lnTo>
                <a:close/>
              </a:path>
            </a:pathLst>
          </a:custGeom>
          <a:solidFill>
            <a:srgbClr val="0049C2"/>
          </a:solidFill>
        </p:spPr>
        <p:txBody>
          <a:bodyPr/>
          <a:lstStyle/>
          <a:p>
            <a:endParaRPr lang="en-US" dirty="0"/>
          </a:p>
        </p:txBody>
      </p:sp>
      <p:sp>
        <p:nvSpPr>
          <p:cNvPr id="92" name="Freeform 15">
            <a:extLst>
              <a:ext uri="{FF2B5EF4-FFF2-40B4-BE49-F238E27FC236}">
                <a16:creationId xmlns:a16="http://schemas.microsoft.com/office/drawing/2014/main" id="{DCE824A6-90B6-9935-B6CC-BAB90B987F66}"/>
              </a:ext>
            </a:extLst>
          </p:cNvPr>
          <p:cNvSpPr/>
          <p:nvPr userDrawn="1"/>
        </p:nvSpPr>
        <p:spPr>
          <a:xfrm>
            <a:off x="4650619" y="2705292"/>
            <a:ext cx="2906891" cy="3466908"/>
          </a:xfrm>
          <a:custGeom>
            <a:avLst/>
            <a:gdLst/>
            <a:ahLst/>
            <a:cxnLst/>
            <a:rect l="l" t="t" r="r" b="b"/>
            <a:pathLst>
              <a:path w="1148401" h="1369643">
                <a:moveTo>
                  <a:pt x="0" y="0"/>
                </a:moveTo>
                <a:lnTo>
                  <a:pt x="1148401" y="0"/>
                </a:lnTo>
                <a:lnTo>
                  <a:pt x="1148401" y="1369643"/>
                </a:lnTo>
                <a:lnTo>
                  <a:pt x="0" y="1369643"/>
                </a:lnTo>
                <a:close/>
              </a:path>
            </a:pathLst>
          </a:custGeom>
          <a:solidFill>
            <a:schemeClr val="accent3"/>
          </a:solidFill>
        </p:spPr>
        <p:txBody>
          <a:bodyPr/>
          <a:lstStyle/>
          <a:p>
            <a:endParaRPr lang="en-US" dirty="0"/>
          </a:p>
        </p:txBody>
      </p:sp>
      <p:sp>
        <p:nvSpPr>
          <p:cNvPr id="98" name="Freeform 21">
            <a:extLst>
              <a:ext uri="{FF2B5EF4-FFF2-40B4-BE49-F238E27FC236}">
                <a16:creationId xmlns:a16="http://schemas.microsoft.com/office/drawing/2014/main" id="{5B357A69-2443-7A2B-927D-262ADE2CD0C2}"/>
              </a:ext>
            </a:extLst>
          </p:cNvPr>
          <p:cNvSpPr>
            <a:spLocks/>
          </p:cNvSpPr>
          <p:nvPr userDrawn="1"/>
        </p:nvSpPr>
        <p:spPr>
          <a:xfrm>
            <a:off x="2224339" y="1943976"/>
            <a:ext cx="1176843" cy="11821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9C2"/>
          </a:solidFill>
        </p:spPr>
        <p:txBody>
          <a:bodyPr/>
          <a:lstStyle/>
          <a:p>
            <a:endParaRPr lang="en-US" dirty="0"/>
          </a:p>
        </p:txBody>
      </p:sp>
      <p:sp>
        <p:nvSpPr>
          <p:cNvPr id="95" name="Freeform 18">
            <a:extLst>
              <a:ext uri="{FF2B5EF4-FFF2-40B4-BE49-F238E27FC236}">
                <a16:creationId xmlns:a16="http://schemas.microsoft.com/office/drawing/2014/main" id="{EF0BEAF4-C12A-D2CD-97F0-46F7975E6B54}"/>
              </a:ext>
            </a:extLst>
          </p:cNvPr>
          <p:cNvSpPr/>
          <p:nvPr userDrawn="1"/>
        </p:nvSpPr>
        <p:spPr>
          <a:xfrm>
            <a:off x="7925794" y="2705292"/>
            <a:ext cx="2906891" cy="3466908"/>
          </a:xfrm>
          <a:custGeom>
            <a:avLst/>
            <a:gdLst/>
            <a:ahLst/>
            <a:cxnLst/>
            <a:rect l="l" t="t" r="r" b="b"/>
            <a:pathLst>
              <a:path w="1148401" h="1369643">
                <a:moveTo>
                  <a:pt x="0" y="0"/>
                </a:moveTo>
                <a:lnTo>
                  <a:pt x="1148401" y="0"/>
                </a:lnTo>
                <a:lnTo>
                  <a:pt x="1148401" y="1369643"/>
                </a:lnTo>
                <a:lnTo>
                  <a:pt x="0" y="1369643"/>
                </a:lnTo>
                <a:close/>
              </a:path>
            </a:pathLst>
          </a:custGeom>
          <a:solidFill>
            <a:srgbClr val="0049C2"/>
          </a:solidFill>
        </p:spPr>
        <p:txBody>
          <a:bodyPr/>
          <a:lstStyle/>
          <a:p>
            <a:endParaRPr lang="en-US" dirty="0"/>
          </a:p>
        </p:txBody>
      </p:sp>
      <p:sp>
        <p:nvSpPr>
          <p:cNvPr id="129" name="Title 1">
            <a:extLst>
              <a:ext uri="{FF2B5EF4-FFF2-40B4-BE49-F238E27FC236}">
                <a16:creationId xmlns:a16="http://schemas.microsoft.com/office/drawing/2014/main" id="{018D47C0-8090-33A7-2C66-2A1C40EBB338}"/>
              </a:ext>
            </a:extLst>
          </p:cNvPr>
          <p:cNvSpPr>
            <a:spLocks noGrp="1"/>
          </p:cNvSpPr>
          <p:nvPr userDrawn="1">
            <p:ph type="title"/>
          </p:nvPr>
        </p:nvSpPr>
        <p:spPr>
          <a:xfrm>
            <a:off x="839788" y="0"/>
            <a:ext cx="10515600" cy="1687184"/>
          </a:xfrm>
        </p:spPr>
        <p:txBody>
          <a:bodyPr/>
          <a:lstStyle>
            <a:lvl1pPr>
              <a:defRPr>
                <a:solidFill>
                  <a:schemeClr val="bg1"/>
                </a:solidFill>
              </a:defRPr>
            </a:lvl1pPr>
          </a:lstStyle>
          <a:p>
            <a:r>
              <a:rPr lang="en-US"/>
              <a:t>Click to edit Master title style</a:t>
            </a:r>
            <a:endParaRPr lang="en-US" dirty="0"/>
          </a:p>
        </p:txBody>
      </p:sp>
      <p:sp>
        <p:nvSpPr>
          <p:cNvPr id="131" name="Picture Placeholder 130">
            <a:extLst>
              <a:ext uri="{FF2B5EF4-FFF2-40B4-BE49-F238E27FC236}">
                <a16:creationId xmlns:a16="http://schemas.microsoft.com/office/drawing/2014/main" id="{09DBFA5A-8197-3FB2-676D-F49EDFC99DA4}"/>
              </a:ext>
            </a:extLst>
          </p:cNvPr>
          <p:cNvSpPr>
            <a:spLocks noGrp="1"/>
          </p:cNvSpPr>
          <p:nvPr userDrawn="1">
            <p:ph type="pic" sz="quarter" idx="10" hasCustomPrompt="1"/>
          </p:nvPr>
        </p:nvSpPr>
        <p:spPr>
          <a:xfrm>
            <a:off x="2465891" y="2188960"/>
            <a:ext cx="693738" cy="692150"/>
          </a:xfrm>
          <a:prstGeom prst="ellipse">
            <a:avLst/>
          </a:prstGeom>
          <a:solidFill>
            <a:schemeClr val="bg2"/>
          </a:solidFill>
        </p:spPr>
        <p:txBody>
          <a:bodyPr/>
          <a:lstStyle/>
          <a:p>
            <a:r>
              <a:rPr lang="en-US" dirty="0"/>
              <a:t> </a:t>
            </a:r>
          </a:p>
        </p:txBody>
      </p:sp>
      <p:sp>
        <p:nvSpPr>
          <p:cNvPr id="137" name="Freeform 21">
            <a:extLst>
              <a:ext uri="{FF2B5EF4-FFF2-40B4-BE49-F238E27FC236}">
                <a16:creationId xmlns:a16="http://schemas.microsoft.com/office/drawing/2014/main" id="{E9316055-43A5-1075-60E2-AB91B16DF8D6}"/>
              </a:ext>
            </a:extLst>
          </p:cNvPr>
          <p:cNvSpPr>
            <a:spLocks/>
          </p:cNvSpPr>
          <p:nvPr userDrawn="1"/>
        </p:nvSpPr>
        <p:spPr>
          <a:xfrm>
            <a:off x="5515643" y="1939334"/>
            <a:ext cx="1176843" cy="11821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solidFill>
        </p:spPr>
        <p:txBody>
          <a:bodyPr/>
          <a:lstStyle/>
          <a:p>
            <a:endParaRPr lang="en-US" dirty="0"/>
          </a:p>
        </p:txBody>
      </p:sp>
      <p:sp>
        <p:nvSpPr>
          <p:cNvPr id="139" name="Picture Placeholder 130">
            <a:extLst>
              <a:ext uri="{FF2B5EF4-FFF2-40B4-BE49-F238E27FC236}">
                <a16:creationId xmlns:a16="http://schemas.microsoft.com/office/drawing/2014/main" id="{56AC74B3-85C3-195F-342B-E15D41CDE5C6}"/>
              </a:ext>
            </a:extLst>
          </p:cNvPr>
          <p:cNvSpPr>
            <a:spLocks noGrp="1"/>
          </p:cNvSpPr>
          <p:nvPr userDrawn="1">
            <p:ph type="pic" sz="quarter" idx="11" hasCustomPrompt="1"/>
          </p:nvPr>
        </p:nvSpPr>
        <p:spPr>
          <a:xfrm>
            <a:off x="5757195" y="2184318"/>
            <a:ext cx="693738" cy="692150"/>
          </a:xfrm>
          <a:prstGeom prst="ellipse">
            <a:avLst/>
          </a:prstGeom>
          <a:solidFill>
            <a:schemeClr val="bg1"/>
          </a:solidFill>
        </p:spPr>
        <p:txBody>
          <a:bodyPr/>
          <a:lstStyle/>
          <a:p>
            <a:r>
              <a:rPr lang="en-US" dirty="0"/>
              <a:t> </a:t>
            </a:r>
          </a:p>
        </p:txBody>
      </p:sp>
      <p:sp>
        <p:nvSpPr>
          <p:cNvPr id="141" name="Freeform 21">
            <a:extLst>
              <a:ext uri="{FF2B5EF4-FFF2-40B4-BE49-F238E27FC236}">
                <a16:creationId xmlns:a16="http://schemas.microsoft.com/office/drawing/2014/main" id="{80FE9CAE-8A3C-20A7-0991-4EC1949AA7D0}"/>
              </a:ext>
            </a:extLst>
          </p:cNvPr>
          <p:cNvSpPr>
            <a:spLocks/>
          </p:cNvSpPr>
          <p:nvPr userDrawn="1"/>
        </p:nvSpPr>
        <p:spPr>
          <a:xfrm>
            <a:off x="8790818" y="1932168"/>
            <a:ext cx="1176843" cy="11821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9C2"/>
          </a:solidFill>
        </p:spPr>
        <p:txBody>
          <a:bodyPr/>
          <a:lstStyle/>
          <a:p>
            <a:endParaRPr lang="en-US" dirty="0"/>
          </a:p>
        </p:txBody>
      </p:sp>
      <p:sp>
        <p:nvSpPr>
          <p:cNvPr id="143" name="Picture Placeholder 130">
            <a:extLst>
              <a:ext uri="{FF2B5EF4-FFF2-40B4-BE49-F238E27FC236}">
                <a16:creationId xmlns:a16="http://schemas.microsoft.com/office/drawing/2014/main" id="{A0915B7B-B87A-7707-822F-BF4D2F55451B}"/>
              </a:ext>
            </a:extLst>
          </p:cNvPr>
          <p:cNvSpPr>
            <a:spLocks noGrp="1"/>
          </p:cNvSpPr>
          <p:nvPr userDrawn="1">
            <p:ph type="pic" sz="quarter" idx="12" hasCustomPrompt="1"/>
          </p:nvPr>
        </p:nvSpPr>
        <p:spPr>
          <a:xfrm>
            <a:off x="9032370" y="2177152"/>
            <a:ext cx="693738" cy="692150"/>
          </a:xfrm>
          <a:prstGeom prst="ellipse">
            <a:avLst/>
          </a:prstGeom>
          <a:solidFill>
            <a:schemeClr val="bg1"/>
          </a:solidFill>
        </p:spPr>
        <p:txBody>
          <a:bodyPr/>
          <a:lstStyle/>
          <a:p>
            <a:r>
              <a:rPr lang="en-US" dirty="0"/>
              <a:t> </a:t>
            </a:r>
          </a:p>
        </p:txBody>
      </p:sp>
      <p:sp>
        <p:nvSpPr>
          <p:cNvPr id="24" name="Freeform 6">
            <a:extLst>
              <a:ext uri="{FF2B5EF4-FFF2-40B4-BE49-F238E27FC236}">
                <a16:creationId xmlns:a16="http://schemas.microsoft.com/office/drawing/2014/main" id="{67BCE841-A75F-0E25-18F6-B4779FCA5F45}"/>
              </a:ext>
            </a:extLst>
          </p:cNvPr>
          <p:cNvSpPr/>
          <p:nvPr userDrawn="1"/>
        </p:nvSpPr>
        <p:spPr>
          <a:xfrm rot="19811024">
            <a:off x="11685874" y="-3029250"/>
            <a:ext cx="1801312" cy="8967629"/>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3" name="Text Placeholder 2">
            <a:extLst>
              <a:ext uri="{FF2B5EF4-FFF2-40B4-BE49-F238E27FC236}">
                <a16:creationId xmlns:a16="http://schemas.microsoft.com/office/drawing/2014/main" id="{28951A8D-A218-894D-5C6C-00AE92559797}"/>
              </a:ext>
            </a:extLst>
          </p:cNvPr>
          <p:cNvSpPr>
            <a:spLocks noGrp="1"/>
          </p:cNvSpPr>
          <p:nvPr>
            <p:ph type="body" sz="quarter" idx="13"/>
          </p:nvPr>
        </p:nvSpPr>
        <p:spPr>
          <a:xfrm>
            <a:off x="1584325" y="2949574"/>
            <a:ext cx="2470150" cy="479426"/>
          </a:xfrm>
        </p:spPr>
        <p:txBody>
          <a:bodyPr anchor="ctr">
            <a:normAutofit/>
          </a:bodyPr>
          <a:lstStyle>
            <a:lvl1pPr algn="ctr">
              <a:defRPr sz="2100" b="1">
                <a:solidFill>
                  <a:schemeClr val="bg1"/>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3B4AB306-B65B-CB5B-EE38-F811FF7E040D}"/>
              </a:ext>
            </a:extLst>
          </p:cNvPr>
          <p:cNvSpPr>
            <a:spLocks noGrp="1"/>
          </p:cNvSpPr>
          <p:nvPr>
            <p:ph type="body" sz="quarter" idx="14"/>
          </p:nvPr>
        </p:nvSpPr>
        <p:spPr>
          <a:xfrm>
            <a:off x="1584325" y="3583363"/>
            <a:ext cx="2470150" cy="2434474"/>
          </a:xfrm>
        </p:spPr>
        <p:txBody>
          <a:bodyPr>
            <a:noAutofit/>
          </a:bodyPr>
          <a:lstStyle>
            <a:lvl1pPr algn="ct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0" name="Text Placeholder 2">
            <a:extLst>
              <a:ext uri="{FF2B5EF4-FFF2-40B4-BE49-F238E27FC236}">
                <a16:creationId xmlns:a16="http://schemas.microsoft.com/office/drawing/2014/main" id="{9270C9D3-ACFB-6982-E776-EBCF959D4070}"/>
              </a:ext>
            </a:extLst>
          </p:cNvPr>
          <p:cNvSpPr>
            <a:spLocks noGrp="1"/>
          </p:cNvSpPr>
          <p:nvPr>
            <p:ph type="body" sz="quarter" idx="15"/>
          </p:nvPr>
        </p:nvSpPr>
        <p:spPr>
          <a:xfrm>
            <a:off x="4868989" y="2955422"/>
            <a:ext cx="2470150" cy="479426"/>
          </a:xfrm>
        </p:spPr>
        <p:txBody>
          <a:bodyPr anchor="ctr">
            <a:normAutofit/>
          </a:bodyPr>
          <a:lstStyle>
            <a:lvl1pPr algn="ctr">
              <a:defRPr sz="2100" b="1">
                <a:solidFill>
                  <a:srgbClr val="0049C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3E9FB437-1F5A-1829-06A0-CF84B8D8C8A9}"/>
              </a:ext>
            </a:extLst>
          </p:cNvPr>
          <p:cNvSpPr>
            <a:spLocks noGrp="1"/>
          </p:cNvSpPr>
          <p:nvPr>
            <p:ph type="body" sz="quarter" idx="16"/>
          </p:nvPr>
        </p:nvSpPr>
        <p:spPr>
          <a:xfrm>
            <a:off x="4868989" y="3589211"/>
            <a:ext cx="2470150" cy="2434474"/>
          </a:xfrm>
        </p:spPr>
        <p:txBody>
          <a:bodyPr>
            <a:noAutofit/>
          </a:bodyPr>
          <a:lstStyle>
            <a:lvl1pPr algn="ctr">
              <a:defRPr sz="1800">
                <a:solidFill>
                  <a:srgbClr val="0049C2"/>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2" name="Text Placeholder 2">
            <a:extLst>
              <a:ext uri="{FF2B5EF4-FFF2-40B4-BE49-F238E27FC236}">
                <a16:creationId xmlns:a16="http://schemas.microsoft.com/office/drawing/2014/main" id="{F28A6CBF-5D85-7E40-150C-1F43FA3408BE}"/>
              </a:ext>
            </a:extLst>
          </p:cNvPr>
          <p:cNvSpPr>
            <a:spLocks noGrp="1"/>
          </p:cNvSpPr>
          <p:nvPr>
            <p:ph type="body" sz="quarter" idx="17"/>
          </p:nvPr>
        </p:nvSpPr>
        <p:spPr>
          <a:xfrm>
            <a:off x="8137525" y="2959713"/>
            <a:ext cx="2470150" cy="479426"/>
          </a:xfrm>
        </p:spPr>
        <p:txBody>
          <a:bodyPr anchor="ctr">
            <a:normAutofit/>
          </a:bodyPr>
          <a:lstStyle>
            <a:lvl1pPr algn="ctr">
              <a:defRPr sz="2100" b="1">
                <a:solidFill>
                  <a:schemeClr val="bg1"/>
                </a:solidFill>
              </a:defRPr>
            </a:lvl1pPr>
          </a:lstStyle>
          <a:p>
            <a:pPr lvl="0"/>
            <a:r>
              <a:rPr lang="en-US"/>
              <a:t>Click to edit Master text styles</a:t>
            </a:r>
          </a:p>
        </p:txBody>
      </p:sp>
      <p:sp>
        <p:nvSpPr>
          <p:cNvPr id="13" name="Text Placeholder 6">
            <a:extLst>
              <a:ext uri="{FF2B5EF4-FFF2-40B4-BE49-F238E27FC236}">
                <a16:creationId xmlns:a16="http://schemas.microsoft.com/office/drawing/2014/main" id="{F4A22E21-3BED-6578-1D0A-DCF70005F0FD}"/>
              </a:ext>
            </a:extLst>
          </p:cNvPr>
          <p:cNvSpPr>
            <a:spLocks noGrp="1"/>
          </p:cNvSpPr>
          <p:nvPr>
            <p:ph type="body" sz="quarter" idx="18"/>
          </p:nvPr>
        </p:nvSpPr>
        <p:spPr>
          <a:xfrm>
            <a:off x="8137525" y="3593502"/>
            <a:ext cx="2470150" cy="2434474"/>
          </a:xfrm>
        </p:spPr>
        <p:txBody>
          <a:bodyPr>
            <a:noAutofit/>
          </a:bodyPr>
          <a:lstStyle>
            <a:lvl1pPr algn="ct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2" name="TextBox 1">
            <a:extLst>
              <a:ext uri="{FF2B5EF4-FFF2-40B4-BE49-F238E27FC236}">
                <a16:creationId xmlns:a16="http://schemas.microsoft.com/office/drawing/2014/main" id="{1854207E-5C8F-5CA5-E534-9E46AA0E5042}"/>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14097581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 Subject Slide">
    <p:bg>
      <p:bgRef idx="1001">
        <a:schemeClr val="bg1"/>
      </p:bgRef>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C109DEA-37B8-502E-805A-51B404BC454C}"/>
              </a:ext>
            </a:extLst>
          </p:cNvPr>
          <p:cNvSpPr/>
          <p:nvPr userDrawn="1"/>
        </p:nvSpPr>
        <p:spPr>
          <a:xfrm>
            <a:off x="-796393" y="-364768"/>
            <a:ext cx="13494536" cy="2051952"/>
          </a:xfrm>
          <a:custGeom>
            <a:avLst/>
            <a:gdLst>
              <a:gd name="connsiteX0" fmla="*/ 203200 w 1402453"/>
              <a:gd name="connsiteY0" fmla="*/ 0 h 609600"/>
              <a:gd name="connsiteX1" fmla="*/ 1402453 w 1402453"/>
              <a:gd name="connsiteY1" fmla="*/ 390049 h 609600"/>
              <a:gd name="connsiteX2" fmla="*/ 1328682 w 1402453"/>
              <a:gd name="connsiteY2" fmla="*/ 609600 h 609600"/>
              <a:gd name="connsiteX3" fmla="*/ 0 w 1402453"/>
              <a:gd name="connsiteY3" fmla="*/ 609600 h 609600"/>
              <a:gd name="connsiteX4" fmla="*/ 203200 w 1402453"/>
              <a:gd name="connsiteY4" fmla="*/ 0 h 609600"/>
              <a:gd name="connsiteX0" fmla="*/ 77292 w 1402453"/>
              <a:gd name="connsiteY0" fmla="*/ 0 h 229236"/>
              <a:gd name="connsiteX1" fmla="*/ 1402453 w 1402453"/>
              <a:gd name="connsiteY1" fmla="*/ 9685 h 229236"/>
              <a:gd name="connsiteX2" fmla="*/ 1328682 w 1402453"/>
              <a:gd name="connsiteY2" fmla="*/ 229236 h 229236"/>
              <a:gd name="connsiteX3" fmla="*/ 0 w 1402453"/>
              <a:gd name="connsiteY3" fmla="*/ 229236 h 229236"/>
              <a:gd name="connsiteX4" fmla="*/ 77292 w 1402453"/>
              <a:gd name="connsiteY4" fmla="*/ 0 h 229236"/>
              <a:gd name="connsiteX0" fmla="*/ 75531 w 1402453"/>
              <a:gd name="connsiteY0" fmla="*/ 8805 h 219551"/>
              <a:gd name="connsiteX1" fmla="*/ 1402453 w 1402453"/>
              <a:gd name="connsiteY1" fmla="*/ 0 h 219551"/>
              <a:gd name="connsiteX2" fmla="*/ 1328682 w 1402453"/>
              <a:gd name="connsiteY2" fmla="*/ 219551 h 219551"/>
              <a:gd name="connsiteX3" fmla="*/ 0 w 1402453"/>
              <a:gd name="connsiteY3" fmla="*/ 219551 h 219551"/>
              <a:gd name="connsiteX4" fmla="*/ 75531 w 1402453"/>
              <a:gd name="connsiteY4" fmla="*/ 8805 h 219551"/>
              <a:gd name="connsiteX0" fmla="*/ 75531 w 1404214"/>
              <a:gd name="connsiteY0" fmla="*/ 0 h 210746"/>
              <a:gd name="connsiteX1" fmla="*/ 1404214 w 1404214"/>
              <a:gd name="connsiteY1" fmla="*/ 21131 h 210746"/>
              <a:gd name="connsiteX2" fmla="*/ 1328682 w 1404214"/>
              <a:gd name="connsiteY2" fmla="*/ 210746 h 210746"/>
              <a:gd name="connsiteX3" fmla="*/ 0 w 1404214"/>
              <a:gd name="connsiteY3" fmla="*/ 210746 h 210746"/>
              <a:gd name="connsiteX4" fmla="*/ 75531 w 1404214"/>
              <a:gd name="connsiteY4" fmla="*/ 0 h 210746"/>
              <a:gd name="connsiteX0" fmla="*/ 75531 w 1403334"/>
              <a:gd name="connsiteY0" fmla="*/ 2642 h 213388"/>
              <a:gd name="connsiteX1" fmla="*/ 1403334 w 1403334"/>
              <a:gd name="connsiteY1" fmla="*/ 0 h 213388"/>
              <a:gd name="connsiteX2" fmla="*/ 1328682 w 1403334"/>
              <a:gd name="connsiteY2" fmla="*/ 213388 h 213388"/>
              <a:gd name="connsiteX3" fmla="*/ 0 w 1403334"/>
              <a:gd name="connsiteY3" fmla="*/ 213388 h 213388"/>
              <a:gd name="connsiteX4" fmla="*/ 75531 w 1403334"/>
              <a:gd name="connsiteY4" fmla="*/ 2642 h 213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334" h="213388">
                <a:moveTo>
                  <a:pt x="75531" y="2642"/>
                </a:moveTo>
                <a:lnTo>
                  <a:pt x="1403334" y="0"/>
                </a:lnTo>
                <a:lnTo>
                  <a:pt x="1328682" y="213388"/>
                </a:lnTo>
                <a:lnTo>
                  <a:pt x="0" y="213388"/>
                </a:lnTo>
                <a:lnTo>
                  <a:pt x="75531" y="2642"/>
                </a:lnTo>
                <a:close/>
              </a:path>
            </a:pathLst>
          </a:custGeom>
          <a:solidFill>
            <a:srgbClr val="02409B"/>
          </a:solidFill>
        </p:spPr>
        <p:txBody>
          <a:bodyPr/>
          <a:lstStyle/>
          <a:p>
            <a:endParaRPr lang="en-US" dirty="0"/>
          </a:p>
        </p:txBody>
      </p:sp>
      <p:sp>
        <p:nvSpPr>
          <p:cNvPr id="4" name="Freeform 3">
            <a:extLst>
              <a:ext uri="{FF2B5EF4-FFF2-40B4-BE49-F238E27FC236}">
                <a16:creationId xmlns:a16="http://schemas.microsoft.com/office/drawing/2014/main" id="{0087B89B-D0FD-594E-A604-2263E880202C}"/>
              </a:ext>
            </a:extLst>
          </p:cNvPr>
          <p:cNvSpPr/>
          <p:nvPr userDrawn="1"/>
        </p:nvSpPr>
        <p:spPr>
          <a:xfrm rot="19811024">
            <a:off x="10805914" y="-1779606"/>
            <a:ext cx="1411617" cy="8967629"/>
          </a:xfrm>
          <a:custGeom>
            <a:avLst/>
            <a:gdLst/>
            <a:ahLst/>
            <a:cxnLst/>
            <a:rect l="l" t="t" r="r" b="b"/>
            <a:pathLst>
              <a:path w="557676" h="3542767">
                <a:moveTo>
                  <a:pt x="0" y="0"/>
                </a:moveTo>
                <a:lnTo>
                  <a:pt x="557676" y="0"/>
                </a:lnTo>
                <a:lnTo>
                  <a:pt x="557676" y="3542767"/>
                </a:lnTo>
                <a:lnTo>
                  <a:pt x="0" y="3542767"/>
                </a:lnTo>
                <a:close/>
              </a:path>
            </a:pathLst>
          </a:custGeom>
          <a:solidFill>
            <a:srgbClr val="0049C2">
              <a:alpha val="60000"/>
            </a:srgbClr>
          </a:solidFill>
        </p:spPr>
      </p:sp>
      <p:sp>
        <p:nvSpPr>
          <p:cNvPr id="8" name="Freeform 6">
            <a:extLst>
              <a:ext uri="{FF2B5EF4-FFF2-40B4-BE49-F238E27FC236}">
                <a16:creationId xmlns:a16="http://schemas.microsoft.com/office/drawing/2014/main" id="{D0A5D052-5091-64A0-29B8-01E4DD3FF396}"/>
              </a:ext>
            </a:extLst>
          </p:cNvPr>
          <p:cNvSpPr/>
          <p:nvPr userDrawn="1"/>
        </p:nvSpPr>
        <p:spPr>
          <a:xfrm rot="19811024">
            <a:off x="11685874" y="-3029250"/>
            <a:ext cx="1801312" cy="8967629"/>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129" name="Title 1">
            <a:extLst>
              <a:ext uri="{FF2B5EF4-FFF2-40B4-BE49-F238E27FC236}">
                <a16:creationId xmlns:a16="http://schemas.microsoft.com/office/drawing/2014/main" id="{018D47C0-8090-33A7-2C66-2A1C40EBB338}"/>
              </a:ext>
            </a:extLst>
          </p:cNvPr>
          <p:cNvSpPr>
            <a:spLocks noGrp="1"/>
          </p:cNvSpPr>
          <p:nvPr userDrawn="1">
            <p:ph type="title"/>
          </p:nvPr>
        </p:nvSpPr>
        <p:spPr>
          <a:xfrm>
            <a:off x="839788" y="1"/>
            <a:ext cx="10515600" cy="1690688"/>
          </a:xfrm>
        </p:spPr>
        <p:txBody>
          <a:bodyPr/>
          <a:lstStyle>
            <a:lvl1pPr>
              <a:defRPr>
                <a:solidFill>
                  <a:schemeClr val="bg1"/>
                </a:solidFill>
              </a:defRPr>
            </a:lvl1pPr>
          </a:lstStyle>
          <a:p>
            <a:r>
              <a:rPr lang="en-US"/>
              <a:t>Click to edit Master title style</a:t>
            </a:r>
            <a:endParaRPr lang="en-US" dirty="0"/>
          </a:p>
        </p:txBody>
      </p:sp>
      <p:sp>
        <p:nvSpPr>
          <p:cNvPr id="6" name="Freeform 11">
            <a:extLst>
              <a:ext uri="{FF2B5EF4-FFF2-40B4-BE49-F238E27FC236}">
                <a16:creationId xmlns:a16="http://schemas.microsoft.com/office/drawing/2014/main" id="{AEB792A8-410F-889E-9682-9996E03EF1CA}"/>
              </a:ext>
            </a:extLst>
          </p:cNvPr>
          <p:cNvSpPr/>
          <p:nvPr/>
        </p:nvSpPr>
        <p:spPr>
          <a:xfrm>
            <a:off x="828896" y="5677157"/>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9" name="Freeform 14">
            <a:extLst>
              <a:ext uri="{FF2B5EF4-FFF2-40B4-BE49-F238E27FC236}">
                <a16:creationId xmlns:a16="http://schemas.microsoft.com/office/drawing/2014/main" id="{56EA2F43-E107-FA06-BF33-C7148D5DAA09}"/>
              </a:ext>
            </a:extLst>
          </p:cNvPr>
          <p:cNvSpPr/>
          <p:nvPr/>
        </p:nvSpPr>
        <p:spPr>
          <a:xfrm>
            <a:off x="685800" y="5488402"/>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11" name="TextBox 17">
            <a:extLst>
              <a:ext uri="{FF2B5EF4-FFF2-40B4-BE49-F238E27FC236}">
                <a16:creationId xmlns:a16="http://schemas.microsoft.com/office/drawing/2014/main" id="{2A538942-5FEB-C7D8-F9D5-CCAC6407C412}"/>
              </a:ext>
            </a:extLst>
          </p:cNvPr>
          <p:cNvSpPr txBox="1"/>
          <p:nvPr userDrawn="1"/>
        </p:nvSpPr>
        <p:spPr>
          <a:xfrm>
            <a:off x="943507" y="5565814"/>
            <a:ext cx="257048" cy="362407"/>
          </a:xfrm>
          <a:prstGeom prst="rect">
            <a:avLst/>
          </a:prstGeom>
        </p:spPr>
        <p:txBody>
          <a:bodyPr lIns="0" tIns="0" rIns="0" bIns="0" rtlCol="0" anchor="t">
            <a:spAutoFit/>
          </a:bodyPr>
          <a:lstStyle/>
          <a:p>
            <a:pPr algn="ctr">
              <a:lnSpc>
                <a:spcPts val="3080"/>
              </a:lnSpc>
            </a:pPr>
            <a:r>
              <a:rPr lang="en-US" sz="2200" b="0" dirty="0">
                <a:solidFill>
                  <a:srgbClr val="FFFFFF"/>
                </a:solidFill>
                <a:latin typeface="+mj-lt"/>
              </a:rPr>
              <a:t>5</a:t>
            </a:r>
          </a:p>
        </p:txBody>
      </p:sp>
      <p:sp>
        <p:nvSpPr>
          <p:cNvPr id="14" name="Freeform 20">
            <a:extLst>
              <a:ext uri="{FF2B5EF4-FFF2-40B4-BE49-F238E27FC236}">
                <a16:creationId xmlns:a16="http://schemas.microsoft.com/office/drawing/2014/main" id="{E6869AED-1A47-A19E-A0EE-6C4D514E63CF}"/>
              </a:ext>
            </a:extLst>
          </p:cNvPr>
          <p:cNvSpPr/>
          <p:nvPr/>
        </p:nvSpPr>
        <p:spPr>
          <a:xfrm>
            <a:off x="828896" y="2257878"/>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17" name="Freeform 23">
            <a:extLst>
              <a:ext uri="{FF2B5EF4-FFF2-40B4-BE49-F238E27FC236}">
                <a16:creationId xmlns:a16="http://schemas.microsoft.com/office/drawing/2014/main" id="{B2863AB7-27D9-BD60-801C-9AB3185BE20A}"/>
              </a:ext>
            </a:extLst>
          </p:cNvPr>
          <p:cNvSpPr/>
          <p:nvPr/>
        </p:nvSpPr>
        <p:spPr>
          <a:xfrm>
            <a:off x="685800" y="2069123"/>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19" name="TextBox 25">
            <a:extLst>
              <a:ext uri="{FF2B5EF4-FFF2-40B4-BE49-F238E27FC236}">
                <a16:creationId xmlns:a16="http://schemas.microsoft.com/office/drawing/2014/main" id="{274BD893-39CC-6587-2170-E971BCF085F9}"/>
              </a:ext>
            </a:extLst>
          </p:cNvPr>
          <p:cNvSpPr txBox="1"/>
          <p:nvPr userDrawn="1"/>
        </p:nvSpPr>
        <p:spPr>
          <a:xfrm>
            <a:off x="943507" y="2146535"/>
            <a:ext cx="257048" cy="362407"/>
          </a:xfrm>
          <a:prstGeom prst="rect">
            <a:avLst/>
          </a:prstGeom>
        </p:spPr>
        <p:txBody>
          <a:bodyPr lIns="0" tIns="0" rIns="0" bIns="0" rtlCol="0" anchor="t">
            <a:spAutoFit/>
          </a:bodyPr>
          <a:lstStyle/>
          <a:p>
            <a:pPr algn="ctr">
              <a:lnSpc>
                <a:spcPts val="3080"/>
              </a:lnSpc>
            </a:pPr>
            <a:r>
              <a:rPr lang="en-US" sz="2200" b="0" dirty="0">
                <a:solidFill>
                  <a:srgbClr val="FFFFFF"/>
                </a:solidFill>
                <a:latin typeface="+mj-lt"/>
              </a:rPr>
              <a:t>1</a:t>
            </a:r>
          </a:p>
        </p:txBody>
      </p:sp>
      <p:sp>
        <p:nvSpPr>
          <p:cNvPr id="22" name="Freeform 28">
            <a:extLst>
              <a:ext uri="{FF2B5EF4-FFF2-40B4-BE49-F238E27FC236}">
                <a16:creationId xmlns:a16="http://schemas.microsoft.com/office/drawing/2014/main" id="{35B87862-2AA6-5646-6A4F-D4A15DF7875D}"/>
              </a:ext>
            </a:extLst>
          </p:cNvPr>
          <p:cNvSpPr/>
          <p:nvPr/>
        </p:nvSpPr>
        <p:spPr>
          <a:xfrm>
            <a:off x="828896" y="3109814"/>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25" name="Freeform 31">
            <a:extLst>
              <a:ext uri="{FF2B5EF4-FFF2-40B4-BE49-F238E27FC236}">
                <a16:creationId xmlns:a16="http://schemas.microsoft.com/office/drawing/2014/main" id="{C5BA0508-80B8-5055-5420-CD60ABFCBFE7}"/>
              </a:ext>
            </a:extLst>
          </p:cNvPr>
          <p:cNvSpPr/>
          <p:nvPr/>
        </p:nvSpPr>
        <p:spPr>
          <a:xfrm>
            <a:off x="685800" y="2921060"/>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27" name="TextBox 33">
            <a:extLst>
              <a:ext uri="{FF2B5EF4-FFF2-40B4-BE49-F238E27FC236}">
                <a16:creationId xmlns:a16="http://schemas.microsoft.com/office/drawing/2014/main" id="{9FA6E6B0-7525-CA07-9C89-06FAB783F447}"/>
              </a:ext>
            </a:extLst>
          </p:cNvPr>
          <p:cNvSpPr txBox="1"/>
          <p:nvPr userDrawn="1"/>
        </p:nvSpPr>
        <p:spPr>
          <a:xfrm>
            <a:off x="943507" y="2998472"/>
            <a:ext cx="257048" cy="362407"/>
          </a:xfrm>
          <a:prstGeom prst="rect">
            <a:avLst/>
          </a:prstGeom>
        </p:spPr>
        <p:txBody>
          <a:bodyPr lIns="0" tIns="0" rIns="0" bIns="0" rtlCol="0" anchor="t">
            <a:spAutoFit/>
          </a:bodyPr>
          <a:lstStyle/>
          <a:p>
            <a:pPr algn="ctr">
              <a:lnSpc>
                <a:spcPts val="3080"/>
              </a:lnSpc>
            </a:pPr>
            <a:r>
              <a:rPr lang="en-US" sz="2200" b="0">
                <a:solidFill>
                  <a:srgbClr val="FFFFFF"/>
                </a:solidFill>
                <a:latin typeface="+mj-lt"/>
              </a:rPr>
              <a:t>2</a:t>
            </a:r>
          </a:p>
        </p:txBody>
      </p:sp>
      <p:sp>
        <p:nvSpPr>
          <p:cNvPr id="30" name="Freeform 36">
            <a:extLst>
              <a:ext uri="{FF2B5EF4-FFF2-40B4-BE49-F238E27FC236}">
                <a16:creationId xmlns:a16="http://schemas.microsoft.com/office/drawing/2014/main" id="{6A9E4AB6-5B7D-6BBB-23B8-FB6EBB121477}"/>
              </a:ext>
            </a:extLst>
          </p:cNvPr>
          <p:cNvSpPr/>
          <p:nvPr/>
        </p:nvSpPr>
        <p:spPr>
          <a:xfrm>
            <a:off x="828896" y="3964180"/>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33" name="Freeform 39">
            <a:extLst>
              <a:ext uri="{FF2B5EF4-FFF2-40B4-BE49-F238E27FC236}">
                <a16:creationId xmlns:a16="http://schemas.microsoft.com/office/drawing/2014/main" id="{37401BE6-9FF9-FD0D-6186-24B9DEF5FB14}"/>
              </a:ext>
            </a:extLst>
          </p:cNvPr>
          <p:cNvSpPr/>
          <p:nvPr/>
        </p:nvSpPr>
        <p:spPr>
          <a:xfrm>
            <a:off x="685800" y="3775426"/>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35" name="TextBox 41">
            <a:extLst>
              <a:ext uri="{FF2B5EF4-FFF2-40B4-BE49-F238E27FC236}">
                <a16:creationId xmlns:a16="http://schemas.microsoft.com/office/drawing/2014/main" id="{8218FBE3-C2BD-E049-E99C-E6BD8BF32414}"/>
              </a:ext>
            </a:extLst>
          </p:cNvPr>
          <p:cNvSpPr txBox="1"/>
          <p:nvPr userDrawn="1"/>
        </p:nvSpPr>
        <p:spPr>
          <a:xfrm>
            <a:off x="943507" y="3852838"/>
            <a:ext cx="257048" cy="362407"/>
          </a:xfrm>
          <a:prstGeom prst="rect">
            <a:avLst/>
          </a:prstGeom>
        </p:spPr>
        <p:txBody>
          <a:bodyPr lIns="0" tIns="0" rIns="0" bIns="0" rtlCol="0" anchor="t">
            <a:spAutoFit/>
          </a:bodyPr>
          <a:lstStyle/>
          <a:p>
            <a:pPr algn="ctr">
              <a:lnSpc>
                <a:spcPts val="3080"/>
              </a:lnSpc>
            </a:pPr>
            <a:r>
              <a:rPr lang="en-US" sz="2200" b="0">
                <a:solidFill>
                  <a:srgbClr val="FFFFFF"/>
                </a:solidFill>
                <a:latin typeface="+mj-lt"/>
              </a:rPr>
              <a:t>3</a:t>
            </a:r>
          </a:p>
        </p:txBody>
      </p:sp>
      <p:sp>
        <p:nvSpPr>
          <p:cNvPr id="38" name="Freeform 44">
            <a:extLst>
              <a:ext uri="{FF2B5EF4-FFF2-40B4-BE49-F238E27FC236}">
                <a16:creationId xmlns:a16="http://schemas.microsoft.com/office/drawing/2014/main" id="{F5F6EC33-B732-CF0D-CFF6-2DE4F7F97313}"/>
              </a:ext>
            </a:extLst>
          </p:cNvPr>
          <p:cNvSpPr/>
          <p:nvPr/>
        </p:nvSpPr>
        <p:spPr>
          <a:xfrm>
            <a:off x="828896" y="4822079"/>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41" name="Freeform 47">
            <a:extLst>
              <a:ext uri="{FF2B5EF4-FFF2-40B4-BE49-F238E27FC236}">
                <a16:creationId xmlns:a16="http://schemas.microsoft.com/office/drawing/2014/main" id="{4D70C0F4-072A-36F1-C1D1-9BA6A359C093}"/>
              </a:ext>
            </a:extLst>
          </p:cNvPr>
          <p:cNvSpPr/>
          <p:nvPr/>
        </p:nvSpPr>
        <p:spPr>
          <a:xfrm>
            <a:off x="685800" y="4633324"/>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43" name="TextBox 49">
            <a:extLst>
              <a:ext uri="{FF2B5EF4-FFF2-40B4-BE49-F238E27FC236}">
                <a16:creationId xmlns:a16="http://schemas.microsoft.com/office/drawing/2014/main" id="{01E040D8-9B95-7103-ED2F-E26CF1F973D2}"/>
              </a:ext>
            </a:extLst>
          </p:cNvPr>
          <p:cNvSpPr txBox="1"/>
          <p:nvPr userDrawn="1"/>
        </p:nvSpPr>
        <p:spPr>
          <a:xfrm>
            <a:off x="943507" y="4710736"/>
            <a:ext cx="257048" cy="362407"/>
          </a:xfrm>
          <a:prstGeom prst="rect">
            <a:avLst/>
          </a:prstGeom>
        </p:spPr>
        <p:txBody>
          <a:bodyPr lIns="0" tIns="0" rIns="0" bIns="0" rtlCol="0" anchor="t">
            <a:spAutoFit/>
          </a:bodyPr>
          <a:lstStyle/>
          <a:p>
            <a:pPr algn="ctr">
              <a:lnSpc>
                <a:spcPts val="3080"/>
              </a:lnSpc>
            </a:pPr>
            <a:r>
              <a:rPr lang="en-US" sz="2200" b="0">
                <a:solidFill>
                  <a:srgbClr val="FFFFFF"/>
                </a:solidFill>
                <a:latin typeface="+mj-lt"/>
              </a:rPr>
              <a:t>4</a:t>
            </a:r>
          </a:p>
        </p:txBody>
      </p:sp>
      <p:sp>
        <p:nvSpPr>
          <p:cNvPr id="10" name="Text Placeholder 9">
            <a:extLst>
              <a:ext uri="{FF2B5EF4-FFF2-40B4-BE49-F238E27FC236}">
                <a16:creationId xmlns:a16="http://schemas.microsoft.com/office/drawing/2014/main" id="{87D35608-C8C0-6AFB-FEC1-84AFFBBCF465}"/>
              </a:ext>
            </a:extLst>
          </p:cNvPr>
          <p:cNvSpPr>
            <a:spLocks noGrp="1"/>
          </p:cNvSpPr>
          <p:nvPr>
            <p:ph type="body" sz="quarter" idx="10"/>
          </p:nvPr>
        </p:nvSpPr>
        <p:spPr>
          <a:xfrm>
            <a:off x="1487488" y="2257425"/>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
        <p:nvSpPr>
          <p:cNvPr id="24" name="Text Placeholder 9">
            <a:extLst>
              <a:ext uri="{FF2B5EF4-FFF2-40B4-BE49-F238E27FC236}">
                <a16:creationId xmlns:a16="http://schemas.microsoft.com/office/drawing/2014/main" id="{0ED152DD-5E14-B7C6-3140-1E2332D05237}"/>
              </a:ext>
            </a:extLst>
          </p:cNvPr>
          <p:cNvSpPr>
            <a:spLocks noGrp="1"/>
          </p:cNvSpPr>
          <p:nvPr>
            <p:ph type="body" sz="quarter" idx="11"/>
          </p:nvPr>
        </p:nvSpPr>
        <p:spPr>
          <a:xfrm>
            <a:off x="1487488" y="3111926"/>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
        <p:nvSpPr>
          <p:cNvPr id="26" name="Text Placeholder 9">
            <a:extLst>
              <a:ext uri="{FF2B5EF4-FFF2-40B4-BE49-F238E27FC236}">
                <a16:creationId xmlns:a16="http://schemas.microsoft.com/office/drawing/2014/main" id="{AD27CC30-C265-6846-2351-BE66163508D0}"/>
              </a:ext>
            </a:extLst>
          </p:cNvPr>
          <p:cNvSpPr>
            <a:spLocks noGrp="1"/>
          </p:cNvSpPr>
          <p:nvPr>
            <p:ph type="body" sz="quarter" idx="12"/>
          </p:nvPr>
        </p:nvSpPr>
        <p:spPr>
          <a:xfrm>
            <a:off x="1478834" y="3967713"/>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
        <p:nvSpPr>
          <p:cNvPr id="32" name="Text Placeholder 9">
            <a:extLst>
              <a:ext uri="{FF2B5EF4-FFF2-40B4-BE49-F238E27FC236}">
                <a16:creationId xmlns:a16="http://schemas.microsoft.com/office/drawing/2014/main" id="{B68ED4BB-F1C1-4C3A-1451-F5B5D4A7B547}"/>
              </a:ext>
            </a:extLst>
          </p:cNvPr>
          <p:cNvSpPr>
            <a:spLocks noGrp="1"/>
          </p:cNvSpPr>
          <p:nvPr>
            <p:ph type="body" sz="quarter" idx="13"/>
          </p:nvPr>
        </p:nvSpPr>
        <p:spPr>
          <a:xfrm>
            <a:off x="1487488" y="4827516"/>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
        <p:nvSpPr>
          <p:cNvPr id="34" name="Text Placeholder 9">
            <a:extLst>
              <a:ext uri="{FF2B5EF4-FFF2-40B4-BE49-F238E27FC236}">
                <a16:creationId xmlns:a16="http://schemas.microsoft.com/office/drawing/2014/main" id="{9EF830AC-573C-85AA-5EFC-A016DAC38A09}"/>
              </a:ext>
            </a:extLst>
          </p:cNvPr>
          <p:cNvSpPr>
            <a:spLocks noGrp="1"/>
          </p:cNvSpPr>
          <p:nvPr>
            <p:ph type="body" sz="quarter" idx="14"/>
          </p:nvPr>
        </p:nvSpPr>
        <p:spPr>
          <a:xfrm>
            <a:off x="1487488" y="5682594"/>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Tree>
    <p:extLst>
      <p:ext uri="{BB962C8B-B14F-4D97-AF65-F5344CB8AC3E}">
        <p14:creationId xmlns:p14="http://schemas.microsoft.com/office/powerpoint/2010/main" val="23058255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E04B9-D0EC-2D32-DA98-EC34DAE59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A0D4679-37D2-6E94-0EF7-714CD3472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3" name="Picture 32">
            <a:extLst>
              <a:ext uri="{FF2B5EF4-FFF2-40B4-BE49-F238E27FC236}">
                <a16:creationId xmlns:a16="http://schemas.microsoft.com/office/drawing/2014/main" id="{95ABA317-873A-8B3D-F6F7-7AA3583642B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124218" y="6286500"/>
            <a:ext cx="1788361" cy="457200"/>
          </a:xfrm>
          <a:prstGeom prst="rect">
            <a:avLst/>
          </a:prstGeom>
        </p:spPr>
      </p:pic>
      <p:sp>
        <p:nvSpPr>
          <p:cNvPr id="12" name="Freeform 19">
            <a:extLst>
              <a:ext uri="{FF2B5EF4-FFF2-40B4-BE49-F238E27FC236}">
                <a16:creationId xmlns:a16="http://schemas.microsoft.com/office/drawing/2014/main" id="{FADC83A5-7C47-C565-7129-5C22262964E0}"/>
              </a:ext>
            </a:extLst>
          </p:cNvPr>
          <p:cNvSpPr/>
          <p:nvPr/>
        </p:nvSpPr>
        <p:spPr>
          <a:xfrm>
            <a:off x="0" y="6172200"/>
            <a:ext cx="1130380" cy="685800"/>
          </a:xfrm>
          <a:custGeom>
            <a:avLst/>
            <a:gdLst/>
            <a:ahLst/>
            <a:cxnLst/>
            <a:rect l="l" t="t" r="r" b="b"/>
            <a:pathLst>
              <a:path w="1004782" h="609600">
                <a:moveTo>
                  <a:pt x="203200" y="0"/>
                </a:moveTo>
                <a:lnTo>
                  <a:pt x="1004782" y="0"/>
                </a:lnTo>
                <a:lnTo>
                  <a:pt x="801582" y="609600"/>
                </a:lnTo>
                <a:lnTo>
                  <a:pt x="0" y="609600"/>
                </a:lnTo>
                <a:lnTo>
                  <a:pt x="203200" y="0"/>
                </a:lnTo>
                <a:close/>
              </a:path>
            </a:pathLst>
          </a:custGeom>
          <a:solidFill>
            <a:srgbClr val="0049C2">
              <a:alpha val="60000"/>
            </a:srgbClr>
          </a:solidFill>
        </p:spPr>
        <p:txBody>
          <a:bodyPr/>
          <a:lstStyle/>
          <a:p>
            <a:endParaRPr lang="en-US" dirty="0"/>
          </a:p>
        </p:txBody>
      </p:sp>
      <p:sp>
        <p:nvSpPr>
          <p:cNvPr id="13" name="TextBox 20">
            <a:extLst>
              <a:ext uri="{FF2B5EF4-FFF2-40B4-BE49-F238E27FC236}">
                <a16:creationId xmlns:a16="http://schemas.microsoft.com/office/drawing/2014/main" id="{001818F7-8C2E-2C69-F62A-A798DAB78454}"/>
              </a:ext>
            </a:extLst>
          </p:cNvPr>
          <p:cNvSpPr txBox="1"/>
          <p:nvPr/>
        </p:nvSpPr>
        <p:spPr>
          <a:xfrm>
            <a:off x="228600" y="6172200"/>
            <a:ext cx="666750" cy="685800"/>
          </a:xfrm>
          <a:prstGeom prst="rect">
            <a:avLst/>
          </a:prstGeom>
        </p:spPr>
        <p:txBody>
          <a:bodyPr lIns="33867" tIns="33867" rIns="33867" bIns="33867" rtlCol="0" anchor="ctr"/>
          <a:lstStyle/>
          <a:p>
            <a:pPr algn="ctr">
              <a:lnSpc>
                <a:spcPts val="1773"/>
              </a:lnSpc>
            </a:pPr>
            <a:fld id="{020E956A-83F2-45C7-9E16-4537D737FDA7}" type="slidenum">
              <a:rPr lang="en-US" sz="2000" smtClean="0">
                <a:solidFill>
                  <a:schemeClr val="bg1"/>
                </a:solidFill>
              </a:rPr>
              <a:t>‹#›</a:t>
            </a:fld>
            <a:endParaRPr sz="2000" dirty="0">
              <a:solidFill>
                <a:schemeClr val="bg1"/>
              </a:solidFill>
            </a:endParaRPr>
          </a:p>
        </p:txBody>
      </p:sp>
    </p:spTree>
    <p:extLst>
      <p:ext uri="{BB962C8B-B14F-4D97-AF65-F5344CB8AC3E}">
        <p14:creationId xmlns:p14="http://schemas.microsoft.com/office/powerpoint/2010/main" val="315635700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53" r:id="rId5"/>
    <p:sldLayoutId id="2147483654" r:id="rId6"/>
    <p:sldLayoutId id="2147483655" r:id="rId7"/>
    <p:sldLayoutId id="2147483660" r:id="rId8"/>
    <p:sldLayoutId id="2147483661" r:id="rId9"/>
    <p:sldLayoutId id="2147483658" r:id="rId10"/>
    <p:sldLayoutId id="2147483663" r:id="rId11"/>
    <p:sldLayoutId id="2147483662" r:id="rId12"/>
  </p:sldLayoutIdLst>
  <p:hf hdr="0" ftr="0"/>
  <p:txStyles>
    <p:titleStyle>
      <a:lvl1pPr algn="l" defTabSz="914400" rtl="0" eaLnBrk="1" latinLnBrk="0" hangingPunct="1">
        <a:lnSpc>
          <a:spcPct val="90000"/>
        </a:lnSpc>
        <a:spcBef>
          <a:spcPct val="0"/>
        </a:spcBef>
        <a:buNone/>
        <a:defRPr sz="4400" b="1" kern="1200">
          <a:solidFill>
            <a:srgbClr val="0049C2"/>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6.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6.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6.xml"/><Relationship Id="rId4" Type="http://schemas.openxmlformats.org/officeDocument/2006/relationships/chart" Target="../charts/char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6.xml"/><Relationship Id="rId4" Type="http://schemas.openxmlformats.org/officeDocument/2006/relationships/chart" Target="../charts/char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C14A-8E5E-BD9E-F5D2-E35B64556EBB}"/>
              </a:ext>
            </a:extLst>
          </p:cNvPr>
          <p:cNvSpPr>
            <a:spLocks noGrp="1"/>
          </p:cNvSpPr>
          <p:nvPr>
            <p:ph type="ctrTitle"/>
          </p:nvPr>
        </p:nvSpPr>
        <p:spPr/>
        <p:txBody>
          <a:bodyPr>
            <a:noAutofit/>
          </a:bodyPr>
          <a:lstStyle/>
          <a:p>
            <a:r>
              <a:rPr lang="en-US" sz="3000" dirty="0"/>
              <a:t>Inpatient vs. Outpatient Opioid Claims based on Procedure Codes</a:t>
            </a:r>
          </a:p>
        </p:txBody>
      </p:sp>
      <p:sp>
        <p:nvSpPr>
          <p:cNvPr id="3" name="Subtitle 2">
            <a:extLst>
              <a:ext uri="{FF2B5EF4-FFF2-40B4-BE49-F238E27FC236}">
                <a16:creationId xmlns:a16="http://schemas.microsoft.com/office/drawing/2014/main" id="{F2B66D6A-BD44-095B-AFAF-EDF515A77C98}"/>
              </a:ext>
            </a:extLst>
          </p:cNvPr>
          <p:cNvSpPr>
            <a:spLocks noGrp="1"/>
          </p:cNvSpPr>
          <p:nvPr>
            <p:ph type="subTitle" idx="1"/>
          </p:nvPr>
        </p:nvSpPr>
        <p:spPr>
          <a:xfrm>
            <a:off x="838201" y="3509963"/>
            <a:ext cx="6718300" cy="844695"/>
          </a:xfrm>
        </p:spPr>
        <p:txBody>
          <a:bodyPr>
            <a:normAutofit fontScale="47500" lnSpcReduction="20000"/>
          </a:bodyPr>
          <a:lstStyle/>
          <a:p>
            <a:r>
              <a:rPr lang="en-US" dirty="0"/>
              <a:t>Rate and Form Compliance Division</a:t>
            </a:r>
          </a:p>
          <a:p>
            <a:r>
              <a:rPr lang="en-US" dirty="0"/>
              <a:t>Commissioner Vicki Schmidt</a:t>
            </a:r>
          </a:p>
          <a:p>
            <a:r>
              <a:rPr lang="en-US" dirty="0"/>
              <a:t>Director Julie Holmes</a:t>
            </a:r>
          </a:p>
        </p:txBody>
      </p:sp>
      <p:sp>
        <p:nvSpPr>
          <p:cNvPr id="4" name="Text Placeholder 3">
            <a:extLst>
              <a:ext uri="{FF2B5EF4-FFF2-40B4-BE49-F238E27FC236}">
                <a16:creationId xmlns:a16="http://schemas.microsoft.com/office/drawing/2014/main" id="{56293FB9-8D97-C2B4-2BDF-44DD398CD066}"/>
              </a:ext>
            </a:extLst>
          </p:cNvPr>
          <p:cNvSpPr>
            <a:spLocks noGrp="1"/>
          </p:cNvSpPr>
          <p:nvPr>
            <p:ph type="body" sz="quarter" idx="13"/>
          </p:nvPr>
        </p:nvSpPr>
        <p:spPr/>
        <p:txBody>
          <a:bodyPr anchor="b">
            <a:normAutofit lnSpcReduction="10000"/>
          </a:bodyPr>
          <a:lstStyle/>
          <a:p>
            <a:r>
              <a:rPr lang="en-US" dirty="0"/>
              <a:t>Allowed and Paid Costs</a:t>
            </a:r>
          </a:p>
        </p:txBody>
      </p:sp>
      <p:sp>
        <p:nvSpPr>
          <p:cNvPr id="5" name="Text Placeholder 4">
            <a:extLst>
              <a:ext uri="{FF2B5EF4-FFF2-40B4-BE49-F238E27FC236}">
                <a16:creationId xmlns:a16="http://schemas.microsoft.com/office/drawing/2014/main" id="{9A59B359-6633-8E0A-5148-60F83580B8B6}"/>
              </a:ext>
            </a:extLst>
          </p:cNvPr>
          <p:cNvSpPr>
            <a:spLocks noGrp="1"/>
          </p:cNvSpPr>
          <p:nvPr>
            <p:ph type="body" sz="quarter" idx="14"/>
          </p:nvPr>
        </p:nvSpPr>
        <p:spPr/>
        <p:txBody>
          <a:bodyPr>
            <a:normAutofit fontScale="70000" lnSpcReduction="20000"/>
          </a:bodyPr>
          <a:lstStyle/>
          <a:p>
            <a:r>
              <a:rPr lang="en-US" dirty="0"/>
              <a:t>Anthony Depner</a:t>
            </a:r>
          </a:p>
          <a:p>
            <a:r>
              <a:rPr lang="en-US" dirty="0"/>
              <a:t>Research Analyst</a:t>
            </a:r>
          </a:p>
        </p:txBody>
      </p:sp>
      <p:sp>
        <p:nvSpPr>
          <p:cNvPr id="6" name="Text Placeholder 5">
            <a:extLst>
              <a:ext uri="{FF2B5EF4-FFF2-40B4-BE49-F238E27FC236}">
                <a16:creationId xmlns:a16="http://schemas.microsoft.com/office/drawing/2014/main" id="{63F97CAB-F873-5B57-A15F-8B680DFD83DF}"/>
              </a:ext>
            </a:extLst>
          </p:cNvPr>
          <p:cNvSpPr>
            <a:spLocks noGrp="1"/>
          </p:cNvSpPr>
          <p:nvPr>
            <p:ph type="body" sz="quarter" idx="16"/>
          </p:nvPr>
        </p:nvSpPr>
        <p:spPr/>
        <p:txBody>
          <a:bodyPr>
            <a:normAutofit fontScale="92500" lnSpcReduction="10000"/>
          </a:bodyPr>
          <a:lstStyle/>
          <a:p>
            <a:r>
              <a:rPr lang="en-US"/>
              <a:t>6/10/2025</a:t>
            </a:r>
            <a:endParaRPr lang="en-US" dirty="0"/>
          </a:p>
        </p:txBody>
      </p:sp>
    </p:spTree>
    <p:extLst>
      <p:ext uri="{BB962C8B-B14F-4D97-AF65-F5344CB8AC3E}">
        <p14:creationId xmlns:p14="http://schemas.microsoft.com/office/powerpoint/2010/main" val="215583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AA15894-797F-6153-583F-6633427EFBEB}"/>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504C5185-E82E-9AEA-F5FE-6F9A6ACC01F7}"/>
              </a:ext>
            </a:extLst>
          </p:cNvPr>
          <p:cNvSpPr>
            <a:spLocks noGrp="1"/>
          </p:cNvSpPr>
          <p:nvPr>
            <p:ph type="title"/>
          </p:nvPr>
        </p:nvSpPr>
        <p:spPr/>
        <p:txBody>
          <a:bodyPr/>
          <a:lstStyle/>
          <a:p>
            <a:r>
              <a:rPr lang="en-US" dirty="0"/>
              <a:t>Inpatient 2024 Q1 - Q3</a:t>
            </a:r>
          </a:p>
        </p:txBody>
      </p:sp>
      <p:graphicFrame>
        <p:nvGraphicFramePr>
          <p:cNvPr id="4" name="Chart 3">
            <a:extLst>
              <a:ext uri="{FF2B5EF4-FFF2-40B4-BE49-F238E27FC236}">
                <a16:creationId xmlns:a16="http://schemas.microsoft.com/office/drawing/2014/main" id="{B5ECA600-3912-005E-8B92-75D88F205157}"/>
              </a:ext>
            </a:extLst>
          </p:cNvPr>
          <p:cNvGraphicFramePr>
            <a:graphicFrameLocks/>
          </p:cNvGraphicFramePr>
          <p:nvPr>
            <p:extLst>
              <p:ext uri="{D42A27DB-BD31-4B8C-83A1-F6EECF244321}">
                <p14:modId xmlns:p14="http://schemas.microsoft.com/office/powerpoint/2010/main" val="129909837"/>
              </p:ext>
            </p:extLst>
          </p:nvPr>
        </p:nvGraphicFramePr>
        <p:xfrm>
          <a:off x="-1" y="1338941"/>
          <a:ext cx="599928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010A925-10B1-4A11-B894-B6BBB8EE8966}"/>
              </a:ext>
            </a:extLst>
          </p:cNvPr>
          <p:cNvGraphicFramePr>
            <a:graphicFrameLocks/>
          </p:cNvGraphicFramePr>
          <p:nvPr>
            <p:extLst>
              <p:ext uri="{D42A27DB-BD31-4B8C-83A1-F6EECF244321}">
                <p14:modId xmlns:p14="http://schemas.microsoft.com/office/powerpoint/2010/main" val="2864583923"/>
              </p:ext>
            </p:extLst>
          </p:nvPr>
        </p:nvGraphicFramePr>
        <p:xfrm>
          <a:off x="5999284" y="1338941"/>
          <a:ext cx="61817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11F27E4-BBED-4FC6-74EB-127BC2F31150}"/>
              </a:ext>
            </a:extLst>
          </p:cNvPr>
          <p:cNvGraphicFramePr>
            <a:graphicFrameLocks/>
          </p:cNvGraphicFramePr>
          <p:nvPr>
            <p:extLst>
              <p:ext uri="{D42A27DB-BD31-4B8C-83A1-F6EECF244321}">
                <p14:modId xmlns:p14="http://schemas.microsoft.com/office/powerpoint/2010/main" val="3131870705"/>
              </p:ext>
            </p:extLst>
          </p:nvPr>
        </p:nvGraphicFramePr>
        <p:xfrm>
          <a:off x="3146863" y="4082141"/>
          <a:ext cx="609171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897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CCEE7DE-03D1-3358-2887-5CF6992B8F22}"/>
              </a:ext>
            </a:extLst>
          </p:cNvPr>
          <p:cNvSpPr>
            <a:spLocks noGrp="1"/>
          </p:cNvSpPr>
          <p:nvPr>
            <p:ph type="pic" sz="quarter" idx="10"/>
          </p:nvPr>
        </p:nvSpPr>
        <p:spPr/>
        <p:txBody>
          <a:bodyPr/>
          <a:lstStyle/>
          <a:p>
            <a:endParaRPr lang="en-US" dirty="0"/>
          </a:p>
        </p:txBody>
      </p:sp>
      <p:sp>
        <p:nvSpPr>
          <p:cNvPr id="3" name="Content Placeholder 2">
            <a:extLst>
              <a:ext uri="{FF2B5EF4-FFF2-40B4-BE49-F238E27FC236}">
                <a16:creationId xmlns:a16="http://schemas.microsoft.com/office/drawing/2014/main" id="{EF9AF9F0-8B62-BDCC-8D81-B73344C52F73}"/>
              </a:ext>
            </a:extLst>
          </p:cNvPr>
          <p:cNvSpPr>
            <a:spLocks noGrp="1"/>
          </p:cNvSpPr>
          <p:nvPr>
            <p:ph idx="1"/>
          </p:nvPr>
        </p:nvSpPr>
        <p:spPr>
          <a:xfrm>
            <a:off x="838200" y="1405054"/>
            <a:ext cx="10101146" cy="4895385"/>
          </a:xfrm>
        </p:spPr>
        <p:txBody>
          <a:bodyPr>
            <a:normAutofit fontScale="92500"/>
          </a:bodyPr>
          <a:lstStyle/>
          <a:p>
            <a:pPr marL="457200" indent="-457200">
              <a:buFont typeface="Arial" panose="020B0604020202020204" pitchFamily="34" charset="0"/>
              <a:buChar char="•"/>
            </a:pPr>
            <a:r>
              <a:rPr lang="en-US" b="1" dirty="0"/>
              <a:t>36415 </a:t>
            </a:r>
            <a:r>
              <a:rPr lang="en-US" dirty="0"/>
              <a:t>– Collecting a blood sample</a:t>
            </a:r>
          </a:p>
          <a:p>
            <a:pPr marL="457200" indent="-457200">
              <a:buFont typeface="Arial" panose="020B0604020202020204" pitchFamily="34" charset="0"/>
              <a:buChar char="•"/>
            </a:pPr>
            <a:r>
              <a:rPr lang="en-US" b="1" dirty="0"/>
              <a:t>80053</a:t>
            </a:r>
            <a:r>
              <a:rPr lang="en-US" dirty="0"/>
              <a:t> – Comprehensive metabolic panel or CMP Test</a:t>
            </a:r>
          </a:p>
          <a:p>
            <a:pPr marL="457200" indent="-457200">
              <a:buFont typeface="Arial" panose="020B0604020202020204" pitchFamily="34" charset="0"/>
              <a:buChar char="•"/>
            </a:pPr>
            <a:r>
              <a:rPr lang="en-US" b="1" dirty="0"/>
              <a:t>80305</a:t>
            </a:r>
            <a:r>
              <a:rPr lang="en-US" dirty="0"/>
              <a:t> – Presumptive drug test by any method</a:t>
            </a:r>
          </a:p>
          <a:p>
            <a:pPr marL="457200" indent="-457200">
              <a:buFont typeface="Arial" panose="020B0604020202020204" pitchFamily="34" charset="0"/>
              <a:buChar char="•"/>
            </a:pPr>
            <a:r>
              <a:rPr lang="en-US" b="1" dirty="0"/>
              <a:t>80307</a:t>
            </a:r>
            <a:r>
              <a:rPr lang="en-US" dirty="0"/>
              <a:t> – Presumptive drug test via instrumented chemistry</a:t>
            </a:r>
          </a:p>
          <a:p>
            <a:pPr marL="457200" indent="-457200">
              <a:buFont typeface="Arial" panose="020B0604020202020204" pitchFamily="34" charset="0"/>
              <a:buChar char="•"/>
            </a:pPr>
            <a:r>
              <a:rPr lang="en-US" b="1" dirty="0"/>
              <a:t>90791</a:t>
            </a:r>
            <a:r>
              <a:rPr lang="en-US" dirty="0"/>
              <a:t> – Psychiatric evaluation of the patient</a:t>
            </a:r>
          </a:p>
          <a:p>
            <a:pPr marL="457200" indent="-457200">
              <a:buFont typeface="Arial" panose="020B0604020202020204" pitchFamily="34" charset="0"/>
              <a:buChar char="•"/>
            </a:pPr>
            <a:r>
              <a:rPr lang="en-US" b="1" dirty="0"/>
              <a:t>96360</a:t>
            </a:r>
            <a:r>
              <a:rPr lang="en-US" dirty="0"/>
              <a:t> – Catheter intravenously introduction for dehydration</a:t>
            </a:r>
          </a:p>
          <a:p>
            <a:pPr marL="457200" indent="-457200">
              <a:buFont typeface="Arial" panose="020B0604020202020204" pitchFamily="34" charset="0"/>
              <a:buChar char="•"/>
            </a:pPr>
            <a:r>
              <a:rPr lang="en-US" b="1" dirty="0"/>
              <a:t>96372</a:t>
            </a:r>
            <a:r>
              <a:rPr lang="en-US" dirty="0"/>
              <a:t> – Injection of therapeutic, prophylactic, or diagnostic substance</a:t>
            </a:r>
          </a:p>
          <a:p>
            <a:pPr marL="457200" indent="-457200">
              <a:buFont typeface="Arial" panose="020B0604020202020204" pitchFamily="34" charset="0"/>
              <a:buChar char="•"/>
            </a:pPr>
            <a:r>
              <a:rPr lang="en-US" b="1" dirty="0"/>
              <a:t>96374</a:t>
            </a:r>
            <a:r>
              <a:rPr lang="en-US" dirty="0"/>
              <a:t> – Administers of a single medication or other substance</a:t>
            </a:r>
          </a:p>
          <a:p>
            <a:pPr marL="457200" indent="-4572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01428893-533C-F1F5-707F-1FBF299B4FB3}"/>
              </a:ext>
            </a:extLst>
          </p:cNvPr>
          <p:cNvSpPr>
            <a:spLocks noGrp="1"/>
          </p:cNvSpPr>
          <p:nvPr>
            <p:ph type="title"/>
          </p:nvPr>
        </p:nvSpPr>
        <p:spPr/>
        <p:txBody>
          <a:bodyPr/>
          <a:lstStyle/>
          <a:p>
            <a:r>
              <a:rPr lang="en-US" dirty="0"/>
              <a:t>All Outpatient CPT codes</a:t>
            </a:r>
          </a:p>
        </p:txBody>
      </p:sp>
    </p:spTree>
    <p:extLst>
      <p:ext uri="{BB962C8B-B14F-4D97-AF65-F5344CB8AC3E}">
        <p14:creationId xmlns:p14="http://schemas.microsoft.com/office/powerpoint/2010/main" val="35520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5C4B5B5-6827-DD57-B57F-451E3D3E1AD4}"/>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CAD498EB-08DF-AFCE-1506-C6B2B1B7A478}"/>
              </a:ext>
            </a:extLst>
          </p:cNvPr>
          <p:cNvSpPr>
            <a:spLocks noGrp="1"/>
          </p:cNvSpPr>
          <p:nvPr>
            <p:ph idx="1"/>
          </p:nvPr>
        </p:nvSpPr>
        <p:spPr>
          <a:xfrm>
            <a:off x="838200" y="1825625"/>
            <a:ext cx="10223810" cy="4351338"/>
          </a:xfrm>
        </p:spPr>
        <p:txBody>
          <a:bodyPr>
            <a:normAutofit fontScale="92500" lnSpcReduction="20000"/>
          </a:bodyPr>
          <a:lstStyle/>
          <a:p>
            <a:pPr marL="457200" indent="-457200">
              <a:buFont typeface="Arial" panose="020B0604020202020204" pitchFamily="34" charset="0"/>
              <a:buChar char="•"/>
            </a:pPr>
            <a:r>
              <a:rPr lang="en-US" b="1" dirty="0"/>
              <a:t>99202 </a:t>
            </a:r>
            <a:r>
              <a:rPr lang="en-US" dirty="0"/>
              <a:t>– New patient for office visit (15-29 minutes)</a:t>
            </a:r>
          </a:p>
          <a:p>
            <a:pPr marL="457200" indent="-457200">
              <a:buFont typeface="Arial" panose="020B0604020202020204" pitchFamily="34" charset="0"/>
              <a:buChar char="•"/>
            </a:pPr>
            <a:r>
              <a:rPr lang="en-US" b="1" dirty="0"/>
              <a:t>99203 </a:t>
            </a:r>
            <a:r>
              <a:rPr lang="en-US" dirty="0"/>
              <a:t>– New patient for office visit (30-22 minutes)</a:t>
            </a:r>
          </a:p>
          <a:p>
            <a:pPr marL="457200" indent="-457200">
              <a:buFont typeface="Arial" panose="020B0604020202020204" pitchFamily="34" charset="0"/>
              <a:buChar char="•"/>
            </a:pPr>
            <a:r>
              <a:rPr lang="en-US" b="1" dirty="0"/>
              <a:t>99212</a:t>
            </a:r>
            <a:r>
              <a:rPr lang="en-US" dirty="0"/>
              <a:t> – Established patient for office visit (10-19 minutes)</a:t>
            </a:r>
          </a:p>
          <a:p>
            <a:pPr marL="457200" indent="-457200">
              <a:buFont typeface="Arial" panose="020B0604020202020204" pitchFamily="34" charset="0"/>
              <a:buChar char="•"/>
            </a:pPr>
            <a:r>
              <a:rPr lang="en-US" b="1" dirty="0"/>
              <a:t>99213 </a:t>
            </a:r>
            <a:r>
              <a:rPr lang="en-US" dirty="0"/>
              <a:t>- Established patient for office visit (20-29 minutes)</a:t>
            </a:r>
          </a:p>
          <a:p>
            <a:pPr marL="457200" indent="-457200">
              <a:buFont typeface="Arial" panose="020B0604020202020204" pitchFamily="34" charset="0"/>
              <a:buChar char="•"/>
            </a:pPr>
            <a:r>
              <a:rPr lang="en-US" b="1" dirty="0"/>
              <a:t>99214 </a:t>
            </a:r>
            <a:r>
              <a:rPr lang="en-US" dirty="0"/>
              <a:t>- Established patient for office visit (30-39 minutes)</a:t>
            </a:r>
          </a:p>
          <a:p>
            <a:pPr marL="457200" indent="-457200">
              <a:buFont typeface="Arial" panose="020B0604020202020204" pitchFamily="34" charset="0"/>
              <a:buChar char="•"/>
            </a:pPr>
            <a:r>
              <a:rPr lang="en-US" b="1" dirty="0"/>
              <a:t>99281 </a:t>
            </a:r>
            <a:r>
              <a:rPr lang="en-US" dirty="0"/>
              <a:t>– Lowest level emergency department visit</a:t>
            </a:r>
          </a:p>
          <a:p>
            <a:pPr marL="457200" indent="-457200">
              <a:buFont typeface="Arial" panose="020B0604020202020204" pitchFamily="34" charset="0"/>
              <a:buChar char="•"/>
            </a:pPr>
            <a:r>
              <a:rPr lang="en-US" b="1" dirty="0"/>
              <a:t>99283 </a:t>
            </a:r>
            <a:r>
              <a:rPr lang="en-US" dirty="0"/>
              <a:t>– Emergency department visit for evaluation (Low)</a:t>
            </a:r>
          </a:p>
          <a:p>
            <a:pPr marL="457200" indent="-457200">
              <a:buFont typeface="Arial" panose="020B0604020202020204" pitchFamily="34" charset="0"/>
              <a:buChar char="•"/>
            </a:pPr>
            <a:r>
              <a:rPr lang="en-US" b="1" dirty="0"/>
              <a:t>99284</a:t>
            </a:r>
            <a:r>
              <a:rPr lang="en-US" dirty="0"/>
              <a:t> - Emergency department visit for evaluation (Medium)</a:t>
            </a:r>
          </a:p>
          <a:p>
            <a:pPr marL="457200" indent="-457200">
              <a:buFont typeface="Arial" panose="020B0604020202020204" pitchFamily="34" charset="0"/>
              <a:buChar char="•"/>
            </a:pPr>
            <a:r>
              <a:rPr lang="en-US" b="1" dirty="0"/>
              <a:t>99285 </a:t>
            </a:r>
            <a:r>
              <a:rPr lang="en-US" dirty="0"/>
              <a:t>- Emergency department visit for evaluation (High)</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137DCD42-3D23-F1E1-848C-8D2089FE5527}"/>
              </a:ext>
            </a:extLst>
          </p:cNvPr>
          <p:cNvSpPr>
            <a:spLocks noGrp="1"/>
          </p:cNvSpPr>
          <p:nvPr>
            <p:ph type="title"/>
          </p:nvPr>
        </p:nvSpPr>
        <p:spPr/>
        <p:txBody>
          <a:bodyPr/>
          <a:lstStyle/>
          <a:p>
            <a:r>
              <a:rPr lang="en-US" dirty="0"/>
              <a:t>All Outpatient CPT codes (cont.)</a:t>
            </a:r>
          </a:p>
        </p:txBody>
      </p:sp>
    </p:spTree>
    <p:extLst>
      <p:ext uri="{BB962C8B-B14F-4D97-AF65-F5344CB8AC3E}">
        <p14:creationId xmlns:p14="http://schemas.microsoft.com/office/powerpoint/2010/main" val="1633811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ED3AA24-D84E-3662-E1B6-5E1CF7AA220E}"/>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0948A546-7DAB-CE8C-F125-4F90F8ED71E2}"/>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b="1" dirty="0"/>
              <a:t>G0480</a:t>
            </a:r>
            <a:r>
              <a:rPr lang="en-US" dirty="0"/>
              <a:t> – Drug Test (1-7 drug classes)</a:t>
            </a:r>
          </a:p>
          <a:p>
            <a:pPr marL="457200" indent="-457200">
              <a:buFont typeface="Arial" panose="020B0604020202020204" pitchFamily="34" charset="0"/>
              <a:buChar char="•"/>
            </a:pPr>
            <a:r>
              <a:rPr lang="en-US" b="1" dirty="0"/>
              <a:t>H0015 </a:t>
            </a:r>
            <a:r>
              <a:rPr lang="en-US" dirty="0"/>
              <a:t>– Intensive outpatient (3 hours/day, 3 days/week)</a:t>
            </a:r>
          </a:p>
          <a:p>
            <a:pPr marL="457200" indent="-457200">
              <a:buFont typeface="Arial" panose="020B0604020202020204" pitchFamily="34" charset="0"/>
              <a:buChar char="•"/>
            </a:pPr>
            <a:r>
              <a:rPr lang="en-US" b="1" dirty="0"/>
              <a:t>H0022</a:t>
            </a:r>
            <a:r>
              <a:rPr lang="en-US" dirty="0"/>
              <a:t> – Intervention service (planned facilitation)</a:t>
            </a:r>
          </a:p>
          <a:p>
            <a:pPr marL="457200" indent="-457200">
              <a:buFont typeface="Arial" panose="020B0604020202020204" pitchFamily="34" charset="0"/>
              <a:buChar char="•"/>
            </a:pPr>
            <a:r>
              <a:rPr lang="en-US" b="1" dirty="0"/>
              <a:t>H0035</a:t>
            </a:r>
            <a:r>
              <a:rPr lang="en-US" dirty="0"/>
              <a:t> – Mental health partial hospitalization, less than 24 hours</a:t>
            </a:r>
          </a:p>
          <a:p>
            <a:pPr marL="457200" indent="-457200">
              <a:buFont typeface="Arial" panose="020B0604020202020204" pitchFamily="34" charset="0"/>
              <a:buChar char="•"/>
            </a:pPr>
            <a:r>
              <a:rPr lang="en-US" b="1" dirty="0"/>
              <a:t>  HZ33</a:t>
            </a:r>
            <a:r>
              <a:rPr lang="en-US" dirty="0"/>
              <a:t> – Individual counseling for substance abuse</a:t>
            </a:r>
          </a:p>
          <a:p>
            <a:pPr marL="457200" indent="-457200">
              <a:buFont typeface="Arial" panose="020B0604020202020204" pitchFamily="34" charset="0"/>
              <a:buChar char="•"/>
            </a:pPr>
            <a:r>
              <a:rPr lang="en-US" b="1" dirty="0"/>
              <a:t>J1650</a:t>
            </a:r>
            <a:r>
              <a:rPr lang="en-US" dirty="0"/>
              <a:t> – Injection, enoxaparin sodium, 10 mg</a:t>
            </a:r>
          </a:p>
          <a:p>
            <a:pPr marL="457200" indent="-457200">
              <a:buFont typeface="Arial" panose="020B0604020202020204" pitchFamily="34" charset="0"/>
              <a:buChar char="•"/>
            </a:pPr>
            <a:r>
              <a:rPr lang="en-US" b="1" dirty="0"/>
              <a:t>S0201</a:t>
            </a:r>
            <a:r>
              <a:rPr lang="en-US" dirty="0"/>
              <a:t> – Partial hospitalization less than 24 hours</a:t>
            </a:r>
          </a:p>
          <a:p>
            <a:pPr marL="457200" indent="-457200">
              <a:buFont typeface="Arial" panose="020B0604020202020204" pitchFamily="34" charset="0"/>
              <a:buChar char="•"/>
            </a:pPr>
            <a:r>
              <a:rPr lang="en-US" b="1" dirty="0"/>
              <a:t>S9475</a:t>
            </a:r>
            <a:r>
              <a:rPr lang="en-US" dirty="0"/>
              <a:t> – Ambulatory setting substance abuse treatment</a:t>
            </a:r>
          </a:p>
          <a:p>
            <a:pPr marL="457200" indent="-457200">
              <a:buFont typeface="Arial" panose="020B0604020202020204" pitchFamily="34" charset="0"/>
              <a:buChar char="•"/>
            </a:pPr>
            <a:r>
              <a:rPr lang="en-US" b="1" dirty="0"/>
              <a:t>S9480</a:t>
            </a:r>
            <a:r>
              <a:rPr lang="en-US" dirty="0"/>
              <a:t> – Intensive outpatient psychiatric services</a:t>
            </a:r>
          </a:p>
        </p:txBody>
      </p:sp>
      <p:sp>
        <p:nvSpPr>
          <p:cNvPr id="4" name="Title 3">
            <a:extLst>
              <a:ext uri="{FF2B5EF4-FFF2-40B4-BE49-F238E27FC236}">
                <a16:creationId xmlns:a16="http://schemas.microsoft.com/office/drawing/2014/main" id="{D1960901-F4D2-CECB-A052-EC24C8043F05}"/>
              </a:ext>
            </a:extLst>
          </p:cNvPr>
          <p:cNvSpPr>
            <a:spLocks noGrp="1"/>
          </p:cNvSpPr>
          <p:nvPr>
            <p:ph type="title"/>
          </p:nvPr>
        </p:nvSpPr>
        <p:spPr/>
        <p:txBody>
          <a:bodyPr/>
          <a:lstStyle/>
          <a:p>
            <a:r>
              <a:rPr lang="en-US" dirty="0"/>
              <a:t>All Outpatient CPT codes (cont.)</a:t>
            </a:r>
          </a:p>
        </p:txBody>
      </p:sp>
    </p:spTree>
    <p:extLst>
      <p:ext uri="{BB962C8B-B14F-4D97-AF65-F5344CB8AC3E}">
        <p14:creationId xmlns:p14="http://schemas.microsoft.com/office/powerpoint/2010/main" val="409788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C56F816-9A24-23DE-590E-5B6078A95818}"/>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904318FE-87AB-655A-79E5-CA54082D7E32}"/>
              </a:ext>
            </a:extLst>
          </p:cNvPr>
          <p:cNvSpPr>
            <a:spLocks noGrp="1"/>
          </p:cNvSpPr>
          <p:nvPr>
            <p:ph idx="1"/>
          </p:nvPr>
        </p:nvSpPr>
        <p:spPr>
          <a:xfrm>
            <a:off x="838200" y="1825625"/>
            <a:ext cx="9110133" cy="4667250"/>
          </a:xfrm>
        </p:spPr>
        <p:txBody>
          <a:bodyPr>
            <a:normAutofit fontScale="62500" lnSpcReduction="20000"/>
          </a:bodyPr>
          <a:lstStyle/>
          <a:p>
            <a:pPr marL="457200" indent="-457200">
              <a:buFont typeface="Arial" panose="020B0604020202020204" pitchFamily="34" charset="0"/>
              <a:buChar char="•"/>
            </a:pPr>
            <a:r>
              <a:rPr lang="en-US" b="1" dirty="0"/>
              <a:t>250 – </a:t>
            </a:r>
            <a:r>
              <a:rPr lang="en-US" dirty="0"/>
              <a:t>Diabetes mellitus</a:t>
            </a:r>
            <a:endParaRPr lang="en-US" b="1" dirty="0"/>
          </a:p>
          <a:p>
            <a:pPr marL="457200" indent="-457200">
              <a:buFont typeface="Arial" panose="020B0604020202020204" pitchFamily="34" charset="0"/>
              <a:buChar char="•"/>
            </a:pPr>
            <a:r>
              <a:rPr lang="en-US" b="1" dirty="0"/>
              <a:t>258 –</a:t>
            </a:r>
            <a:r>
              <a:rPr lang="en-US" dirty="0"/>
              <a:t> Polyglandular dysfunction and related disorders</a:t>
            </a:r>
          </a:p>
          <a:p>
            <a:pPr marL="457200" indent="-457200">
              <a:buFont typeface="Arial" panose="020B0604020202020204" pitchFamily="34" charset="0"/>
              <a:buChar char="•"/>
            </a:pPr>
            <a:r>
              <a:rPr lang="en-US" b="1" dirty="0"/>
              <a:t>259 – </a:t>
            </a:r>
            <a:r>
              <a:rPr lang="en-US" dirty="0"/>
              <a:t>Other endocrine disorder</a:t>
            </a:r>
            <a:endParaRPr lang="en-US" b="1" dirty="0"/>
          </a:p>
          <a:p>
            <a:pPr marL="457200" indent="-457200">
              <a:buFont typeface="Arial" panose="020B0604020202020204" pitchFamily="34" charset="0"/>
              <a:buChar char="•"/>
            </a:pPr>
            <a:r>
              <a:rPr lang="en-US" b="1" dirty="0"/>
              <a:t>260 - </a:t>
            </a:r>
            <a:r>
              <a:rPr lang="en-US" dirty="0"/>
              <a:t>Kwashiorkor</a:t>
            </a:r>
            <a:endParaRPr lang="en-US" b="1" dirty="0"/>
          </a:p>
          <a:p>
            <a:pPr marL="457200" indent="-457200">
              <a:buFont typeface="Arial" panose="020B0604020202020204" pitchFamily="34" charset="0"/>
              <a:buChar char="•"/>
            </a:pPr>
            <a:r>
              <a:rPr lang="en-US" b="1" dirty="0"/>
              <a:t>300 – </a:t>
            </a:r>
            <a:r>
              <a:rPr lang="en-US" dirty="0"/>
              <a:t>Anxiety, dissociative and somatoform disorders</a:t>
            </a:r>
            <a:endParaRPr lang="en-US" b="1" dirty="0"/>
          </a:p>
          <a:p>
            <a:pPr marL="457200" indent="-457200">
              <a:buFont typeface="Arial" panose="020B0604020202020204" pitchFamily="34" charset="0"/>
              <a:buChar char="•"/>
            </a:pPr>
            <a:r>
              <a:rPr lang="en-US" b="1" dirty="0"/>
              <a:t>301 – </a:t>
            </a:r>
            <a:r>
              <a:rPr lang="en-US" dirty="0"/>
              <a:t>Personality disorders</a:t>
            </a:r>
          </a:p>
          <a:p>
            <a:pPr marL="457200" indent="-457200">
              <a:buFont typeface="Arial" panose="020B0604020202020204" pitchFamily="34" charset="0"/>
              <a:buChar char="•"/>
            </a:pPr>
            <a:r>
              <a:rPr lang="en-US" b="1" dirty="0"/>
              <a:t>303 – </a:t>
            </a:r>
            <a:r>
              <a:rPr lang="en-US" dirty="0"/>
              <a:t>Alcohol dependence syndrome</a:t>
            </a:r>
            <a:endParaRPr lang="en-US" b="1" dirty="0"/>
          </a:p>
          <a:p>
            <a:pPr marL="457200" indent="-457200">
              <a:buFont typeface="Arial" panose="020B0604020202020204" pitchFamily="34" charset="0"/>
              <a:buChar char="•"/>
            </a:pPr>
            <a:r>
              <a:rPr lang="en-US" b="1" dirty="0"/>
              <a:t>305 – </a:t>
            </a:r>
            <a:r>
              <a:rPr lang="en-US" dirty="0"/>
              <a:t>Nondependent abuse of drugs</a:t>
            </a:r>
            <a:endParaRPr lang="en-US" b="1" dirty="0"/>
          </a:p>
          <a:p>
            <a:pPr marL="457200" indent="-457200">
              <a:buFont typeface="Arial" panose="020B0604020202020204" pitchFamily="34" charset="0"/>
              <a:buChar char="•"/>
            </a:pPr>
            <a:r>
              <a:rPr lang="en-US" b="1" dirty="0"/>
              <a:t>306 – </a:t>
            </a:r>
            <a:r>
              <a:rPr lang="en-US" dirty="0"/>
              <a:t>Physiological malfunction arising from mental factors</a:t>
            </a:r>
            <a:endParaRPr lang="en-US" b="1" dirty="0"/>
          </a:p>
          <a:p>
            <a:pPr marL="457200" indent="-457200">
              <a:buFont typeface="Arial" panose="020B0604020202020204" pitchFamily="34" charset="0"/>
              <a:buChar char="•"/>
            </a:pPr>
            <a:r>
              <a:rPr lang="en-US" b="1" dirty="0"/>
              <a:t>307 – </a:t>
            </a:r>
            <a:r>
              <a:rPr lang="en-US" dirty="0"/>
              <a:t>Special symptoms or syndromes not elsewhere classified</a:t>
            </a:r>
            <a:endParaRPr lang="en-US" b="1" dirty="0"/>
          </a:p>
          <a:p>
            <a:pPr marL="457200" indent="-457200">
              <a:buFont typeface="Arial" panose="020B0604020202020204" pitchFamily="34" charset="0"/>
              <a:buChar char="•"/>
            </a:pPr>
            <a:r>
              <a:rPr lang="en-US" b="1" dirty="0"/>
              <a:t>900 – </a:t>
            </a:r>
            <a:r>
              <a:rPr lang="en-US" dirty="0"/>
              <a:t>Injury to blood vessels of head and neck</a:t>
            </a:r>
          </a:p>
          <a:p>
            <a:pPr marL="457200" indent="-457200">
              <a:buFont typeface="Arial" panose="020B0604020202020204" pitchFamily="34" charset="0"/>
              <a:buChar char="•"/>
            </a:pPr>
            <a:r>
              <a:rPr lang="en-US" b="1" dirty="0"/>
              <a:t>906 –</a:t>
            </a:r>
            <a:r>
              <a:rPr lang="en-US" dirty="0"/>
              <a:t> Late effects of injuries to skin and subcutaneous tissues</a:t>
            </a:r>
            <a:endParaRPr lang="en-US" b="1" dirty="0"/>
          </a:p>
        </p:txBody>
      </p:sp>
      <p:sp>
        <p:nvSpPr>
          <p:cNvPr id="4" name="Title 3">
            <a:extLst>
              <a:ext uri="{FF2B5EF4-FFF2-40B4-BE49-F238E27FC236}">
                <a16:creationId xmlns:a16="http://schemas.microsoft.com/office/drawing/2014/main" id="{E0317325-CAE3-63FA-208F-69CA568C608C}"/>
              </a:ext>
            </a:extLst>
          </p:cNvPr>
          <p:cNvSpPr>
            <a:spLocks noGrp="1"/>
          </p:cNvSpPr>
          <p:nvPr>
            <p:ph type="title"/>
          </p:nvPr>
        </p:nvSpPr>
        <p:spPr/>
        <p:txBody>
          <a:bodyPr/>
          <a:lstStyle/>
          <a:p>
            <a:r>
              <a:rPr lang="en-US" dirty="0"/>
              <a:t>All Outpatient CPT codes (cont.)</a:t>
            </a:r>
          </a:p>
        </p:txBody>
      </p:sp>
    </p:spTree>
    <p:extLst>
      <p:ext uri="{BB962C8B-B14F-4D97-AF65-F5344CB8AC3E}">
        <p14:creationId xmlns:p14="http://schemas.microsoft.com/office/powerpoint/2010/main" val="28119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04B72BB-EBF5-851A-DF01-28D066784166}"/>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DDB9C99D-6822-F6D4-BDC2-1F79D4B6E375}"/>
              </a:ext>
            </a:extLst>
          </p:cNvPr>
          <p:cNvSpPr>
            <a:spLocks noGrp="1"/>
          </p:cNvSpPr>
          <p:nvPr>
            <p:ph type="title"/>
          </p:nvPr>
        </p:nvSpPr>
        <p:spPr/>
        <p:txBody>
          <a:bodyPr/>
          <a:lstStyle/>
          <a:p>
            <a:r>
              <a:rPr lang="en-US" dirty="0"/>
              <a:t>Outpatient 2020</a:t>
            </a:r>
          </a:p>
        </p:txBody>
      </p:sp>
      <p:graphicFrame>
        <p:nvGraphicFramePr>
          <p:cNvPr id="4" name="Chart 3">
            <a:extLst>
              <a:ext uri="{FF2B5EF4-FFF2-40B4-BE49-F238E27FC236}">
                <a16:creationId xmlns:a16="http://schemas.microsoft.com/office/drawing/2014/main" id="{7FEF4157-EFED-D23A-F459-568D797D3A32}"/>
              </a:ext>
            </a:extLst>
          </p:cNvPr>
          <p:cNvGraphicFramePr>
            <a:graphicFrameLocks/>
          </p:cNvGraphicFramePr>
          <p:nvPr>
            <p:extLst>
              <p:ext uri="{D42A27DB-BD31-4B8C-83A1-F6EECF244321}">
                <p14:modId xmlns:p14="http://schemas.microsoft.com/office/powerpoint/2010/main" val="1666168216"/>
              </p:ext>
            </p:extLst>
          </p:nvPr>
        </p:nvGraphicFramePr>
        <p:xfrm>
          <a:off x="129540" y="1360170"/>
          <a:ext cx="596646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4A4E1CF-4769-1223-ADE4-DCD05398FA5A}"/>
              </a:ext>
            </a:extLst>
          </p:cNvPr>
          <p:cNvGraphicFramePr>
            <a:graphicFrameLocks/>
          </p:cNvGraphicFramePr>
          <p:nvPr>
            <p:extLst>
              <p:ext uri="{D42A27DB-BD31-4B8C-83A1-F6EECF244321}">
                <p14:modId xmlns:p14="http://schemas.microsoft.com/office/powerpoint/2010/main" val="2658434090"/>
              </p:ext>
            </p:extLst>
          </p:nvPr>
        </p:nvGraphicFramePr>
        <p:xfrm>
          <a:off x="6096000" y="1360170"/>
          <a:ext cx="596646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972170B-D6CE-2FBB-FABD-6B5F07638E25}"/>
              </a:ext>
            </a:extLst>
          </p:cNvPr>
          <p:cNvGraphicFramePr>
            <a:graphicFrameLocks/>
          </p:cNvGraphicFramePr>
          <p:nvPr>
            <p:extLst>
              <p:ext uri="{D42A27DB-BD31-4B8C-83A1-F6EECF244321}">
                <p14:modId xmlns:p14="http://schemas.microsoft.com/office/powerpoint/2010/main" val="1554887878"/>
              </p:ext>
            </p:extLst>
          </p:nvPr>
        </p:nvGraphicFramePr>
        <p:xfrm>
          <a:off x="2872740" y="4103370"/>
          <a:ext cx="5949104" cy="27546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122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AAB39C9-F060-CE12-5FC4-C51E69B0F783}"/>
              </a:ext>
            </a:extLst>
          </p:cNvPr>
          <p:cNvSpPr>
            <a:spLocks noGrp="1"/>
          </p:cNvSpPr>
          <p:nvPr>
            <p:ph type="pic" sz="quarter" idx="10"/>
          </p:nvPr>
        </p:nvSpPr>
        <p:spPr/>
        <p:txBody>
          <a:bodyPr/>
          <a:lstStyle/>
          <a:p>
            <a:endParaRPr lang="en-US" dirty="0"/>
          </a:p>
        </p:txBody>
      </p:sp>
      <p:sp>
        <p:nvSpPr>
          <p:cNvPr id="3" name="Title 2">
            <a:extLst>
              <a:ext uri="{FF2B5EF4-FFF2-40B4-BE49-F238E27FC236}">
                <a16:creationId xmlns:a16="http://schemas.microsoft.com/office/drawing/2014/main" id="{9AEBDBD7-7249-163F-D6D7-08951377666A}"/>
              </a:ext>
            </a:extLst>
          </p:cNvPr>
          <p:cNvSpPr>
            <a:spLocks noGrp="1"/>
          </p:cNvSpPr>
          <p:nvPr>
            <p:ph type="title"/>
          </p:nvPr>
        </p:nvSpPr>
        <p:spPr/>
        <p:txBody>
          <a:bodyPr/>
          <a:lstStyle/>
          <a:p>
            <a:r>
              <a:rPr lang="en-US" dirty="0"/>
              <a:t>Outpatient 2021</a:t>
            </a:r>
          </a:p>
        </p:txBody>
      </p:sp>
      <p:graphicFrame>
        <p:nvGraphicFramePr>
          <p:cNvPr id="4" name="Chart 3">
            <a:extLst>
              <a:ext uri="{FF2B5EF4-FFF2-40B4-BE49-F238E27FC236}">
                <a16:creationId xmlns:a16="http://schemas.microsoft.com/office/drawing/2014/main" id="{BA96DA0D-3198-A675-AE71-050243A9C0AC}"/>
              </a:ext>
            </a:extLst>
          </p:cNvPr>
          <p:cNvGraphicFramePr>
            <a:graphicFrameLocks/>
          </p:cNvGraphicFramePr>
          <p:nvPr>
            <p:extLst>
              <p:ext uri="{D42A27DB-BD31-4B8C-83A1-F6EECF244321}">
                <p14:modId xmlns:p14="http://schemas.microsoft.com/office/powerpoint/2010/main" val="2722839473"/>
              </p:ext>
            </p:extLst>
          </p:nvPr>
        </p:nvGraphicFramePr>
        <p:xfrm>
          <a:off x="44122" y="1338943"/>
          <a:ext cx="6051877"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4233CBCB-ED90-1F5A-0C88-D6BF44113A1C}"/>
              </a:ext>
            </a:extLst>
          </p:cNvPr>
          <p:cNvGraphicFramePr>
            <a:graphicFrameLocks/>
          </p:cNvGraphicFramePr>
          <p:nvPr>
            <p:extLst>
              <p:ext uri="{D42A27DB-BD31-4B8C-83A1-F6EECF244321}">
                <p14:modId xmlns:p14="http://schemas.microsoft.com/office/powerpoint/2010/main" val="3810444363"/>
              </p:ext>
            </p:extLst>
          </p:nvPr>
        </p:nvGraphicFramePr>
        <p:xfrm>
          <a:off x="6096000" y="1338943"/>
          <a:ext cx="605187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6BCD15A-2C53-A64E-E24D-B135E5575919}"/>
              </a:ext>
            </a:extLst>
          </p:cNvPr>
          <p:cNvGraphicFramePr>
            <a:graphicFrameLocks/>
          </p:cNvGraphicFramePr>
          <p:nvPr>
            <p:extLst>
              <p:ext uri="{D42A27DB-BD31-4B8C-83A1-F6EECF244321}">
                <p14:modId xmlns:p14="http://schemas.microsoft.com/office/powerpoint/2010/main" val="3352027960"/>
              </p:ext>
            </p:extLst>
          </p:nvPr>
        </p:nvGraphicFramePr>
        <p:xfrm>
          <a:off x="2783349" y="4071696"/>
          <a:ext cx="6625301" cy="27863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1929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58606F8-4F89-5EAB-0938-24404E2C6AEB}"/>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80B97275-4DDF-FBBE-E371-B7B6FE9F73B2}"/>
              </a:ext>
            </a:extLst>
          </p:cNvPr>
          <p:cNvSpPr>
            <a:spLocks noGrp="1"/>
          </p:cNvSpPr>
          <p:nvPr>
            <p:ph type="title"/>
          </p:nvPr>
        </p:nvSpPr>
        <p:spPr/>
        <p:txBody>
          <a:bodyPr/>
          <a:lstStyle/>
          <a:p>
            <a:r>
              <a:rPr lang="en-US" dirty="0"/>
              <a:t>Outpatient 2022</a:t>
            </a:r>
          </a:p>
        </p:txBody>
      </p:sp>
      <p:graphicFrame>
        <p:nvGraphicFramePr>
          <p:cNvPr id="4" name="Chart 3">
            <a:extLst>
              <a:ext uri="{FF2B5EF4-FFF2-40B4-BE49-F238E27FC236}">
                <a16:creationId xmlns:a16="http://schemas.microsoft.com/office/drawing/2014/main" id="{701DC14F-ABDC-7138-A935-B2D0355FFCF2}"/>
              </a:ext>
            </a:extLst>
          </p:cNvPr>
          <p:cNvGraphicFramePr>
            <a:graphicFrameLocks/>
          </p:cNvGraphicFramePr>
          <p:nvPr>
            <p:extLst>
              <p:ext uri="{D42A27DB-BD31-4B8C-83A1-F6EECF244321}">
                <p14:modId xmlns:p14="http://schemas.microsoft.com/office/powerpoint/2010/main" val="1223794097"/>
              </p:ext>
            </p:extLst>
          </p:nvPr>
        </p:nvGraphicFramePr>
        <p:xfrm>
          <a:off x="100149" y="1365068"/>
          <a:ext cx="594910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8470A8A-7127-8BD9-4758-33E54124A166}"/>
              </a:ext>
            </a:extLst>
          </p:cNvPr>
          <p:cNvGraphicFramePr>
            <a:graphicFrameLocks/>
          </p:cNvGraphicFramePr>
          <p:nvPr>
            <p:extLst>
              <p:ext uri="{D42A27DB-BD31-4B8C-83A1-F6EECF244321}">
                <p14:modId xmlns:p14="http://schemas.microsoft.com/office/powerpoint/2010/main" val="307914817"/>
              </p:ext>
            </p:extLst>
          </p:nvPr>
        </p:nvGraphicFramePr>
        <p:xfrm>
          <a:off x="6049253" y="1365068"/>
          <a:ext cx="604259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C6A4176-8DD3-F3C4-4C4F-83384BA7BD54}"/>
              </a:ext>
            </a:extLst>
          </p:cNvPr>
          <p:cNvGraphicFramePr>
            <a:graphicFrameLocks/>
          </p:cNvGraphicFramePr>
          <p:nvPr>
            <p:extLst>
              <p:ext uri="{D42A27DB-BD31-4B8C-83A1-F6EECF244321}">
                <p14:modId xmlns:p14="http://schemas.microsoft.com/office/powerpoint/2010/main" val="2524054783"/>
              </p:ext>
            </p:extLst>
          </p:nvPr>
        </p:nvGraphicFramePr>
        <p:xfrm>
          <a:off x="2480386" y="4108268"/>
          <a:ext cx="7324725"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0519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C4D54A7-FFF9-569A-9D87-C95B43071D7A}"/>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BE68BCD0-5B2A-67F4-56F3-2709D53920D5}"/>
              </a:ext>
            </a:extLst>
          </p:cNvPr>
          <p:cNvSpPr>
            <a:spLocks noGrp="1"/>
          </p:cNvSpPr>
          <p:nvPr>
            <p:ph type="title"/>
          </p:nvPr>
        </p:nvSpPr>
        <p:spPr/>
        <p:txBody>
          <a:bodyPr/>
          <a:lstStyle/>
          <a:p>
            <a:r>
              <a:rPr lang="en-US" dirty="0"/>
              <a:t>Outpatient 2023</a:t>
            </a:r>
          </a:p>
        </p:txBody>
      </p:sp>
      <p:graphicFrame>
        <p:nvGraphicFramePr>
          <p:cNvPr id="4" name="Chart 3">
            <a:extLst>
              <a:ext uri="{FF2B5EF4-FFF2-40B4-BE49-F238E27FC236}">
                <a16:creationId xmlns:a16="http://schemas.microsoft.com/office/drawing/2014/main" id="{0657206E-51E4-5AAC-51E5-B437ED952323}"/>
              </a:ext>
            </a:extLst>
          </p:cNvPr>
          <p:cNvGraphicFramePr>
            <a:graphicFrameLocks/>
          </p:cNvGraphicFramePr>
          <p:nvPr>
            <p:extLst>
              <p:ext uri="{D42A27DB-BD31-4B8C-83A1-F6EECF244321}">
                <p14:modId xmlns:p14="http://schemas.microsoft.com/office/powerpoint/2010/main" val="736329023"/>
              </p:ext>
            </p:extLst>
          </p:nvPr>
        </p:nvGraphicFramePr>
        <p:xfrm>
          <a:off x="273954" y="1379040"/>
          <a:ext cx="11644092" cy="29003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7F27D263-5BC3-FACE-A5F5-AD70E6FA3E4B}"/>
              </a:ext>
            </a:extLst>
          </p:cNvPr>
          <p:cNvGraphicFramePr>
            <a:graphicFrameLocks/>
          </p:cNvGraphicFramePr>
          <p:nvPr>
            <p:extLst>
              <p:ext uri="{D42A27DB-BD31-4B8C-83A1-F6EECF244321}">
                <p14:modId xmlns:p14="http://schemas.microsoft.com/office/powerpoint/2010/main" val="3932090373"/>
              </p:ext>
            </p:extLst>
          </p:nvPr>
        </p:nvGraphicFramePr>
        <p:xfrm>
          <a:off x="273953" y="4274171"/>
          <a:ext cx="11644091" cy="25838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435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25EC47D-EDD5-0D6A-3D75-19AD751350C6}"/>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B41D2F8C-DEB3-BF38-566C-CD856E856D38}"/>
              </a:ext>
            </a:extLst>
          </p:cNvPr>
          <p:cNvSpPr>
            <a:spLocks noGrp="1"/>
          </p:cNvSpPr>
          <p:nvPr>
            <p:ph type="title"/>
          </p:nvPr>
        </p:nvSpPr>
        <p:spPr/>
        <p:txBody>
          <a:bodyPr/>
          <a:lstStyle/>
          <a:p>
            <a:r>
              <a:rPr lang="en-US" dirty="0"/>
              <a:t>Outpatient 2023 (cont.)</a:t>
            </a:r>
          </a:p>
        </p:txBody>
      </p:sp>
      <p:graphicFrame>
        <p:nvGraphicFramePr>
          <p:cNvPr id="4" name="Chart 3">
            <a:extLst>
              <a:ext uri="{FF2B5EF4-FFF2-40B4-BE49-F238E27FC236}">
                <a16:creationId xmlns:a16="http://schemas.microsoft.com/office/drawing/2014/main" id="{1591654A-D4AD-A481-DD04-6B0AB57442D9}"/>
              </a:ext>
            </a:extLst>
          </p:cNvPr>
          <p:cNvGraphicFramePr>
            <a:graphicFrameLocks/>
          </p:cNvGraphicFramePr>
          <p:nvPr>
            <p:extLst>
              <p:ext uri="{D42A27DB-BD31-4B8C-83A1-F6EECF244321}">
                <p14:modId xmlns:p14="http://schemas.microsoft.com/office/powerpoint/2010/main" val="1913409758"/>
              </p:ext>
            </p:extLst>
          </p:nvPr>
        </p:nvGraphicFramePr>
        <p:xfrm>
          <a:off x="670967" y="1690342"/>
          <a:ext cx="10850065" cy="4423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016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BD4050B-0EEB-CB77-C666-56080A98B4C7}"/>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955E6CE2-37E8-8D9D-1ECA-39CF4FF38643}"/>
              </a:ext>
            </a:extLst>
          </p:cNvPr>
          <p:cNvSpPr>
            <a:spLocks noGrp="1"/>
          </p:cNvSpPr>
          <p:nvPr>
            <p:ph idx="1"/>
          </p:nvPr>
        </p:nvSpPr>
        <p:spPr/>
        <p:txBody>
          <a:bodyPr>
            <a:normAutofit fontScale="85000" lnSpcReduction="10000"/>
          </a:bodyPr>
          <a:lstStyle/>
          <a:p>
            <a:pPr marL="457200" indent="-457200">
              <a:buFont typeface="Arial" panose="020B0604020202020204" pitchFamily="34" charset="0"/>
              <a:buChar char="•"/>
            </a:pPr>
            <a:r>
              <a:rPr lang="en-US" dirty="0"/>
              <a:t>The pulled data was based on two different types of code, CPT procedure codes and ICD-10 diagnosis codes.</a:t>
            </a:r>
          </a:p>
          <a:p>
            <a:pPr marL="1143000" lvl="1" indent="-457200"/>
            <a:r>
              <a:rPr lang="en-US" dirty="0"/>
              <a:t>As this created a lot of different information to display, both types of codes will be represented in two different reports. This report with be based on the CPT procedure codes for opioid treatment.</a:t>
            </a:r>
          </a:p>
          <a:p>
            <a:pPr marL="457200" indent="-457200">
              <a:buFont typeface="Arial" panose="020B0604020202020204" pitchFamily="34" charset="0"/>
              <a:buChar char="•"/>
            </a:pPr>
            <a:r>
              <a:rPr lang="en-US" dirty="0"/>
              <a:t>The information was also separated into inpatient treatment and outpatient treatment.</a:t>
            </a:r>
          </a:p>
          <a:p>
            <a:pPr marL="457200" indent="-457200">
              <a:buFont typeface="Arial" panose="020B0604020202020204" pitchFamily="34" charset="0"/>
              <a:buChar char="•"/>
            </a:pPr>
            <a:r>
              <a:rPr lang="en-US" dirty="0"/>
              <a:t>2020 through the third quarter of 2024 are the years of data queried.</a:t>
            </a:r>
          </a:p>
          <a:p>
            <a:pPr marL="457200" indent="-457200">
              <a:buFont typeface="Arial" panose="020B0604020202020204" pitchFamily="34" charset="0"/>
              <a:buChar char="•"/>
            </a:pPr>
            <a:r>
              <a:rPr lang="en-US" dirty="0"/>
              <a:t>Each year had similar procedure codes used, with there being a few unique codes between.</a:t>
            </a:r>
          </a:p>
          <a:p>
            <a:pPr lvl="1" indent="0">
              <a:buNone/>
            </a:pPr>
            <a:endParaRPr lang="en-US" dirty="0"/>
          </a:p>
        </p:txBody>
      </p:sp>
      <p:sp>
        <p:nvSpPr>
          <p:cNvPr id="4" name="Title 3">
            <a:extLst>
              <a:ext uri="{FF2B5EF4-FFF2-40B4-BE49-F238E27FC236}">
                <a16:creationId xmlns:a16="http://schemas.microsoft.com/office/drawing/2014/main" id="{F96DB35B-276B-B2AB-DC2E-5311F1F76430}"/>
              </a:ext>
            </a:extLst>
          </p:cNvPr>
          <p:cNvSpPr>
            <a:spLocks noGrp="1"/>
          </p:cNvSpPr>
          <p:nvPr>
            <p:ph type="title"/>
          </p:nvPr>
        </p:nvSpPr>
        <p:spPr/>
        <p:txBody>
          <a:bodyPr/>
          <a:lstStyle/>
          <a:p>
            <a:r>
              <a:rPr lang="en-US" dirty="0"/>
              <a:t>Query Information</a:t>
            </a:r>
          </a:p>
        </p:txBody>
      </p:sp>
    </p:spTree>
    <p:extLst>
      <p:ext uri="{BB962C8B-B14F-4D97-AF65-F5344CB8AC3E}">
        <p14:creationId xmlns:p14="http://schemas.microsoft.com/office/powerpoint/2010/main" val="46826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262ABB1-8758-91CB-DF94-54B887AF96AE}"/>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7648D2CE-7F2A-8A2E-A84B-E047B3868AEF}"/>
              </a:ext>
            </a:extLst>
          </p:cNvPr>
          <p:cNvSpPr>
            <a:spLocks noGrp="1"/>
          </p:cNvSpPr>
          <p:nvPr>
            <p:ph type="title"/>
          </p:nvPr>
        </p:nvSpPr>
        <p:spPr/>
        <p:txBody>
          <a:bodyPr/>
          <a:lstStyle/>
          <a:p>
            <a:r>
              <a:rPr lang="en-US" dirty="0"/>
              <a:t>Outpatient 2024 Q1 - Q3</a:t>
            </a:r>
          </a:p>
        </p:txBody>
      </p:sp>
      <p:graphicFrame>
        <p:nvGraphicFramePr>
          <p:cNvPr id="4" name="Chart 3">
            <a:extLst>
              <a:ext uri="{FF2B5EF4-FFF2-40B4-BE49-F238E27FC236}">
                <a16:creationId xmlns:a16="http://schemas.microsoft.com/office/drawing/2014/main" id="{137F5B4C-B304-C53A-814C-189D90E77500}"/>
              </a:ext>
            </a:extLst>
          </p:cNvPr>
          <p:cNvGraphicFramePr>
            <a:graphicFrameLocks/>
          </p:cNvGraphicFramePr>
          <p:nvPr>
            <p:extLst>
              <p:ext uri="{D42A27DB-BD31-4B8C-83A1-F6EECF244321}">
                <p14:modId xmlns:p14="http://schemas.microsoft.com/office/powerpoint/2010/main" val="1164635328"/>
              </p:ext>
            </p:extLst>
          </p:nvPr>
        </p:nvGraphicFramePr>
        <p:xfrm>
          <a:off x="35497" y="1267287"/>
          <a:ext cx="12121002"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04B6779-730A-2794-0C95-823B99CD064F}"/>
              </a:ext>
            </a:extLst>
          </p:cNvPr>
          <p:cNvGraphicFramePr>
            <a:graphicFrameLocks/>
          </p:cNvGraphicFramePr>
          <p:nvPr>
            <p:extLst>
              <p:ext uri="{D42A27DB-BD31-4B8C-83A1-F6EECF244321}">
                <p14:modId xmlns:p14="http://schemas.microsoft.com/office/powerpoint/2010/main" val="3238901663"/>
              </p:ext>
            </p:extLst>
          </p:nvPr>
        </p:nvGraphicFramePr>
        <p:xfrm>
          <a:off x="35497" y="4010487"/>
          <a:ext cx="12121002"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0942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27AEF0A-0E59-8881-94F9-3BBCB558B9FE}"/>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B7BFD857-65DE-5511-6C51-22A51DB32B67}"/>
              </a:ext>
            </a:extLst>
          </p:cNvPr>
          <p:cNvSpPr>
            <a:spLocks noGrp="1"/>
          </p:cNvSpPr>
          <p:nvPr>
            <p:ph type="title"/>
          </p:nvPr>
        </p:nvSpPr>
        <p:spPr/>
        <p:txBody>
          <a:bodyPr/>
          <a:lstStyle/>
          <a:p>
            <a:r>
              <a:rPr lang="en-US" dirty="0"/>
              <a:t>Outpatient </a:t>
            </a:r>
            <a:r>
              <a:rPr lang="en-US"/>
              <a:t>2024 Q1 - Q3 </a:t>
            </a:r>
            <a:r>
              <a:rPr lang="en-US" dirty="0"/>
              <a:t>(cont.)</a:t>
            </a:r>
          </a:p>
        </p:txBody>
      </p:sp>
      <p:graphicFrame>
        <p:nvGraphicFramePr>
          <p:cNvPr id="4" name="Chart 3">
            <a:extLst>
              <a:ext uri="{FF2B5EF4-FFF2-40B4-BE49-F238E27FC236}">
                <a16:creationId xmlns:a16="http://schemas.microsoft.com/office/drawing/2014/main" id="{F694CBEE-53C4-E0E9-8986-DBE7565CE819}"/>
              </a:ext>
            </a:extLst>
          </p:cNvPr>
          <p:cNvGraphicFramePr>
            <a:graphicFrameLocks/>
          </p:cNvGraphicFramePr>
          <p:nvPr>
            <p:extLst>
              <p:ext uri="{D42A27DB-BD31-4B8C-83A1-F6EECF244321}">
                <p14:modId xmlns:p14="http://schemas.microsoft.com/office/powerpoint/2010/main" val="1425710525"/>
              </p:ext>
            </p:extLst>
          </p:nvPr>
        </p:nvGraphicFramePr>
        <p:xfrm>
          <a:off x="149036" y="1557603"/>
          <a:ext cx="11893928" cy="44437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5907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DB26277-AE46-E362-9210-9BB69F0877B4}"/>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7E706478-13AB-A197-7BAB-1C1433AE07F3}"/>
              </a:ext>
            </a:extLst>
          </p:cNvPr>
          <p:cNvSpPr>
            <a:spLocks noGrp="1"/>
          </p:cNvSpPr>
          <p:nvPr>
            <p:ph idx="1"/>
          </p:nvPr>
        </p:nvSpPr>
        <p:spPr>
          <a:xfrm>
            <a:off x="838200" y="1825624"/>
            <a:ext cx="9110133" cy="4575175"/>
          </a:xfrm>
        </p:spPr>
        <p:txBody>
          <a:bodyPr>
            <a:normAutofit fontScale="77500" lnSpcReduction="20000"/>
          </a:bodyPr>
          <a:lstStyle/>
          <a:p>
            <a:pPr marL="457200" indent="-457200">
              <a:buFont typeface="Arial" panose="020B0604020202020204" pitchFamily="34" charset="0"/>
              <a:buChar char="•"/>
            </a:pPr>
            <a:r>
              <a:rPr lang="en-US" dirty="0"/>
              <a:t>Many of the codes that have larger payment amounts often have very low number of claims. Often with these claims, there are more than one procedure going on at once, so it is all tied together in a singular claim. This helps explain the averages that are way above normal expected claim amounts.</a:t>
            </a:r>
          </a:p>
          <a:p>
            <a:pPr marL="457200" indent="-457200">
              <a:buFont typeface="Arial" panose="020B0604020202020204" pitchFamily="34" charset="0"/>
              <a:buChar char="•"/>
            </a:pPr>
            <a:r>
              <a:rPr lang="en-US" dirty="0"/>
              <a:t>The most common CPT code was “N/A”. About 59.15% of all claims pulled did not have a CPT code associated with it. This is due to those claims having a diagnosis of some form of opioid abuse, use, or dependence but not having a procedure code associated for the diagnosis.</a:t>
            </a:r>
          </a:p>
          <a:p>
            <a:pPr marL="1143000" lvl="1" indent="-457200"/>
            <a:r>
              <a:rPr lang="en-US" dirty="0"/>
              <a:t>The second most common inpatient code was 126 (ancylostomiasis and necatoriasis).</a:t>
            </a:r>
          </a:p>
          <a:p>
            <a:pPr marL="1143000" lvl="1" indent="-457200"/>
            <a:r>
              <a:rPr lang="en-US" dirty="0"/>
              <a:t>The second most common outpatient code was H0015 (Intensive outpatient (3 hours/day, 3 days/week)).</a:t>
            </a:r>
          </a:p>
          <a:p>
            <a:pPr marL="1143000" lvl="1" indent="-457200"/>
            <a:endParaRPr lang="en-US" dirty="0"/>
          </a:p>
        </p:txBody>
      </p:sp>
      <p:sp>
        <p:nvSpPr>
          <p:cNvPr id="4" name="Title 3">
            <a:extLst>
              <a:ext uri="{FF2B5EF4-FFF2-40B4-BE49-F238E27FC236}">
                <a16:creationId xmlns:a16="http://schemas.microsoft.com/office/drawing/2014/main" id="{FB92E9F3-32C6-1E43-041B-00D99D306F83}"/>
              </a:ext>
            </a:extLst>
          </p:cNvPr>
          <p:cNvSpPr>
            <a:spLocks noGrp="1"/>
          </p:cNvSpPr>
          <p:nvPr>
            <p:ph type="title"/>
          </p:nvPr>
        </p:nvSpPr>
        <p:spPr/>
        <p:txBody>
          <a:bodyPr/>
          <a:lstStyle/>
          <a:p>
            <a:r>
              <a:rPr lang="en-US" dirty="0"/>
              <a:t>Key Notes</a:t>
            </a:r>
          </a:p>
        </p:txBody>
      </p:sp>
    </p:spTree>
    <p:extLst>
      <p:ext uri="{BB962C8B-B14F-4D97-AF65-F5344CB8AC3E}">
        <p14:creationId xmlns:p14="http://schemas.microsoft.com/office/powerpoint/2010/main" val="3642675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Diagram 53">
            <a:extLst>
              <a:ext uri="{FF2B5EF4-FFF2-40B4-BE49-F238E27FC236}">
                <a16:creationId xmlns:a16="http://schemas.microsoft.com/office/drawing/2014/main" id="{49BE550D-441C-2ACC-5731-5437DB778677}"/>
              </a:ext>
            </a:extLst>
          </p:cNvPr>
          <p:cNvGraphicFramePr/>
          <p:nvPr>
            <p:extLst>
              <p:ext uri="{D42A27DB-BD31-4B8C-83A1-F6EECF244321}">
                <p14:modId xmlns:p14="http://schemas.microsoft.com/office/powerpoint/2010/main" val="722307420"/>
              </p:ext>
            </p:extLst>
          </p:nvPr>
        </p:nvGraphicFramePr>
        <p:xfrm>
          <a:off x="-545474" y="2226734"/>
          <a:ext cx="8128000" cy="2404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36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1F7E96-8BC1-7C04-FBCA-403AAE099258}"/>
              </a:ext>
            </a:extLst>
          </p:cNvPr>
          <p:cNvSpPr>
            <a:spLocks noGrp="1"/>
          </p:cNvSpPr>
          <p:nvPr>
            <p:ph idx="1"/>
          </p:nvPr>
        </p:nvSpPr>
        <p:spPr>
          <a:xfrm>
            <a:off x="838200" y="1293541"/>
            <a:ext cx="9110133" cy="4883422"/>
          </a:xfrm>
        </p:spPr>
        <p:txBody>
          <a:bodyPr>
            <a:normAutofit fontScale="70000" lnSpcReduction="20000"/>
          </a:bodyPr>
          <a:lstStyle/>
          <a:p>
            <a:pPr marL="457200" indent="-457200">
              <a:buFont typeface="Arial" panose="020B0604020202020204" pitchFamily="34" charset="0"/>
              <a:buChar char="•"/>
            </a:pPr>
            <a:r>
              <a:rPr lang="en-US" b="1" dirty="0"/>
              <a:t>H0010</a:t>
            </a:r>
            <a:r>
              <a:rPr lang="en-US" dirty="0"/>
              <a:t> – Alcohol and/or drug services; sub-acute detoxification</a:t>
            </a:r>
          </a:p>
          <a:p>
            <a:pPr marL="457200" indent="-457200">
              <a:buFont typeface="Arial" panose="020B0604020202020204" pitchFamily="34" charset="0"/>
              <a:buChar char="•"/>
            </a:pPr>
            <a:r>
              <a:rPr lang="en-US" b="1" dirty="0"/>
              <a:t>H0011</a:t>
            </a:r>
            <a:r>
              <a:rPr lang="en-US" dirty="0"/>
              <a:t> – Alcohol and/or drug services; acute detoxification</a:t>
            </a:r>
          </a:p>
          <a:p>
            <a:pPr marL="457200" indent="-457200">
              <a:buFont typeface="Arial" panose="020B0604020202020204" pitchFamily="34" charset="0"/>
              <a:buChar char="•"/>
            </a:pPr>
            <a:r>
              <a:rPr lang="en-US" b="1" dirty="0"/>
              <a:t>H0018</a:t>
            </a:r>
            <a:r>
              <a:rPr lang="en-US" dirty="0"/>
              <a:t> – Behavioral health; short-term residential</a:t>
            </a:r>
          </a:p>
          <a:p>
            <a:pPr marL="457200" indent="-457200">
              <a:buFont typeface="Arial" panose="020B0604020202020204" pitchFamily="34" charset="0"/>
              <a:buChar char="•"/>
            </a:pPr>
            <a:r>
              <a:rPr lang="en-US" b="1" dirty="0"/>
              <a:t>H0019</a:t>
            </a:r>
            <a:r>
              <a:rPr lang="en-US" dirty="0"/>
              <a:t> – Behavioral health; long-term residential (Longer than 30 days), without room and board</a:t>
            </a:r>
          </a:p>
          <a:p>
            <a:pPr marL="457200" indent="-457200">
              <a:buFont typeface="Arial" panose="020B0604020202020204" pitchFamily="34" charset="0"/>
              <a:buChar char="•"/>
            </a:pPr>
            <a:r>
              <a:rPr lang="en-US" b="1" dirty="0"/>
              <a:t>HZ2Z/HZ2ZZZ </a:t>
            </a:r>
            <a:r>
              <a:rPr lang="en-US" dirty="0"/>
              <a:t>– Detoxification services for substance abuse treatment</a:t>
            </a:r>
          </a:p>
          <a:p>
            <a:pPr marL="457200" indent="-457200">
              <a:buFont typeface="Arial" panose="020B0604020202020204" pitchFamily="34" charset="0"/>
              <a:buChar char="•"/>
            </a:pPr>
            <a:r>
              <a:rPr lang="en-US" b="1" dirty="0"/>
              <a:t>T2048</a:t>
            </a:r>
            <a:r>
              <a:rPr lang="en-US" dirty="0"/>
              <a:t> – Behavioral health; long-term residential (Longer than 30 days), with room and board</a:t>
            </a:r>
          </a:p>
          <a:p>
            <a:pPr marL="457200" indent="-457200">
              <a:buFont typeface="Arial" panose="020B0604020202020204" pitchFamily="34" charset="0"/>
              <a:buChar char="•"/>
            </a:pPr>
            <a:r>
              <a:rPr lang="en-US" b="1" dirty="0"/>
              <a:t>90791</a:t>
            </a:r>
            <a:r>
              <a:rPr lang="en-US" dirty="0"/>
              <a:t> – Psychiatric evaluation of the patient</a:t>
            </a:r>
          </a:p>
          <a:p>
            <a:pPr marL="457200" indent="-457200">
              <a:buFont typeface="Arial" panose="020B0604020202020204" pitchFamily="34" charset="0"/>
              <a:buChar char="•"/>
            </a:pPr>
            <a:r>
              <a:rPr lang="en-US" b="1" dirty="0"/>
              <a:t>90832 </a:t>
            </a:r>
            <a:r>
              <a:rPr lang="en-US" dirty="0"/>
              <a:t>– Psychotherapy (16-37 minutes)</a:t>
            </a:r>
          </a:p>
          <a:p>
            <a:pPr marL="457200" indent="-457200">
              <a:buFont typeface="Arial" panose="020B0604020202020204" pitchFamily="34" charset="0"/>
              <a:buChar char="•"/>
            </a:pPr>
            <a:r>
              <a:rPr lang="en-US" b="1" dirty="0"/>
              <a:t>0DJ08Z</a:t>
            </a:r>
            <a:r>
              <a:rPr lang="en-US" dirty="0"/>
              <a:t> – Inspection of intestinal tract</a:t>
            </a:r>
          </a:p>
          <a:p>
            <a:pPr marL="457200" indent="-457200">
              <a:buFont typeface="Arial" panose="020B0604020202020204" pitchFamily="34" charset="0"/>
              <a:buChar char="•"/>
            </a:pPr>
            <a:r>
              <a:rPr lang="en-US" b="1" dirty="0"/>
              <a:t>HZ3/HZ39/HZ39ZZZ </a:t>
            </a:r>
            <a:r>
              <a:rPr lang="en-US" dirty="0"/>
              <a:t>– Substance abuse treatment, individual counseling</a:t>
            </a:r>
          </a:p>
        </p:txBody>
      </p:sp>
      <p:sp>
        <p:nvSpPr>
          <p:cNvPr id="4" name="Title 3">
            <a:extLst>
              <a:ext uri="{FF2B5EF4-FFF2-40B4-BE49-F238E27FC236}">
                <a16:creationId xmlns:a16="http://schemas.microsoft.com/office/drawing/2014/main" id="{9DF61983-87F6-6AF6-E154-E33D3BF4B7D0}"/>
              </a:ext>
            </a:extLst>
          </p:cNvPr>
          <p:cNvSpPr>
            <a:spLocks noGrp="1"/>
          </p:cNvSpPr>
          <p:nvPr>
            <p:ph type="title"/>
          </p:nvPr>
        </p:nvSpPr>
        <p:spPr/>
        <p:txBody>
          <a:bodyPr/>
          <a:lstStyle/>
          <a:p>
            <a:r>
              <a:rPr lang="en-US" dirty="0"/>
              <a:t>All Inpatient CPT Codes</a:t>
            </a:r>
          </a:p>
        </p:txBody>
      </p:sp>
    </p:spTree>
    <p:extLst>
      <p:ext uri="{BB962C8B-B14F-4D97-AF65-F5344CB8AC3E}">
        <p14:creationId xmlns:p14="http://schemas.microsoft.com/office/powerpoint/2010/main" val="852866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DB02541-2F15-0BF5-13E4-98094A220E53}"/>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C69FA9A3-A7CE-5A7A-03BD-D1385D550231}"/>
              </a:ext>
            </a:extLst>
          </p:cNvPr>
          <p:cNvSpPr>
            <a:spLocks noGrp="1"/>
          </p:cNvSpPr>
          <p:nvPr>
            <p:ph idx="1"/>
          </p:nvPr>
        </p:nvSpPr>
        <p:spPr>
          <a:xfrm>
            <a:off x="838200" y="1561171"/>
            <a:ext cx="10290717" cy="4615792"/>
          </a:xfrm>
        </p:spPr>
        <p:txBody>
          <a:bodyPr>
            <a:normAutofit fontScale="77500" lnSpcReduction="20000"/>
          </a:bodyPr>
          <a:lstStyle/>
          <a:p>
            <a:pPr marL="457200" indent="-457200">
              <a:buFont typeface="Arial" panose="020B0604020202020204" pitchFamily="34" charset="0"/>
              <a:buChar char="•"/>
            </a:pPr>
            <a:r>
              <a:rPr lang="en-US" b="1" dirty="0"/>
              <a:t>B211</a:t>
            </a:r>
            <a:r>
              <a:rPr lang="en-US" dirty="0"/>
              <a:t> – Fluoroscopy of multiple coronary arteries</a:t>
            </a:r>
          </a:p>
          <a:p>
            <a:pPr marL="457200" indent="-457200">
              <a:buFont typeface="Arial" panose="020B0604020202020204" pitchFamily="34" charset="0"/>
              <a:buChar char="•"/>
            </a:pPr>
            <a:r>
              <a:rPr lang="en-US" b="1" dirty="0"/>
              <a:t>3E033N</a:t>
            </a:r>
            <a:r>
              <a:rPr lang="en-US" dirty="0"/>
              <a:t> – Introduction of analgesics, into peripheral vein</a:t>
            </a:r>
          </a:p>
          <a:p>
            <a:pPr marL="457200" indent="-457200">
              <a:buFont typeface="Arial" panose="020B0604020202020204" pitchFamily="34" charset="0"/>
              <a:buChar char="•"/>
            </a:pPr>
            <a:r>
              <a:rPr lang="en-US" b="1" dirty="0"/>
              <a:t>5A19</a:t>
            </a:r>
            <a:r>
              <a:rPr lang="en-US" dirty="0"/>
              <a:t> – Respiratory Ventilation, single, nonmechanical</a:t>
            </a:r>
          </a:p>
          <a:p>
            <a:pPr marL="457200" indent="-457200">
              <a:buFont typeface="Arial" panose="020B0604020202020204" pitchFamily="34" charset="0"/>
              <a:buChar char="•"/>
            </a:pPr>
            <a:r>
              <a:rPr lang="en-US" b="1" dirty="0"/>
              <a:t>009U3ZX</a:t>
            </a:r>
            <a:r>
              <a:rPr lang="en-US" dirty="0"/>
              <a:t> – Drainage of Spinal Canal, Percutaneous</a:t>
            </a:r>
          </a:p>
          <a:p>
            <a:pPr marL="457200" indent="-457200">
              <a:buFont typeface="Arial" panose="020B0604020202020204" pitchFamily="34" charset="0"/>
              <a:buChar char="•"/>
            </a:pPr>
            <a:r>
              <a:rPr lang="en-US" b="1" dirty="0"/>
              <a:t>HZ42ZZZ</a:t>
            </a:r>
            <a:r>
              <a:rPr lang="en-US" dirty="0"/>
              <a:t> – Group counseling for substance abuse treatment</a:t>
            </a:r>
          </a:p>
          <a:p>
            <a:pPr marL="457200" indent="-457200">
              <a:buFont typeface="Arial" panose="020B0604020202020204" pitchFamily="34" charset="0"/>
              <a:buChar char="•"/>
            </a:pPr>
            <a:r>
              <a:rPr lang="en-US" b="1" dirty="0"/>
              <a:t>HZ49ZZZ </a:t>
            </a:r>
            <a:r>
              <a:rPr lang="en-US" dirty="0"/>
              <a:t>– Group counseling for substance abuse treatment</a:t>
            </a:r>
          </a:p>
          <a:p>
            <a:pPr marL="457200" indent="-457200">
              <a:buFont typeface="Arial" panose="020B0604020202020204" pitchFamily="34" charset="0"/>
              <a:buChar char="•"/>
            </a:pPr>
            <a:r>
              <a:rPr lang="en-US" b="1" dirty="0"/>
              <a:t>HZ85</a:t>
            </a:r>
            <a:r>
              <a:rPr lang="en-US" dirty="0"/>
              <a:t> – Medication management for substance abuse</a:t>
            </a:r>
          </a:p>
          <a:p>
            <a:pPr marL="457200" indent="-457200">
              <a:buFont typeface="Arial" panose="020B0604020202020204" pitchFamily="34" charset="0"/>
              <a:buChar char="•"/>
            </a:pPr>
            <a:r>
              <a:rPr lang="en-US" b="1" dirty="0"/>
              <a:t>HZ81ZZZ </a:t>
            </a:r>
            <a:r>
              <a:rPr lang="en-US" dirty="0"/>
              <a:t>– Medication management for substance abuse</a:t>
            </a:r>
          </a:p>
          <a:p>
            <a:pPr marL="457200" indent="-457200">
              <a:buFont typeface="Arial" panose="020B0604020202020204" pitchFamily="34" charset="0"/>
              <a:buChar char="•"/>
            </a:pPr>
            <a:r>
              <a:rPr lang="en-US" b="1" dirty="0"/>
              <a:t>HZ89ZZZ</a:t>
            </a:r>
            <a:r>
              <a:rPr lang="en-US" dirty="0"/>
              <a:t> – Medication management for substance abuse</a:t>
            </a:r>
          </a:p>
          <a:p>
            <a:pPr marL="457200" indent="-457200">
              <a:buFont typeface="Arial" panose="020B0604020202020204" pitchFamily="34" charset="0"/>
              <a:buChar char="•"/>
            </a:pPr>
            <a:r>
              <a:rPr lang="en-US" b="1" dirty="0"/>
              <a:t>HZ95ZZ</a:t>
            </a:r>
            <a:r>
              <a:rPr lang="en-US" dirty="0"/>
              <a:t> – Pharmacotherapy for substance abuse</a:t>
            </a:r>
          </a:p>
          <a:p>
            <a:pPr marL="457200" indent="-457200">
              <a:buFont typeface="Arial" panose="020B0604020202020204" pitchFamily="34" charset="0"/>
              <a:buChar char="•"/>
            </a:pPr>
            <a:r>
              <a:rPr lang="en-US" b="1" dirty="0"/>
              <a:t>GZHZZZZ</a:t>
            </a:r>
            <a:r>
              <a:rPr lang="en-US" dirty="0"/>
              <a:t> – Group Psychotherapy</a:t>
            </a:r>
          </a:p>
        </p:txBody>
      </p:sp>
      <p:sp>
        <p:nvSpPr>
          <p:cNvPr id="4" name="Title 3">
            <a:extLst>
              <a:ext uri="{FF2B5EF4-FFF2-40B4-BE49-F238E27FC236}">
                <a16:creationId xmlns:a16="http://schemas.microsoft.com/office/drawing/2014/main" id="{2628F865-D37B-BF35-9FDF-A9A262EECF20}"/>
              </a:ext>
            </a:extLst>
          </p:cNvPr>
          <p:cNvSpPr>
            <a:spLocks noGrp="1"/>
          </p:cNvSpPr>
          <p:nvPr>
            <p:ph type="title"/>
          </p:nvPr>
        </p:nvSpPr>
        <p:spPr/>
        <p:txBody>
          <a:bodyPr/>
          <a:lstStyle/>
          <a:p>
            <a:r>
              <a:rPr lang="en-US" dirty="0"/>
              <a:t>All Inpatient CPT Codes (cont.)</a:t>
            </a:r>
          </a:p>
        </p:txBody>
      </p:sp>
    </p:spTree>
    <p:extLst>
      <p:ext uri="{BB962C8B-B14F-4D97-AF65-F5344CB8AC3E}">
        <p14:creationId xmlns:p14="http://schemas.microsoft.com/office/powerpoint/2010/main" val="113509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453A9B4-621E-7D1E-F375-5AA679525C02}"/>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691C505A-67F3-5EA8-7099-8721242752D8}"/>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b="1" dirty="0"/>
              <a:t>110 </a:t>
            </a:r>
            <a:r>
              <a:rPr lang="en-US" dirty="0"/>
              <a:t>– Dermatophytosis</a:t>
            </a:r>
          </a:p>
          <a:p>
            <a:pPr marL="457200" indent="-457200">
              <a:buFont typeface="Arial" panose="020B0604020202020204" pitchFamily="34" charset="0"/>
              <a:buChar char="•"/>
            </a:pPr>
            <a:r>
              <a:rPr lang="en-US" b="1" dirty="0"/>
              <a:t>111</a:t>
            </a:r>
            <a:r>
              <a:rPr lang="en-US" dirty="0"/>
              <a:t> – Dermatomycosis other and unspecified</a:t>
            </a:r>
          </a:p>
          <a:p>
            <a:pPr marL="457200" indent="-457200">
              <a:buFont typeface="Arial" panose="020B0604020202020204" pitchFamily="34" charset="0"/>
              <a:buChar char="•"/>
            </a:pPr>
            <a:r>
              <a:rPr lang="en-US" b="1" dirty="0"/>
              <a:t>114</a:t>
            </a:r>
            <a:r>
              <a:rPr lang="en-US" dirty="0"/>
              <a:t> – Coccidioidomycosis</a:t>
            </a:r>
          </a:p>
          <a:p>
            <a:pPr marL="457200" indent="-457200">
              <a:buFont typeface="Arial" panose="020B0604020202020204" pitchFamily="34" charset="0"/>
              <a:buChar char="•"/>
            </a:pPr>
            <a:r>
              <a:rPr lang="en-US" b="1" dirty="0"/>
              <a:t>120</a:t>
            </a:r>
            <a:r>
              <a:rPr lang="en-US" dirty="0"/>
              <a:t> – Schistosomiasis</a:t>
            </a:r>
          </a:p>
          <a:p>
            <a:pPr marL="457200" indent="-457200">
              <a:buFont typeface="Arial" panose="020B0604020202020204" pitchFamily="34" charset="0"/>
              <a:buChar char="•"/>
            </a:pPr>
            <a:r>
              <a:rPr lang="en-US" b="1" dirty="0"/>
              <a:t>124</a:t>
            </a:r>
            <a:r>
              <a:rPr lang="en-US" dirty="0"/>
              <a:t> – Trichinosis</a:t>
            </a:r>
          </a:p>
          <a:p>
            <a:pPr marL="457200" indent="-457200">
              <a:buFont typeface="Arial" panose="020B0604020202020204" pitchFamily="34" charset="0"/>
              <a:buChar char="•"/>
            </a:pPr>
            <a:r>
              <a:rPr lang="en-US" b="1" dirty="0"/>
              <a:t>126</a:t>
            </a:r>
            <a:r>
              <a:rPr lang="en-US" dirty="0"/>
              <a:t> – Ancylostomiasis and necatoriasis</a:t>
            </a:r>
          </a:p>
          <a:p>
            <a:pPr marL="457200" indent="-457200">
              <a:buFont typeface="Arial" panose="020B0604020202020204" pitchFamily="34" charset="0"/>
              <a:buChar char="•"/>
            </a:pPr>
            <a:r>
              <a:rPr lang="en-US" b="1" dirty="0"/>
              <a:t>128</a:t>
            </a:r>
            <a:r>
              <a:rPr lang="en-US" dirty="0"/>
              <a:t> – Other and unspecified helminthiases</a:t>
            </a:r>
          </a:p>
          <a:p>
            <a:pPr marL="457200" indent="-457200">
              <a:buFont typeface="Arial" panose="020B0604020202020204" pitchFamily="34" charset="0"/>
              <a:buChar char="•"/>
            </a:pPr>
            <a:r>
              <a:rPr lang="en-US" b="1" dirty="0"/>
              <a:t>913</a:t>
            </a:r>
            <a:r>
              <a:rPr lang="en-US" dirty="0"/>
              <a:t> – Superficial injury of elbow, forearm, and wrist</a:t>
            </a:r>
          </a:p>
          <a:p>
            <a:pPr marL="457200" indent="-457200">
              <a:buFont typeface="Arial" panose="020B0604020202020204" pitchFamily="34" charset="0"/>
              <a:buChar char="•"/>
            </a:pPr>
            <a:r>
              <a:rPr lang="en-US" b="1" dirty="0"/>
              <a:t>1002 </a:t>
            </a:r>
            <a:r>
              <a:rPr lang="en-US" dirty="0"/>
              <a:t>– Residential treatment, substance use disorders</a:t>
            </a:r>
          </a:p>
        </p:txBody>
      </p:sp>
      <p:sp>
        <p:nvSpPr>
          <p:cNvPr id="4" name="Title 3">
            <a:extLst>
              <a:ext uri="{FF2B5EF4-FFF2-40B4-BE49-F238E27FC236}">
                <a16:creationId xmlns:a16="http://schemas.microsoft.com/office/drawing/2014/main" id="{D20E1D46-1C2C-DD1C-C8F4-FA620E52C4E3}"/>
              </a:ext>
            </a:extLst>
          </p:cNvPr>
          <p:cNvSpPr>
            <a:spLocks noGrp="1"/>
          </p:cNvSpPr>
          <p:nvPr>
            <p:ph type="title"/>
          </p:nvPr>
        </p:nvSpPr>
        <p:spPr/>
        <p:txBody>
          <a:bodyPr/>
          <a:lstStyle/>
          <a:p>
            <a:r>
              <a:rPr lang="en-US" dirty="0"/>
              <a:t>All Inpatient CPT Codes (cont.)</a:t>
            </a:r>
          </a:p>
        </p:txBody>
      </p:sp>
    </p:spTree>
    <p:extLst>
      <p:ext uri="{BB962C8B-B14F-4D97-AF65-F5344CB8AC3E}">
        <p14:creationId xmlns:p14="http://schemas.microsoft.com/office/powerpoint/2010/main" val="3687596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DA458F9-0FBB-ECB9-3258-00ACD6B8421F}"/>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0F885DB2-B1D9-78FF-2FEB-273A8B67E553}"/>
              </a:ext>
            </a:extLst>
          </p:cNvPr>
          <p:cNvSpPr>
            <a:spLocks noGrp="1"/>
          </p:cNvSpPr>
          <p:nvPr>
            <p:ph type="title"/>
          </p:nvPr>
        </p:nvSpPr>
        <p:spPr/>
        <p:txBody>
          <a:bodyPr/>
          <a:lstStyle/>
          <a:p>
            <a:r>
              <a:rPr lang="en-US" dirty="0"/>
              <a:t>Inpatient 2020</a:t>
            </a:r>
          </a:p>
        </p:txBody>
      </p:sp>
      <p:graphicFrame>
        <p:nvGraphicFramePr>
          <p:cNvPr id="4" name="Chart 3">
            <a:extLst>
              <a:ext uri="{FF2B5EF4-FFF2-40B4-BE49-F238E27FC236}">
                <a16:creationId xmlns:a16="http://schemas.microsoft.com/office/drawing/2014/main" id="{C66D1C21-9F8A-5B3A-224A-66CA9ED40A85}"/>
              </a:ext>
            </a:extLst>
          </p:cNvPr>
          <p:cNvGraphicFramePr>
            <a:graphicFrameLocks/>
          </p:cNvGraphicFramePr>
          <p:nvPr>
            <p:extLst>
              <p:ext uri="{D42A27DB-BD31-4B8C-83A1-F6EECF244321}">
                <p14:modId xmlns:p14="http://schemas.microsoft.com/office/powerpoint/2010/main" val="1945874287"/>
              </p:ext>
            </p:extLst>
          </p:nvPr>
        </p:nvGraphicFramePr>
        <p:xfrm>
          <a:off x="140969" y="1360170"/>
          <a:ext cx="594910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A0ED9972-89E8-7633-0F03-E4F92AD849A5}"/>
              </a:ext>
            </a:extLst>
          </p:cNvPr>
          <p:cNvGraphicFramePr>
            <a:graphicFrameLocks/>
          </p:cNvGraphicFramePr>
          <p:nvPr>
            <p:extLst>
              <p:ext uri="{D42A27DB-BD31-4B8C-83A1-F6EECF244321}">
                <p14:modId xmlns:p14="http://schemas.microsoft.com/office/powerpoint/2010/main" val="457839864"/>
              </p:ext>
            </p:extLst>
          </p:nvPr>
        </p:nvGraphicFramePr>
        <p:xfrm>
          <a:off x="6090073" y="1360170"/>
          <a:ext cx="5960957"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7BDB344-26CE-3536-93B1-BE61952375F8}"/>
              </a:ext>
            </a:extLst>
          </p:cNvPr>
          <p:cNvGraphicFramePr>
            <a:graphicFrameLocks/>
          </p:cNvGraphicFramePr>
          <p:nvPr>
            <p:extLst>
              <p:ext uri="{D42A27DB-BD31-4B8C-83A1-F6EECF244321}">
                <p14:modId xmlns:p14="http://schemas.microsoft.com/office/powerpoint/2010/main" val="3663423023"/>
              </p:ext>
            </p:extLst>
          </p:nvPr>
        </p:nvGraphicFramePr>
        <p:xfrm>
          <a:off x="2821092" y="4103370"/>
          <a:ext cx="7203018" cy="27546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7619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4ADE9A9-33F1-6FFE-7581-F33961B52C5B}"/>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A4321850-C419-14F7-93DE-ED5F0B9809A2}"/>
              </a:ext>
            </a:extLst>
          </p:cNvPr>
          <p:cNvSpPr>
            <a:spLocks noGrp="1"/>
          </p:cNvSpPr>
          <p:nvPr>
            <p:ph type="title"/>
          </p:nvPr>
        </p:nvSpPr>
        <p:spPr/>
        <p:txBody>
          <a:bodyPr/>
          <a:lstStyle/>
          <a:p>
            <a:r>
              <a:rPr lang="en-US" dirty="0"/>
              <a:t>Inpatient 2021</a:t>
            </a:r>
          </a:p>
        </p:txBody>
      </p:sp>
      <p:graphicFrame>
        <p:nvGraphicFramePr>
          <p:cNvPr id="4" name="Chart 3">
            <a:extLst>
              <a:ext uri="{FF2B5EF4-FFF2-40B4-BE49-F238E27FC236}">
                <a16:creationId xmlns:a16="http://schemas.microsoft.com/office/drawing/2014/main" id="{CFF4AC66-139D-C443-B466-AC686E2D3E7D}"/>
              </a:ext>
            </a:extLst>
          </p:cNvPr>
          <p:cNvGraphicFramePr>
            <a:graphicFrameLocks/>
          </p:cNvGraphicFramePr>
          <p:nvPr>
            <p:extLst>
              <p:ext uri="{D42A27DB-BD31-4B8C-83A1-F6EECF244321}">
                <p14:modId xmlns:p14="http://schemas.microsoft.com/office/powerpoint/2010/main" val="2640935349"/>
              </p:ext>
            </p:extLst>
          </p:nvPr>
        </p:nvGraphicFramePr>
        <p:xfrm>
          <a:off x="140970" y="1360170"/>
          <a:ext cx="594910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BEF6A55D-6AAD-F550-8E78-A6367F479F2A}"/>
              </a:ext>
            </a:extLst>
          </p:cNvPr>
          <p:cNvGraphicFramePr>
            <a:graphicFrameLocks/>
          </p:cNvGraphicFramePr>
          <p:nvPr>
            <p:extLst>
              <p:ext uri="{D42A27DB-BD31-4B8C-83A1-F6EECF244321}">
                <p14:modId xmlns:p14="http://schemas.microsoft.com/office/powerpoint/2010/main" val="2016868538"/>
              </p:ext>
            </p:extLst>
          </p:nvPr>
        </p:nvGraphicFramePr>
        <p:xfrm>
          <a:off x="6090074" y="1360170"/>
          <a:ext cx="596095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780A7A8-2184-05EB-C491-E62CA669D699}"/>
              </a:ext>
            </a:extLst>
          </p:cNvPr>
          <p:cNvGraphicFramePr>
            <a:graphicFrameLocks/>
          </p:cNvGraphicFramePr>
          <p:nvPr>
            <p:extLst>
              <p:ext uri="{D42A27DB-BD31-4B8C-83A1-F6EECF244321}">
                <p14:modId xmlns:p14="http://schemas.microsoft.com/office/powerpoint/2010/main" val="3971607913"/>
              </p:ext>
            </p:extLst>
          </p:nvPr>
        </p:nvGraphicFramePr>
        <p:xfrm>
          <a:off x="2054040" y="4103370"/>
          <a:ext cx="8095775" cy="27546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882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5EF310F-409C-A62D-87A6-7D064C54BB57}"/>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9E8AD9E5-D809-101A-6B38-F56E1E766153}"/>
              </a:ext>
            </a:extLst>
          </p:cNvPr>
          <p:cNvSpPr>
            <a:spLocks noGrp="1"/>
          </p:cNvSpPr>
          <p:nvPr>
            <p:ph type="title"/>
          </p:nvPr>
        </p:nvSpPr>
        <p:spPr/>
        <p:txBody>
          <a:bodyPr/>
          <a:lstStyle/>
          <a:p>
            <a:r>
              <a:rPr lang="en-US" dirty="0"/>
              <a:t>Inpatient 2022</a:t>
            </a:r>
          </a:p>
        </p:txBody>
      </p:sp>
      <p:graphicFrame>
        <p:nvGraphicFramePr>
          <p:cNvPr id="4" name="Chart 3">
            <a:extLst>
              <a:ext uri="{FF2B5EF4-FFF2-40B4-BE49-F238E27FC236}">
                <a16:creationId xmlns:a16="http://schemas.microsoft.com/office/drawing/2014/main" id="{F030D590-F501-3397-88E5-293A50FBC927}"/>
              </a:ext>
            </a:extLst>
          </p:cNvPr>
          <p:cNvGraphicFramePr>
            <a:graphicFrameLocks/>
          </p:cNvGraphicFramePr>
          <p:nvPr>
            <p:extLst>
              <p:ext uri="{D42A27DB-BD31-4B8C-83A1-F6EECF244321}">
                <p14:modId xmlns:p14="http://schemas.microsoft.com/office/powerpoint/2010/main" val="3721305504"/>
              </p:ext>
            </p:extLst>
          </p:nvPr>
        </p:nvGraphicFramePr>
        <p:xfrm>
          <a:off x="106680" y="1348740"/>
          <a:ext cx="598932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207AF749-D439-31F7-7CC5-CB00C9CE3C2D}"/>
              </a:ext>
            </a:extLst>
          </p:cNvPr>
          <p:cNvGraphicFramePr>
            <a:graphicFrameLocks/>
          </p:cNvGraphicFramePr>
          <p:nvPr>
            <p:extLst>
              <p:ext uri="{D42A27DB-BD31-4B8C-83A1-F6EECF244321}">
                <p14:modId xmlns:p14="http://schemas.microsoft.com/office/powerpoint/2010/main" val="2155738525"/>
              </p:ext>
            </p:extLst>
          </p:nvPr>
        </p:nvGraphicFramePr>
        <p:xfrm>
          <a:off x="6096000" y="1348740"/>
          <a:ext cx="598932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9626915-A753-E912-917B-FD31A5CD3845}"/>
              </a:ext>
            </a:extLst>
          </p:cNvPr>
          <p:cNvGraphicFramePr>
            <a:graphicFrameLocks/>
          </p:cNvGraphicFramePr>
          <p:nvPr>
            <p:extLst>
              <p:ext uri="{D42A27DB-BD31-4B8C-83A1-F6EECF244321}">
                <p14:modId xmlns:p14="http://schemas.microsoft.com/office/powerpoint/2010/main" val="270844301"/>
              </p:ext>
            </p:extLst>
          </p:nvPr>
        </p:nvGraphicFramePr>
        <p:xfrm>
          <a:off x="2970286" y="4091940"/>
          <a:ext cx="5949105" cy="27660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127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131111A-A9E9-5223-82E2-CC9FB6D0C663}"/>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5DACBBC8-E902-E50E-0238-E8F7478A706D}"/>
              </a:ext>
            </a:extLst>
          </p:cNvPr>
          <p:cNvSpPr>
            <a:spLocks noGrp="1"/>
          </p:cNvSpPr>
          <p:nvPr>
            <p:ph type="title"/>
          </p:nvPr>
        </p:nvSpPr>
        <p:spPr/>
        <p:txBody>
          <a:bodyPr/>
          <a:lstStyle/>
          <a:p>
            <a:r>
              <a:rPr lang="en-US" dirty="0"/>
              <a:t>Inpatient 2023</a:t>
            </a:r>
          </a:p>
        </p:txBody>
      </p:sp>
      <p:graphicFrame>
        <p:nvGraphicFramePr>
          <p:cNvPr id="4" name="Chart 3">
            <a:extLst>
              <a:ext uri="{FF2B5EF4-FFF2-40B4-BE49-F238E27FC236}">
                <a16:creationId xmlns:a16="http://schemas.microsoft.com/office/drawing/2014/main" id="{E6E09E2B-E21F-ED77-04B5-C0952655A55D}"/>
              </a:ext>
            </a:extLst>
          </p:cNvPr>
          <p:cNvGraphicFramePr>
            <a:graphicFrameLocks/>
          </p:cNvGraphicFramePr>
          <p:nvPr>
            <p:extLst>
              <p:ext uri="{D42A27DB-BD31-4B8C-83A1-F6EECF244321}">
                <p14:modId xmlns:p14="http://schemas.microsoft.com/office/powerpoint/2010/main" val="3806766613"/>
              </p:ext>
            </p:extLst>
          </p:nvPr>
        </p:nvGraphicFramePr>
        <p:xfrm>
          <a:off x="113210" y="1352005"/>
          <a:ext cx="5982789"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91C290A-5450-E34B-C7EB-4096C05AC40E}"/>
              </a:ext>
            </a:extLst>
          </p:cNvPr>
          <p:cNvGraphicFramePr>
            <a:graphicFrameLocks/>
          </p:cNvGraphicFramePr>
          <p:nvPr>
            <p:extLst>
              <p:ext uri="{D42A27DB-BD31-4B8C-83A1-F6EECF244321}">
                <p14:modId xmlns:p14="http://schemas.microsoft.com/office/powerpoint/2010/main" val="3323085508"/>
              </p:ext>
            </p:extLst>
          </p:nvPr>
        </p:nvGraphicFramePr>
        <p:xfrm>
          <a:off x="6095998" y="1352005"/>
          <a:ext cx="598278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93F8050-D437-34BD-EA89-5CC35929BE16}"/>
              </a:ext>
            </a:extLst>
          </p:cNvPr>
          <p:cNvGraphicFramePr>
            <a:graphicFrameLocks/>
          </p:cNvGraphicFramePr>
          <p:nvPr>
            <p:extLst>
              <p:ext uri="{D42A27DB-BD31-4B8C-83A1-F6EECF244321}">
                <p14:modId xmlns:p14="http://schemas.microsoft.com/office/powerpoint/2010/main" val="3039616317"/>
              </p:ext>
            </p:extLst>
          </p:nvPr>
        </p:nvGraphicFramePr>
        <p:xfrm>
          <a:off x="2581275" y="4095204"/>
          <a:ext cx="7029450" cy="27627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90426560"/>
      </p:ext>
    </p:extLst>
  </p:cSld>
  <p:clrMapOvr>
    <a:masterClrMapping/>
  </p:clrMapOvr>
</p:sld>
</file>

<file path=ppt/theme/theme1.xml><?xml version="1.0" encoding="utf-8"?>
<a:theme xmlns:a="http://schemas.openxmlformats.org/drawingml/2006/main" name="Office Theme">
  <a:themeElements>
    <a:clrScheme name="KS Dept of Ins">
      <a:dk1>
        <a:sysClr val="windowText" lastClr="000000"/>
      </a:dk1>
      <a:lt1>
        <a:sysClr val="window" lastClr="FFFFFF"/>
      </a:lt1>
      <a:dk2>
        <a:srgbClr val="223A7A"/>
      </a:dk2>
      <a:lt2>
        <a:srgbClr val="FFFFFF"/>
      </a:lt2>
      <a:accent1>
        <a:srgbClr val="3357B6"/>
      </a:accent1>
      <a:accent2>
        <a:srgbClr val="FFE900"/>
      </a:accent2>
      <a:accent3>
        <a:srgbClr val="FFC700"/>
      </a:accent3>
      <a:accent4>
        <a:srgbClr val="8399D2"/>
      </a:accent4>
      <a:accent5>
        <a:srgbClr val="CCCCCC"/>
      </a:accent5>
      <a:accent6>
        <a:srgbClr val="444444"/>
      </a:accent6>
      <a:hlink>
        <a:srgbClr val="9939AF"/>
      </a:hlink>
      <a:folHlink>
        <a:srgbClr val="CCB9C5"/>
      </a:folHlink>
    </a:clrScheme>
    <a:fontScheme name="KS Dept of Ins">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solidFill>
              <a:schemeClr val="tx1"/>
            </a:solidFill>
            <a:latin typeface="+mn-lt"/>
          </a:defRPr>
        </a:defPPr>
      </a:lstStyle>
    </a:txDef>
  </a:objectDefaults>
  <a:extraClrSchemeLst/>
  <a:extLst>
    <a:ext uri="{05A4C25C-085E-4340-85A3-A5531E510DB2}">
      <thm15:themeFamily xmlns:thm15="http://schemas.microsoft.com/office/thememl/2012/main" name="KDOI PowerPoint Template" id="{5341CDA2-B370-4693-8959-C2F1EEEF04B3}" vid="{6F42D206-D535-4750-82EC-C6DCFBAD86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KDOI PowerPoint Template</Template>
  <TotalTime>683</TotalTime>
  <Words>1072</Words>
  <Application>Microsoft Office PowerPoint</Application>
  <PresentationFormat>Widescreen</PresentationFormat>
  <Paragraphs>168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Grandview</vt:lpstr>
      <vt:lpstr>Office Theme</vt:lpstr>
      <vt:lpstr>Inpatient vs. Outpatient Opioid Claims based on Procedure Codes</vt:lpstr>
      <vt:lpstr>Query Information</vt:lpstr>
      <vt:lpstr>All Inpatient CPT Codes</vt:lpstr>
      <vt:lpstr>All Inpatient CPT Codes (cont.)</vt:lpstr>
      <vt:lpstr>All Inpatient CPT Codes (cont.)</vt:lpstr>
      <vt:lpstr>Inpatient 2020</vt:lpstr>
      <vt:lpstr>Inpatient 2021</vt:lpstr>
      <vt:lpstr>Inpatient 2022</vt:lpstr>
      <vt:lpstr>Inpatient 2023</vt:lpstr>
      <vt:lpstr>Inpatient 2024 Q1 - Q3</vt:lpstr>
      <vt:lpstr>All Outpatient CPT codes</vt:lpstr>
      <vt:lpstr>All Outpatient CPT codes (cont.)</vt:lpstr>
      <vt:lpstr>All Outpatient CPT codes (cont.)</vt:lpstr>
      <vt:lpstr>All Outpatient CPT codes (cont.)</vt:lpstr>
      <vt:lpstr>Outpatient 2020</vt:lpstr>
      <vt:lpstr>Outpatient 2021</vt:lpstr>
      <vt:lpstr>Outpatient 2022</vt:lpstr>
      <vt:lpstr>Outpatient 2023</vt:lpstr>
      <vt:lpstr>Outpatient 2023 (cont.)</vt:lpstr>
      <vt:lpstr>Outpatient 2024 Q1 - Q3</vt:lpstr>
      <vt:lpstr>Outpatient 2024 Q1 - Q3 (cont.)</vt:lpstr>
      <vt:lpstr>Key Notes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Anthony Depner [KDOI]</dc:creator>
  <cp:lastModifiedBy>Anthony Depner [KDOI]</cp:lastModifiedBy>
  <cp:revision>126</cp:revision>
  <dcterms:created xsi:type="dcterms:W3CDTF">2024-08-06T17:46:03Z</dcterms:created>
  <dcterms:modified xsi:type="dcterms:W3CDTF">2025-06-10T17:55:20Z</dcterms:modified>
</cp:coreProperties>
</file>