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0"/>
  </p:notesMasterIdLst>
  <p:sldIdLst>
    <p:sldId id="516" r:id="rId2"/>
    <p:sldId id="518" r:id="rId3"/>
    <p:sldId id="521" r:id="rId4"/>
    <p:sldId id="507" r:id="rId5"/>
    <p:sldId id="351" r:id="rId6"/>
    <p:sldId id="352" r:id="rId7"/>
    <p:sldId id="513" r:id="rId8"/>
    <p:sldId id="511" r:id="rId9"/>
    <p:sldId id="512" r:id="rId10"/>
    <p:sldId id="292" r:id="rId11"/>
    <p:sldId id="293" r:id="rId12"/>
    <p:sldId id="294" r:id="rId13"/>
    <p:sldId id="295" r:id="rId14"/>
    <p:sldId id="296" r:id="rId15"/>
    <p:sldId id="297" r:id="rId16"/>
    <p:sldId id="298" r:id="rId17"/>
    <p:sldId id="299" r:id="rId18"/>
    <p:sldId id="300" r:id="rId19"/>
    <p:sldId id="307" r:id="rId20"/>
    <p:sldId id="461" r:id="rId21"/>
    <p:sldId id="462" r:id="rId22"/>
    <p:sldId id="463" r:id="rId23"/>
    <p:sldId id="460" r:id="rId24"/>
    <p:sldId id="308" r:id="rId25"/>
    <p:sldId id="312" r:id="rId26"/>
    <p:sldId id="309" r:id="rId27"/>
    <p:sldId id="310" r:id="rId28"/>
    <p:sldId id="311" r:id="rId29"/>
    <p:sldId id="353" r:id="rId30"/>
    <p:sldId id="500" r:id="rId31"/>
    <p:sldId id="464" r:id="rId32"/>
    <p:sldId id="466" r:id="rId33"/>
    <p:sldId id="467" r:id="rId34"/>
    <p:sldId id="475" r:id="rId35"/>
    <p:sldId id="468" r:id="rId36"/>
    <p:sldId id="469" r:id="rId37"/>
    <p:sldId id="470" r:id="rId38"/>
    <p:sldId id="471" r:id="rId39"/>
    <p:sldId id="472" r:id="rId40"/>
    <p:sldId id="393" r:id="rId41"/>
    <p:sldId id="477" r:id="rId42"/>
    <p:sldId id="478" r:id="rId43"/>
    <p:sldId id="479" r:id="rId44"/>
    <p:sldId id="480" r:id="rId45"/>
    <p:sldId id="499" r:id="rId46"/>
    <p:sldId id="494" r:id="rId47"/>
    <p:sldId id="495" r:id="rId48"/>
    <p:sldId id="497" r:id="rId49"/>
    <p:sldId id="496" r:id="rId50"/>
    <p:sldId id="498" r:id="rId51"/>
    <p:sldId id="489" r:id="rId52"/>
    <p:sldId id="486" r:id="rId53"/>
    <p:sldId id="482" r:id="rId54"/>
    <p:sldId id="483" r:id="rId55"/>
    <p:sldId id="484" r:id="rId56"/>
    <p:sldId id="488" r:id="rId57"/>
    <p:sldId id="487" r:id="rId58"/>
    <p:sldId id="490" r:id="rId59"/>
    <p:sldId id="491" r:id="rId60"/>
    <p:sldId id="493" r:id="rId61"/>
    <p:sldId id="504" r:id="rId62"/>
    <p:sldId id="503" r:id="rId63"/>
    <p:sldId id="505" r:id="rId64"/>
    <p:sldId id="506" r:id="rId65"/>
    <p:sldId id="492" r:id="rId66"/>
    <p:sldId id="485" r:id="rId67"/>
    <p:sldId id="394" r:id="rId68"/>
    <p:sldId id="395" r:id="rId69"/>
    <p:sldId id="396" r:id="rId70"/>
    <p:sldId id="476" r:id="rId71"/>
    <p:sldId id="415" r:id="rId72"/>
    <p:sldId id="416" r:id="rId73"/>
    <p:sldId id="355" r:id="rId74"/>
    <p:sldId id="356" r:id="rId75"/>
    <p:sldId id="302" r:id="rId76"/>
    <p:sldId id="304" r:id="rId77"/>
    <p:sldId id="303" r:id="rId78"/>
    <p:sldId id="501" r:id="rId79"/>
    <p:sldId id="502" r:id="rId80"/>
    <p:sldId id="473" r:id="rId81"/>
    <p:sldId id="474" r:id="rId82"/>
    <p:sldId id="450" r:id="rId83"/>
    <p:sldId id="451" r:id="rId84"/>
    <p:sldId id="452" r:id="rId85"/>
    <p:sldId id="384" r:id="rId86"/>
    <p:sldId id="385" r:id="rId87"/>
    <p:sldId id="386" r:id="rId88"/>
    <p:sldId id="387" r:id="rId89"/>
    <p:sldId id="453" r:id="rId90"/>
    <p:sldId id="454" r:id="rId91"/>
    <p:sldId id="455" r:id="rId92"/>
    <p:sldId id="456" r:id="rId93"/>
    <p:sldId id="457" r:id="rId94"/>
    <p:sldId id="458" r:id="rId95"/>
    <p:sldId id="459" r:id="rId96"/>
    <p:sldId id="397" r:id="rId97"/>
    <p:sldId id="313" r:id="rId98"/>
    <p:sldId id="519" r:id="rId99"/>
  </p:sldIdLst>
  <p:sldSz cx="12192000" cy="6858000"/>
  <p:notesSz cx="7010400" cy="9296400"/>
  <p:custShowLst>
    <p:custShow name="FRA Program for Website"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5"/>
        <p:sld r:id="rId46"/>
        <p:sld r:id="rId47"/>
        <p:sld r:id="rId48"/>
        <p:sld r:id="rId49"/>
        <p:sld r:id="rId50"/>
        <p:sld r:id="rId51"/>
        <p:sld r:id="rId52"/>
        <p:sld r:id="rId53"/>
        <p:sld r:id="rId54"/>
        <p:sld r:id="rId55"/>
        <p:sld r:id="rId56"/>
        <p:sld r:id="rId57"/>
        <p:sld r:id="rId58"/>
        <p:sld r:id="rId59"/>
        <p:sld r:id="rId60"/>
        <p:sld r:id="rId61"/>
        <p:sld r:id="rId62"/>
        <p:sld r:id="rId63"/>
        <p:sld r:id="rId64"/>
        <p:sld r:id="rId65"/>
        <p:sld r:id="rId66"/>
        <p:sld r:id="rId67"/>
        <p:sld r:id="rId68"/>
        <p:sld r:id="rId69"/>
        <p:sld r:id="rId70"/>
        <p:sld r:id="rId71"/>
        <p:sld r:id="rId72"/>
        <p:sld r:id="rId73"/>
        <p:sld r:id="rId74"/>
        <p:sld r:id="rId75"/>
        <p:sld r:id="rId76"/>
        <p:sld r:id="rId77"/>
        <p:sld r:id="rId78"/>
        <p:sld r:id="rId79"/>
        <p:sld r:id="rId80"/>
        <p:sld r:id="rId81"/>
        <p:sld r:id="rId82"/>
        <p:sld r:id="rId83"/>
        <p:sld r:id="rId84"/>
        <p:sld r:id="rId85"/>
        <p:sld r:id="rId86"/>
        <p:sld r:id="rId87"/>
        <p:sld r:id="rId88"/>
        <p:sld r:id="rId89"/>
        <p:sld r:id="rId90"/>
        <p:sld r:id="rId91"/>
        <p:sld r:id="rId92"/>
        <p:sld r:id="rId93"/>
        <p:sld r:id="rId94"/>
        <p:sld r:id="rId95"/>
        <p:sld r:id="rId96"/>
        <p:sld r:id="rId97"/>
        <p:sld r:id="rId98"/>
        <p:sld r:id="rId99"/>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89" d="100"/>
          <a:sy n="89" d="100"/>
        </p:scale>
        <p:origin x="398" y="8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0"/>
      <c:rotY val="20"/>
      <c:depthPercent val="100"/>
      <c:rAngAx val="1"/>
    </c:view3D>
    <c:floor>
      <c:thickness val="0"/>
      <c:spPr>
        <a:scene3d>
          <a:camera prst="orthographicFront"/>
          <a:lightRig rig="threePt" dir="t"/>
        </a:scene3d>
        <a:sp3d>
          <a:bevelT w="0" h="0"/>
          <a:contourClr>
            <a:srgbClr val="000000"/>
          </a:contourClr>
        </a:sp3d>
      </c:spPr>
    </c:floor>
    <c:side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c:spPr>
    </c:sideWall>
    <c:back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c:spPr>
    </c:backWall>
    <c:plotArea>
      <c:layout>
        <c:manualLayout>
          <c:layoutTarget val="inner"/>
          <c:xMode val="edge"/>
          <c:yMode val="edge"/>
          <c:x val="0.1315944116637961"/>
          <c:y val="6.4145454545454533E-2"/>
          <c:w val="0.85608104871333834"/>
          <c:h val="0.83674330708661415"/>
        </c:manualLayout>
      </c:layout>
      <c:bar3DChart>
        <c:barDir val="col"/>
        <c:grouping val="clustered"/>
        <c:varyColors val="1"/>
        <c:ser>
          <c:idx val="0"/>
          <c:order val="0"/>
          <c:tx>
            <c:strRef>
              <c:f>Sheet1!$B$1</c:f>
              <c:strCache>
                <c:ptCount val="1"/>
                <c:pt idx="0">
                  <c:v> </c:v>
                </c:pt>
              </c:strCache>
            </c:strRef>
          </c:tx>
          <c:invertIfNegative val="1"/>
          <c:dPt>
            <c:idx val="0"/>
            <c:invertIfNegative val="1"/>
            <c:bubble3D val="0"/>
            <c:extLst>
              <c:ext xmlns:c16="http://schemas.microsoft.com/office/drawing/2014/chart" uri="{C3380CC4-5D6E-409C-BE32-E72D297353CC}">
                <c16:uniqueId val="{00000001-722D-47D4-8AF8-3105244EC2F1}"/>
              </c:ext>
            </c:extLst>
          </c:dPt>
          <c:dPt>
            <c:idx val="1"/>
            <c:invertIfNegative val="1"/>
            <c:bubble3D val="0"/>
            <c:extLst>
              <c:ext xmlns:c16="http://schemas.microsoft.com/office/drawing/2014/chart" uri="{C3380CC4-5D6E-409C-BE32-E72D297353CC}">
                <c16:uniqueId val="{00000003-722D-47D4-8AF8-3105244EC2F1}"/>
              </c:ext>
            </c:extLst>
          </c:dPt>
          <c:dPt>
            <c:idx val="2"/>
            <c:invertIfNegative val="1"/>
            <c:bubble3D val="0"/>
            <c:extLst>
              <c:ext xmlns:c16="http://schemas.microsoft.com/office/drawing/2014/chart" uri="{C3380CC4-5D6E-409C-BE32-E72D297353CC}">
                <c16:uniqueId val="{00000005-722D-47D4-8AF8-3105244EC2F1}"/>
              </c:ext>
            </c:extLst>
          </c:dPt>
          <c:dPt>
            <c:idx val="3"/>
            <c:invertIfNegative val="1"/>
            <c:bubble3D val="0"/>
            <c:extLst>
              <c:ext xmlns:c16="http://schemas.microsoft.com/office/drawing/2014/chart" uri="{C3380CC4-5D6E-409C-BE32-E72D297353CC}">
                <c16:uniqueId val="{00000007-722D-47D4-8AF8-3105244EC2F1}"/>
              </c:ext>
            </c:extLst>
          </c:dPt>
          <c:dPt>
            <c:idx val="4"/>
            <c:invertIfNegative val="1"/>
            <c:bubble3D val="0"/>
            <c:extLst>
              <c:ext xmlns:c16="http://schemas.microsoft.com/office/drawing/2014/chart" uri="{C3380CC4-5D6E-409C-BE32-E72D297353CC}">
                <c16:uniqueId val="{00000009-722D-47D4-8AF8-3105244EC2F1}"/>
              </c:ext>
            </c:extLst>
          </c:dPt>
          <c:dPt>
            <c:idx val="5"/>
            <c:invertIfNegative val="1"/>
            <c:bubble3D val="0"/>
            <c:extLst>
              <c:ext xmlns:c16="http://schemas.microsoft.com/office/drawing/2014/chart" uri="{C3380CC4-5D6E-409C-BE32-E72D297353CC}">
                <c16:uniqueId val="{0000000B-722D-47D4-8AF8-3105244EC2F1}"/>
              </c:ext>
            </c:extLst>
          </c:dPt>
          <c:dPt>
            <c:idx val="6"/>
            <c:invertIfNegative val="1"/>
            <c:bubble3D val="0"/>
            <c:extLst>
              <c:ext xmlns:c16="http://schemas.microsoft.com/office/drawing/2014/chart" uri="{C3380CC4-5D6E-409C-BE32-E72D297353CC}">
                <c16:uniqueId val="{0000000D-722D-47D4-8AF8-3105244EC2F1}"/>
              </c:ext>
            </c:extLst>
          </c:dPt>
          <c:dPt>
            <c:idx val="7"/>
            <c:invertIfNegative val="1"/>
            <c:bubble3D val="0"/>
            <c:extLst>
              <c:ext xmlns:c16="http://schemas.microsoft.com/office/drawing/2014/chart" uri="{C3380CC4-5D6E-409C-BE32-E72D297353CC}">
                <c16:uniqueId val="{0000000F-722D-47D4-8AF8-3105244EC2F1}"/>
              </c:ext>
            </c:extLst>
          </c:dPt>
          <c:dPt>
            <c:idx val="8"/>
            <c:invertIfNegative val="1"/>
            <c:bubble3D val="0"/>
            <c:extLst>
              <c:ext xmlns:c16="http://schemas.microsoft.com/office/drawing/2014/chart" uri="{C3380CC4-5D6E-409C-BE32-E72D297353CC}">
                <c16:uniqueId val="{00000011-722D-47D4-8AF8-3105244EC2F1}"/>
              </c:ext>
            </c:extLst>
          </c:dPt>
          <c:dPt>
            <c:idx val="9"/>
            <c:invertIfNegative val="1"/>
            <c:bubble3D val="0"/>
            <c:extLst>
              <c:ext xmlns:c16="http://schemas.microsoft.com/office/drawing/2014/chart" uri="{C3380CC4-5D6E-409C-BE32-E72D297353CC}">
                <c16:uniqueId val="{00000013-722D-47D4-8AF8-3105244EC2F1}"/>
              </c:ext>
            </c:extLst>
          </c:dPt>
          <c:dPt>
            <c:idx val="10"/>
            <c:invertIfNegative val="1"/>
            <c:bubble3D val="0"/>
            <c:extLst>
              <c:ext xmlns:c16="http://schemas.microsoft.com/office/drawing/2014/chart" uri="{C3380CC4-5D6E-409C-BE32-E72D297353CC}">
                <c16:uniqueId val="{00000015-722D-47D4-8AF8-3105244EC2F1}"/>
              </c:ext>
            </c:extLst>
          </c:dPt>
          <c:dLbls>
            <c:dLbl>
              <c:idx val="0"/>
              <c:numFmt formatCode="&quot;$&quot;#,##0" sourceLinked="0"/>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extLst>
                <c:ext xmlns:c16="http://schemas.microsoft.com/office/drawing/2014/chart" uri="{C3380CC4-5D6E-409C-BE32-E72D297353CC}">
                  <c16:uniqueId val="{00000001-722D-47D4-8AF8-3105244EC2F1}"/>
                </c:ext>
              </c:extLst>
            </c:dLbl>
            <c:dLbl>
              <c:idx val="1"/>
              <c:numFmt formatCode="&quot;$&quot;#,##0" sourceLinked="0"/>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extLst>
                <c:ext xmlns:c16="http://schemas.microsoft.com/office/drawing/2014/chart" uri="{C3380CC4-5D6E-409C-BE32-E72D297353CC}">
                  <c16:uniqueId val="{00000003-722D-47D4-8AF8-3105244EC2F1}"/>
                </c:ext>
              </c:extLst>
            </c:dLbl>
            <c:dLbl>
              <c:idx val="2"/>
              <c:numFmt formatCode="&quot;$&quot;#,##0" sourceLinked="0"/>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extLst>
                <c:ext xmlns:c16="http://schemas.microsoft.com/office/drawing/2014/chart" uri="{C3380CC4-5D6E-409C-BE32-E72D297353CC}">
                  <c16:uniqueId val="{00000005-722D-47D4-8AF8-3105244EC2F1}"/>
                </c:ext>
              </c:extLst>
            </c:dLbl>
            <c:dLbl>
              <c:idx val="3"/>
              <c:numFmt formatCode="&quot;$&quot;#,##0" sourceLinked="0"/>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extLst>
                <c:ext xmlns:c16="http://schemas.microsoft.com/office/drawing/2014/chart" uri="{C3380CC4-5D6E-409C-BE32-E72D297353CC}">
                  <c16:uniqueId val="{00000007-722D-47D4-8AF8-3105244EC2F1}"/>
                </c:ext>
              </c:extLst>
            </c:dLbl>
            <c:dLbl>
              <c:idx val="4"/>
              <c:layout>
                <c:manualLayout>
                  <c:x val="1.2277197860094031E-2"/>
                  <c:y val="-7.8073034557461143E-3"/>
                </c:manualLayout>
              </c:layout>
              <c:numFmt formatCode="&quot;$&quot;#,##0" sourceLinked="0"/>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2D-47D4-8AF8-3105244EC2F1}"/>
                </c:ext>
              </c:extLst>
            </c:dLbl>
            <c:dLbl>
              <c:idx val="5"/>
              <c:numFmt formatCode="&quot;$&quot;#,##0" sourceLinked="0"/>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extLst>
                <c:ext xmlns:c16="http://schemas.microsoft.com/office/drawing/2014/chart" uri="{C3380CC4-5D6E-409C-BE32-E72D297353CC}">
                  <c16:uniqueId val="{0000000B-722D-47D4-8AF8-3105244EC2F1}"/>
                </c:ext>
              </c:extLst>
            </c:dLbl>
            <c:dLbl>
              <c:idx val="6"/>
              <c:numFmt formatCode="&quot;$&quot;#,##0" sourceLinked="0"/>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extLst>
                <c:ext xmlns:c16="http://schemas.microsoft.com/office/drawing/2014/chart" uri="{C3380CC4-5D6E-409C-BE32-E72D297353CC}">
                  <c16:uniqueId val="{0000000D-722D-47D4-8AF8-3105244EC2F1}"/>
                </c:ext>
              </c:extLst>
            </c:dLbl>
            <c:dLbl>
              <c:idx val="7"/>
              <c:numFmt formatCode="&quot;$&quot;#,##0" sourceLinked="0"/>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extLst>
                <c:ext xmlns:c16="http://schemas.microsoft.com/office/drawing/2014/chart" uri="{C3380CC4-5D6E-409C-BE32-E72D297353CC}">
                  <c16:uniqueId val="{0000000F-722D-47D4-8AF8-3105244EC2F1}"/>
                </c:ext>
              </c:extLst>
            </c:dLbl>
            <c:dLbl>
              <c:idx val="8"/>
              <c:numFmt formatCode="&quot;$&quot;#,##0" sourceLinked="0"/>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extLst>
                <c:ext xmlns:c16="http://schemas.microsoft.com/office/drawing/2014/chart" uri="{C3380CC4-5D6E-409C-BE32-E72D297353CC}">
                  <c16:uniqueId val="{00000011-722D-47D4-8AF8-3105244EC2F1}"/>
                </c:ext>
              </c:extLst>
            </c:dLbl>
            <c:dLbl>
              <c:idx val="9"/>
              <c:layout>
                <c:manualLayout>
                  <c:x val="5.6020634649388903E-3"/>
                  <c:y val="-1.4545454545454545E-2"/>
                </c:manualLayout>
              </c:layout>
              <c:numFmt formatCode="&quot;$&quot;#,##0" sourceLinked="0"/>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22D-47D4-8AF8-3105244EC2F1}"/>
                </c:ext>
              </c:extLst>
            </c:dLbl>
            <c:dLbl>
              <c:idx val="10"/>
              <c:layout>
                <c:manualLayout>
                  <c:x val="1.3444952315853173E-2"/>
                  <c:y val="-1.6969696969696971E-2"/>
                </c:manualLayout>
              </c:layout>
              <c:numFmt formatCode="&quot;$&quot;#,##0" sourceLinked="0"/>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22D-47D4-8AF8-3105244EC2F1}"/>
                </c:ext>
              </c:extLst>
            </c:dLbl>
            <c:dLbl>
              <c:idx val="11"/>
              <c:layout>
                <c:manualLayout>
                  <c:x val="2.4991025722824051E-2"/>
                  <c:y val="-1.905658266336014E-2"/>
                </c:manualLayout>
              </c:layout>
              <c:tx>
                <c:rich>
                  <a:bodyPr wrap="square" lIns="38100" tIns="19050" rIns="38100" bIns="19050" anchor="ctr">
                    <a:spAutoFit/>
                  </a:bodyPr>
                  <a:lstStyle/>
                  <a:p>
                    <a:pPr>
                      <a:defRPr sz="1000" b="1"/>
                    </a:pPr>
                    <a:r>
                      <a:rPr lang="en-US" sz="1000" dirty="0" smtClean="0"/>
                      <a:t>$13,528,771</a:t>
                    </a:r>
                  </a:p>
                </c:rich>
              </c:tx>
              <c:numFmt formatCode="&quot;$&quot;#,##0" sourceLinked="0"/>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086-42C4-86A2-FA2ED06C9372}"/>
                </c:ext>
              </c:extLst>
            </c:dLbl>
            <c:numFmt formatCode="&quot;$&quot;#,##0" sourceLinked="0"/>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Sheet1!$B$2:$B$13</c:f>
              <c:numCache>
                <c:formatCode>General</c:formatCode>
                <c:ptCount val="12"/>
                <c:pt idx="0">
                  <c:v>9134481</c:v>
                </c:pt>
                <c:pt idx="1">
                  <c:v>9373953</c:v>
                </c:pt>
                <c:pt idx="2">
                  <c:v>9678728</c:v>
                </c:pt>
                <c:pt idx="3">
                  <c:v>10291526</c:v>
                </c:pt>
                <c:pt idx="4">
                  <c:v>10520594</c:v>
                </c:pt>
                <c:pt idx="5" formatCode="#,##0">
                  <c:v>11078373</c:v>
                </c:pt>
                <c:pt idx="6">
                  <c:v>11950178</c:v>
                </c:pt>
                <c:pt idx="7">
                  <c:v>12790516</c:v>
                </c:pt>
                <c:pt idx="8">
                  <c:v>13154444</c:v>
                </c:pt>
                <c:pt idx="9">
                  <c:v>13416373</c:v>
                </c:pt>
                <c:pt idx="10">
                  <c:v>13360587</c:v>
                </c:pt>
                <c:pt idx="11">
                  <c:v>13532170</c:v>
                </c:pt>
              </c:numCache>
            </c:numRef>
          </c:val>
          <c:extLst>
            <c:ext xmlns:c16="http://schemas.microsoft.com/office/drawing/2014/chart" uri="{C3380CC4-5D6E-409C-BE32-E72D297353CC}">
              <c16:uniqueId val="{00000016-722D-47D4-8AF8-3105244EC2F1}"/>
            </c:ext>
          </c:extLst>
        </c:ser>
        <c:dLbls>
          <c:showLegendKey val="0"/>
          <c:showVal val="0"/>
          <c:showCatName val="0"/>
          <c:showSerName val="0"/>
          <c:showPercent val="0"/>
          <c:showBubbleSize val="0"/>
        </c:dLbls>
        <c:gapWidth val="85"/>
        <c:shape val="cylinder"/>
        <c:axId val="132637360"/>
        <c:axId val="1"/>
        <c:axId val="0"/>
      </c:bar3DChart>
      <c:catAx>
        <c:axId val="132637360"/>
        <c:scaling>
          <c:orientation val="minMax"/>
        </c:scaling>
        <c:delete val="0"/>
        <c:axPos val="b"/>
        <c:numFmt formatCode="General" sourceLinked="1"/>
        <c:majorTickMark val="none"/>
        <c:minorTickMark val="none"/>
        <c:tickLblPos val="nextTo"/>
        <c:txPr>
          <a:bodyPr/>
          <a:lstStyle/>
          <a:p>
            <a:pPr>
              <a:defRPr sz="2400" b="1"/>
            </a:pPr>
            <a:endParaRPr lang="en-US"/>
          </a:p>
        </c:txPr>
        <c:crossAx val="1"/>
        <c:crosses val="autoZero"/>
        <c:auto val="1"/>
        <c:lblAlgn val="ctr"/>
        <c:lblOffset val="100"/>
        <c:noMultiLvlLbl val="1"/>
      </c:catAx>
      <c:valAx>
        <c:axId val="1"/>
        <c:scaling>
          <c:orientation val="minMax"/>
        </c:scaling>
        <c:delete val="0"/>
        <c:axPos val="l"/>
        <c:majorGridlines/>
        <c:numFmt formatCode="&quot;$&quot;#,##0" sourceLinked="0"/>
        <c:majorTickMark val="none"/>
        <c:minorTickMark val="none"/>
        <c:tickLblPos val="nextTo"/>
        <c:crossAx val="132637360"/>
        <c:crosses val="autoZero"/>
        <c:crossBetween val="between"/>
      </c:valAx>
      <c:spPr>
        <a:noFill/>
        <a:ln w="26177">
          <a:noFill/>
        </a:ln>
      </c:spPr>
    </c:plotArea>
    <c:plotVisOnly val="1"/>
    <c:dispBlanksAs val="gap"/>
    <c:showDLblsOverMax val="1"/>
  </c:chart>
  <c:txPr>
    <a:bodyPr/>
    <a:lstStyle/>
    <a:p>
      <a:pPr>
        <a:defRPr sz="1853"/>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sp3d/>
      </c:spPr>
    </c:sideWall>
    <c:back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sp3d/>
      </c:spPr>
    </c:backWall>
    <c:plotArea>
      <c:layout>
        <c:manualLayout>
          <c:layoutTarget val="inner"/>
          <c:xMode val="edge"/>
          <c:yMode val="edge"/>
          <c:x val="9.9399696240334623E-2"/>
          <c:y val="2.1150892648319951E-2"/>
          <c:w val="0.88267604890851692"/>
          <c:h val="0.85925294301083655"/>
        </c:manualLayout>
      </c:layout>
      <c:bar3DChart>
        <c:barDir val="col"/>
        <c:grouping val="clustered"/>
        <c:varyColors val="1"/>
        <c:ser>
          <c:idx val="0"/>
          <c:order val="0"/>
          <c:tx>
            <c:strRef>
              <c:f>Sheet1!$B$1</c:f>
              <c:strCache>
                <c:ptCount val="1"/>
                <c:pt idx="0">
                  <c:v>Series 1</c:v>
                </c:pt>
              </c:strCache>
            </c:strRef>
          </c:tx>
          <c:invertIfNegative val="1"/>
          <c:dPt>
            <c:idx val="0"/>
            <c:invertIfNegative val="1"/>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E59F-405B-A2F6-FD107C5DA388}"/>
              </c:ext>
            </c:extLst>
          </c:dPt>
          <c:dPt>
            <c:idx val="1"/>
            <c:invertIfNegative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E59F-405B-A2F6-FD107C5DA388}"/>
              </c:ext>
            </c:extLst>
          </c:dPt>
          <c:dPt>
            <c:idx val="2"/>
            <c:invertIfNegative val="1"/>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E59F-405B-A2F6-FD107C5DA388}"/>
              </c:ext>
            </c:extLst>
          </c:dPt>
          <c:dPt>
            <c:idx val="3"/>
            <c:invertIfNegative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E59F-405B-A2F6-FD107C5DA388}"/>
              </c:ext>
            </c:extLst>
          </c:dPt>
          <c:dPt>
            <c:idx val="4"/>
            <c:invertIfNegative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E59F-405B-A2F6-FD107C5DA388}"/>
              </c:ext>
            </c:extLst>
          </c:dPt>
          <c:dPt>
            <c:idx val="5"/>
            <c:invertIfNegative val="1"/>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E59F-405B-A2F6-FD107C5DA388}"/>
              </c:ext>
            </c:extLst>
          </c:dPt>
          <c:dPt>
            <c:idx val="6"/>
            <c:invertIfNegative val="1"/>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E59F-405B-A2F6-FD107C5DA388}"/>
              </c:ext>
            </c:extLst>
          </c:dPt>
          <c:dPt>
            <c:idx val="7"/>
            <c:invertIfNegative val="1"/>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F-E59F-405B-A2F6-FD107C5DA388}"/>
              </c:ext>
            </c:extLst>
          </c:dPt>
          <c:dPt>
            <c:idx val="8"/>
            <c:invertIfNegative val="1"/>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1-E59F-405B-A2F6-FD107C5DA388}"/>
              </c:ext>
            </c:extLst>
          </c:dPt>
          <c:dLbls>
            <c:dLbl>
              <c:idx val="0"/>
              <c:layout>
                <c:manualLayout>
                  <c:x val="1.1202659281967758E-2"/>
                  <c:y val="-7.4257425742574254E-3"/>
                </c:manualLayout>
              </c:layout>
              <c:tx>
                <c:rich>
                  <a:bodyPr/>
                  <a:lstStyle/>
                  <a:p>
                    <a:r>
                      <a:rPr lang="en-US" dirty="0" smtClean="0"/>
                      <a:t>$12,609,551.03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9F-405B-A2F6-FD107C5DA388}"/>
                </c:ext>
              </c:extLst>
            </c:dLbl>
            <c:dLbl>
              <c:idx val="1"/>
              <c:layout>
                <c:manualLayout>
                  <c:x val="3.3607977845903276E-3"/>
                  <c:y val="-2.4752475247524844E-2"/>
                </c:manualLayout>
              </c:layout>
              <c:tx>
                <c:rich>
                  <a:bodyPr/>
                  <a:lstStyle/>
                  <a:p>
                    <a:r>
                      <a:rPr lang="en-US" dirty="0" smtClean="0"/>
                      <a:t>$14,565.01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9F-405B-A2F6-FD107C5DA388}"/>
                </c:ext>
              </c:extLst>
            </c:dLbl>
            <c:dLbl>
              <c:idx val="2"/>
              <c:layout>
                <c:manualLayout>
                  <c:x val="1.1202659281967758E-2"/>
                  <c:y val="-2.2277227722772366E-2"/>
                </c:manualLayout>
              </c:layout>
              <c:tx>
                <c:rich>
                  <a:bodyPr/>
                  <a:lstStyle/>
                  <a:p>
                    <a:r>
                      <a:rPr lang="en-US" dirty="0" smtClean="0"/>
                      <a:t>$55,682.04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9F-405B-A2F6-FD107C5DA388}"/>
                </c:ext>
              </c:extLst>
            </c:dLbl>
            <c:dLbl>
              <c:idx val="3"/>
              <c:layout>
                <c:manualLayout>
                  <c:x val="4.4810637127871032E-3"/>
                  <c:y val="-1.2376237623762377E-2"/>
                </c:manualLayout>
              </c:layout>
              <c:tx>
                <c:rich>
                  <a:bodyPr/>
                  <a:lstStyle/>
                  <a:p>
                    <a:r>
                      <a:rPr lang="en-US" dirty="0" smtClean="0"/>
                      <a:t>$48,104.67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59F-405B-A2F6-FD107C5DA388}"/>
                </c:ext>
              </c:extLst>
            </c:dLbl>
            <c:dLbl>
              <c:idx val="4"/>
              <c:layout>
                <c:manualLayout>
                  <c:x val="7.8418614973773497E-3"/>
                  <c:y val="-1.4851485148514851E-2"/>
                </c:manualLayout>
              </c:layout>
              <c:tx>
                <c:rich>
                  <a:bodyPr/>
                  <a:lstStyle/>
                  <a:p>
                    <a:r>
                      <a:rPr lang="en-US" dirty="0" smtClean="0"/>
                      <a:t>$198,692.21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59F-405B-A2F6-FD107C5DA388}"/>
                </c:ext>
              </c:extLst>
            </c:dLbl>
            <c:dLbl>
              <c:idx val="5"/>
              <c:layout>
                <c:manualLayout>
                  <c:x val="2.2405318563935516E-3"/>
                  <c:y val="-7.4257425742575165E-3"/>
                </c:manualLayout>
              </c:layout>
              <c:tx>
                <c:rich>
                  <a:bodyPr/>
                  <a:lstStyle/>
                  <a:p>
                    <a:r>
                      <a:rPr lang="en-US" dirty="0" smtClean="0"/>
                      <a:t>$2,295,081.64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59F-405B-A2F6-FD107C5DA388}"/>
                </c:ext>
              </c:extLst>
            </c:dLbl>
            <c:dLbl>
              <c:idx val="6"/>
              <c:layout>
                <c:manualLayout>
                  <c:x val="1.0082393353770983E-2"/>
                  <c:y val="-1.2376237623762467E-2"/>
                </c:manualLayout>
              </c:layout>
              <c:tx>
                <c:rich>
                  <a:bodyPr/>
                  <a:lstStyle/>
                  <a:p>
                    <a:r>
                      <a:rPr lang="en-US" dirty="0" smtClean="0"/>
                      <a:t>$4,433,255.71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59F-405B-A2F6-FD107C5DA388}"/>
                </c:ext>
              </c:extLst>
            </c:dLbl>
            <c:dLbl>
              <c:idx val="7"/>
              <c:layout>
                <c:manualLayout>
                  <c:x val="0"/>
                  <c:y val="-9.9009900990099913E-3"/>
                </c:manualLayout>
              </c:layout>
              <c:tx>
                <c:rich>
                  <a:bodyPr/>
                  <a:lstStyle/>
                  <a:p>
                    <a:r>
                      <a:rPr lang="en-US" dirty="0" smtClean="0"/>
                      <a:t>$883,624.14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59F-405B-A2F6-FD107C5DA388}"/>
                </c:ext>
              </c:extLst>
            </c:dLbl>
            <c:dLbl>
              <c:idx val="8"/>
              <c:layout>
                <c:manualLayout>
                  <c:x val="5.6013296409838792E-3"/>
                  <c:y val="-1.2376237623762377E-2"/>
                </c:manualLayout>
              </c:layout>
              <c:tx>
                <c:rich>
                  <a:bodyPr/>
                  <a:lstStyle/>
                  <a:p>
                    <a:r>
                      <a:rPr lang="en-US" dirty="0" smtClean="0"/>
                      <a:t>$362,075.20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59F-405B-A2F6-FD107C5DA38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KID Check</c:v>
                </c:pt>
                <c:pt idx="1">
                  <c:v>Bond/Warrant Interest</c:v>
                </c:pt>
                <c:pt idx="2">
                  <c:v>Other Interest</c:v>
                </c:pt>
                <c:pt idx="3">
                  <c:v>Bank Account Interest</c:v>
                </c:pt>
                <c:pt idx="4">
                  <c:v>Insurance Overpayment</c:v>
                </c:pt>
                <c:pt idx="5">
                  <c:v>Insurance Proceeds</c:v>
                </c:pt>
                <c:pt idx="6">
                  <c:v>Annuity gain</c:v>
                </c:pt>
                <c:pt idx="7">
                  <c:v>15%Insurance Premium</c:v>
                </c:pt>
                <c:pt idx="8">
                  <c:v>Other Income</c:v>
                </c:pt>
              </c:strCache>
            </c:strRef>
          </c:cat>
          <c:val>
            <c:numRef>
              <c:f>Sheet1!$B$2:$B$10</c:f>
              <c:numCache>
                <c:formatCode>"$"#,##0_);[Red]\("$"#,##0\)</c:formatCode>
                <c:ptCount val="9"/>
                <c:pt idx="0">
                  <c:v>12259566</c:v>
                </c:pt>
                <c:pt idx="1">
                  <c:v>24248</c:v>
                </c:pt>
                <c:pt idx="2">
                  <c:v>39241</c:v>
                </c:pt>
                <c:pt idx="3">
                  <c:v>38999</c:v>
                </c:pt>
                <c:pt idx="4">
                  <c:v>216682</c:v>
                </c:pt>
                <c:pt idx="5">
                  <c:v>1871872</c:v>
                </c:pt>
                <c:pt idx="6">
                  <c:v>1696218</c:v>
                </c:pt>
                <c:pt idx="7">
                  <c:v>878527</c:v>
                </c:pt>
                <c:pt idx="8">
                  <c:v>856392</c:v>
                </c:pt>
              </c:numCache>
            </c:numRef>
          </c:val>
          <c:extLst>
            <c:ext xmlns:c16="http://schemas.microsoft.com/office/drawing/2014/chart" uri="{C3380CC4-5D6E-409C-BE32-E72D297353CC}">
              <c16:uniqueId val="{00000012-E59F-405B-A2F6-FD107C5DA388}"/>
            </c:ext>
          </c:extLst>
        </c:ser>
        <c:dLbls>
          <c:showLegendKey val="0"/>
          <c:showVal val="0"/>
          <c:showCatName val="0"/>
          <c:showSerName val="0"/>
          <c:showPercent val="0"/>
          <c:showBubbleSize val="0"/>
        </c:dLbls>
        <c:gapWidth val="150"/>
        <c:shape val="box"/>
        <c:axId val="37125520"/>
        <c:axId val="1"/>
        <c:axId val="0"/>
      </c:bar3DChart>
      <c:catAx>
        <c:axId val="37125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1"/>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125520"/>
        <c:crosses val="autoZero"/>
        <c:crossBetween val="between"/>
      </c:valAx>
      <c:spPr>
        <a:noFill/>
        <a:ln>
          <a:noFill/>
        </a:ln>
        <a:effectLst/>
      </c:spPr>
    </c:plotArea>
    <c:plotVisOnly val="1"/>
    <c:dispBlanksAs val="gap"/>
    <c:showDLblsOverMax val="1"/>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sp3d/>
      </c:spPr>
    </c:sideWall>
    <c:back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sp3d/>
      </c:spPr>
    </c:backWall>
    <c:plotArea>
      <c:layout>
        <c:manualLayout>
          <c:layoutTarget val="inner"/>
          <c:xMode val="edge"/>
          <c:yMode val="edge"/>
          <c:x val="0.33118798247021247"/>
          <c:y val="0.144060148027639"/>
          <c:w val="0.6623777124668887"/>
          <c:h val="0.64289220959339455"/>
        </c:manualLayout>
      </c:layout>
      <c:bar3DChart>
        <c:barDir val="col"/>
        <c:grouping val="standard"/>
        <c:varyColors val="1"/>
        <c:ser>
          <c:idx val="0"/>
          <c:order val="0"/>
          <c:tx>
            <c:v>CY2014+Sheet1!$B$1:$B$2</c:v>
          </c:tx>
          <c:invertIfNegative val="1"/>
          <c:dPt>
            <c:idx val="0"/>
            <c:invertIfNegative val="1"/>
            <c:bubble3D val="0"/>
            <c:spPr>
              <a:solidFill>
                <a:schemeClr val="accent1"/>
              </a:solidFill>
              <a:ln>
                <a:noFill/>
              </a:ln>
              <a:effectLst/>
              <a:sp3d/>
            </c:spPr>
            <c:extLst>
              <c:ext xmlns:c16="http://schemas.microsoft.com/office/drawing/2014/chart" uri="{C3380CC4-5D6E-409C-BE32-E72D297353CC}">
                <c16:uniqueId val="{00000001-65E5-49DC-9ED3-3E631F930A0F}"/>
              </c:ext>
            </c:extLst>
          </c:dPt>
          <c:dPt>
            <c:idx val="1"/>
            <c:invertIfNegative val="1"/>
            <c:bubble3D val="0"/>
            <c:spPr>
              <a:solidFill>
                <a:schemeClr val="accent2"/>
              </a:solidFill>
              <a:ln>
                <a:noFill/>
              </a:ln>
              <a:effectLst/>
              <a:sp3d/>
            </c:spPr>
            <c:extLst>
              <c:ext xmlns:c16="http://schemas.microsoft.com/office/drawing/2014/chart" uri="{C3380CC4-5D6E-409C-BE32-E72D297353CC}">
                <c16:uniqueId val="{00000002-65E5-49DC-9ED3-3E631F930A0F}"/>
              </c:ext>
            </c:extLst>
          </c:dPt>
          <c:dPt>
            <c:idx val="2"/>
            <c:invertIfNegative val="1"/>
            <c:bubble3D val="0"/>
            <c:spPr>
              <a:solidFill>
                <a:schemeClr val="accent3"/>
              </a:solidFill>
              <a:ln>
                <a:noFill/>
              </a:ln>
              <a:effectLst/>
              <a:sp3d/>
            </c:spPr>
            <c:extLst>
              <c:ext xmlns:c16="http://schemas.microsoft.com/office/drawing/2014/chart" uri="{C3380CC4-5D6E-409C-BE32-E72D297353CC}">
                <c16:uniqueId val="{00000003-65E5-49DC-9ED3-3E631F930A0F}"/>
              </c:ext>
            </c:extLst>
          </c:dPt>
          <c:dPt>
            <c:idx val="3"/>
            <c:invertIfNegative val="1"/>
            <c:bubble3D val="0"/>
            <c:spPr>
              <a:solidFill>
                <a:schemeClr val="accent4"/>
              </a:solidFill>
              <a:ln>
                <a:noFill/>
              </a:ln>
              <a:effectLst/>
              <a:sp3d/>
            </c:spPr>
            <c:extLst>
              <c:ext xmlns:c16="http://schemas.microsoft.com/office/drawing/2014/chart" uri="{C3380CC4-5D6E-409C-BE32-E72D297353CC}">
                <c16:uniqueId val="{00000004-65E5-49DC-9ED3-3E631F930A0F}"/>
              </c:ext>
            </c:extLst>
          </c:dPt>
          <c:dPt>
            <c:idx val="4"/>
            <c:invertIfNegative val="1"/>
            <c:bubble3D val="0"/>
            <c:spPr>
              <a:solidFill>
                <a:schemeClr val="accent5"/>
              </a:solidFill>
              <a:ln>
                <a:noFill/>
              </a:ln>
              <a:effectLst/>
              <a:sp3d/>
            </c:spPr>
            <c:extLst>
              <c:ext xmlns:c16="http://schemas.microsoft.com/office/drawing/2014/chart" uri="{C3380CC4-5D6E-409C-BE32-E72D297353CC}">
                <c16:uniqueId val="{00000005-65E5-49DC-9ED3-3E631F930A0F}"/>
              </c:ext>
            </c:extLst>
          </c:dPt>
          <c:dPt>
            <c:idx val="5"/>
            <c:invertIfNegative val="1"/>
            <c:bubble3D val="0"/>
            <c:spPr>
              <a:solidFill>
                <a:schemeClr val="accent6"/>
              </a:solidFill>
              <a:ln>
                <a:noFill/>
              </a:ln>
              <a:effectLst/>
              <a:sp3d/>
            </c:spPr>
            <c:extLst>
              <c:ext xmlns:c16="http://schemas.microsoft.com/office/drawing/2014/chart" uri="{C3380CC4-5D6E-409C-BE32-E72D297353CC}">
                <c16:uniqueId val="{00000006-65E5-49DC-9ED3-3E631F930A0F}"/>
              </c:ext>
            </c:extLst>
          </c:dPt>
          <c:dPt>
            <c:idx val="6"/>
            <c:invertIfNegative val="1"/>
            <c:bubble3D val="0"/>
            <c:spPr>
              <a:solidFill>
                <a:schemeClr val="accent1">
                  <a:lumMod val="60000"/>
                </a:schemeClr>
              </a:solidFill>
              <a:ln>
                <a:noFill/>
              </a:ln>
              <a:effectLst/>
              <a:sp3d/>
            </c:spPr>
            <c:extLst>
              <c:ext xmlns:c16="http://schemas.microsoft.com/office/drawing/2014/chart" uri="{C3380CC4-5D6E-409C-BE32-E72D297353CC}">
                <c16:uniqueId val="{00000007-65E5-49DC-9ED3-3E631F930A0F}"/>
              </c:ext>
            </c:extLst>
          </c:dPt>
          <c:dPt>
            <c:idx val="7"/>
            <c:invertIfNegative val="1"/>
            <c:bubble3D val="0"/>
            <c:spPr>
              <a:solidFill>
                <a:schemeClr val="accent2">
                  <a:lumMod val="60000"/>
                </a:schemeClr>
              </a:solidFill>
              <a:ln>
                <a:noFill/>
              </a:ln>
              <a:effectLst/>
              <a:sp3d/>
            </c:spPr>
            <c:extLst>
              <c:ext xmlns:c16="http://schemas.microsoft.com/office/drawing/2014/chart" uri="{C3380CC4-5D6E-409C-BE32-E72D297353CC}">
                <c16:uniqueId val="{00000008-65E5-49DC-9ED3-3E631F930A0F}"/>
              </c:ext>
            </c:extLst>
          </c:dPt>
          <c:dPt>
            <c:idx val="8"/>
            <c:invertIfNegative val="1"/>
            <c:bubble3D val="0"/>
            <c:spPr>
              <a:solidFill>
                <a:schemeClr val="accent3">
                  <a:lumMod val="60000"/>
                </a:schemeClr>
              </a:solidFill>
              <a:ln>
                <a:noFill/>
              </a:ln>
              <a:effectLst/>
              <a:sp3d/>
            </c:spPr>
            <c:extLst>
              <c:ext xmlns:c16="http://schemas.microsoft.com/office/drawing/2014/chart" uri="{C3380CC4-5D6E-409C-BE32-E72D297353CC}">
                <c16:uniqueId val="{00000009-65E5-49DC-9ED3-3E631F930A0F}"/>
              </c:ext>
            </c:extLst>
          </c:dPt>
          <c:dLbls>
            <c:dLbl>
              <c:idx val="0"/>
              <c:layout>
                <c:manualLayout>
                  <c:x val="8.8774344354283722E-3"/>
                  <c:y val="-5.3122968238182933E-3"/>
                </c:manualLayout>
              </c:layout>
              <c:tx>
                <c:rich>
                  <a:bodyPr/>
                  <a:lstStyle/>
                  <a:p>
                    <a:r>
                      <a:rPr lang="en-US" dirty="0" smtClean="0"/>
                      <a:t>$1,556,429.77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E5-49DC-9ED3-3E631F930A0F}"/>
                </c:ext>
              </c:extLst>
            </c:dLbl>
            <c:dLbl>
              <c:idx val="1"/>
              <c:layout>
                <c:manualLayout>
                  <c:x val="1.1096793044285467E-2"/>
                  <c:y val="-1.0624593647636328E-2"/>
                </c:manualLayout>
              </c:layout>
              <c:tx>
                <c:rich>
                  <a:bodyPr/>
                  <a:lstStyle/>
                  <a:p>
                    <a:r>
                      <a:rPr lang="en-US" dirty="0" smtClean="0"/>
                      <a:t>$984,330.57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E5-49DC-9ED3-3E631F930A0F}"/>
                </c:ext>
              </c:extLst>
            </c:dLbl>
            <c:dLbl>
              <c:idx val="2"/>
              <c:layout>
                <c:manualLayout>
                  <c:x val="2.219358608857093E-3"/>
                  <c:y val="-8.8538280396969395E-3"/>
                </c:manualLayout>
              </c:layout>
              <c:tx>
                <c:rich>
                  <a:bodyPr/>
                  <a:lstStyle/>
                  <a:p>
                    <a:r>
                      <a:rPr lang="en-US" dirty="0" smtClean="0"/>
                      <a:t>$0.00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E5-49DC-9ED3-3E631F930A0F}"/>
                </c:ext>
              </c:extLst>
            </c:dLbl>
            <c:dLbl>
              <c:idx val="3"/>
              <c:layout>
                <c:manualLayout>
                  <c:x val="9.9871137398569194E-3"/>
                  <c:y val="-5.3122968238181962E-3"/>
                </c:manualLayout>
              </c:layout>
              <c:tx>
                <c:rich>
                  <a:bodyPr/>
                  <a:lstStyle/>
                  <a:p>
                    <a:r>
                      <a:rPr lang="en-US" dirty="0" smtClean="0"/>
                      <a:t>$9,282,902.51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E5-49DC-9ED3-3E631F930A0F}"/>
                </c:ext>
              </c:extLst>
            </c:dLbl>
            <c:dLbl>
              <c:idx val="4"/>
              <c:layout>
                <c:manualLayout>
                  <c:x val="1.1096793044285465E-3"/>
                  <c:y val="-1.0624593647636328E-2"/>
                </c:manualLayout>
              </c:layout>
              <c:tx>
                <c:rich>
                  <a:bodyPr/>
                  <a:lstStyle/>
                  <a:p>
                    <a:r>
                      <a:rPr lang="en-US" dirty="0" smtClean="0"/>
                      <a:t>$996,916.35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E5-49DC-9ED3-3E631F930A0F}"/>
                </c:ext>
              </c:extLst>
            </c:dLbl>
            <c:dLbl>
              <c:idx val="5"/>
              <c:layout>
                <c:manualLayout>
                  <c:x val="0"/>
                  <c:y val="-1.0624593647636328E-2"/>
                </c:manualLayout>
              </c:layout>
              <c:tx>
                <c:rich>
                  <a:bodyPr/>
                  <a:lstStyle/>
                  <a:p>
                    <a:r>
                      <a:rPr lang="en-US" dirty="0" smtClean="0"/>
                      <a:t>$1,436504.50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E5-49DC-9ED3-3E631F930A0F}"/>
                </c:ext>
              </c:extLst>
            </c:dLbl>
            <c:dLbl>
              <c:idx val="6"/>
              <c:layout>
                <c:manualLayout>
                  <c:x val="2.219358608857012E-3"/>
                  <c:y val="-1.2395359255575715E-2"/>
                </c:manualLayout>
              </c:layout>
              <c:tx>
                <c:rich>
                  <a:bodyPr/>
                  <a:lstStyle/>
                  <a:p>
                    <a:r>
                      <a:rPr lang="en-US" dirty="0" smtClean="0"/>
                      <a:t>$2,936665.01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E5-49DC-9ED3-3E631F930A0F}"/>
                </c:ext>
              </c:extLst>
            </c:dLbl>
            <c:dLbl>
              <c:idx val="7"/>
              <c:layout>
                <c:manualLayout>
                  <c:x val="1.1096793044285465E-3"/>
                  <c:y val="-1.5936890471454492E-2"/>
                </c:manualLayout>
              </c:layout>
              <c:tx>
                <c:rich>
                  <a:bodyPr/>
                  <a:lstStyle/>
                  <a:p>
                    <a:r>
                      <a:rPr lang="en-US" dirty="0" smtClean="0"/>
                      <a:t>$57,610.77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E5-49DC-9ED3-3E631F930A0F}"/>
                </c:ext>
              </c:extLst>
            </c:dLbl>
            <c:dLbl>
              <c:idx val="8"/>
              <c:layout>
                <c:manualLayout>
                  <c:x val="0"/>
                  <c:y val="-1.7707656079394011E-2"/>
                </c:manualLayout>
              </c:layout>
              <c:tx>
                <c:rich>
                  <a:bodyPr/>
                  <a:lstStyle/>
                  <a:p>
                    <a:r>
                      <a:rPr lang="en-US" dirty="0" smtClean="0"/>
                      <a:t>$371,862.80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E5-49DC-9ED3-3E631F930A0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Sheet1!$A$1:$A$9</c:f>
              <c:strCache>
                <c:ptCount val="9"/>
                <c:pt idx="0">
                  <c:v>Relief to Firefighters</c:v>
                </c:pt>
                <c:pt idx="1">
                  <c:v>Benefits to Families</c:v>
                </c:pt>
                <c:pt idx="2">
                  <c:v>Funeral Expenses</c:v>
                </c:pt>
                <c:pt idx="3">
                  <c:v>Insurance Premiums </c:v>
                </c:pt>
                <c:pt idx="4">
                  <c:v>Pensions Retired FFs</c:v>
                </c:pt>
                <c:pt idx="5">
                  <c:v>Annuities Volunteer FFs</c:v>
                </c:pt>
                <c:pt idx="6">
                  <c:v>Annuity Premium </c:v>
                </c:pt>
                <c:pt idx="7">
                  <c:v>Treasurers Bond</c:v>
                </c:pt>
                <c:pt idx="8">
                  <c:v>Other Expenses</c:v>
                </c:pt>
              </c:strCache>
            </c:strRef>
          </c:cat>
          <c:val>
            <c:numRef>
              <c:f>Sheet1!$B$1:$B$9</c:f>
              <c:numCache>
                <c:formatCode>#,##0</c:formatCode>
                <c:ptCount val="9"/>
                <c:pt idx="0">
                  <c:v>1164171</c:v>
                </c:pt>
                <c:pt idx="1">
                  <c:v>733693</c:v>
                </c:pt>
                <c:pt idx="2">
                  <c:v>14247</c:v>
                </c:pt>
                <c:pt idx="3">
                  <c:v>9230015</c:v>
                </c:pt>
                <c:pt idx="4">
                  <c:v>979337</c:v>
                </c:pt>
                <c:pt idx="5">
                  <c:v>1268181</c:v>
                </c:pt>
                <c:pt idx="6">
                  <c:v>3440543</c:v>
                </c:pt>
                <c:pt idx="7">
                  <c:v>62589</c:v>
                </c:pt>
                <c:pt idx="8">
                  <c:v>386012</c:v>
                </c:pt>
              </c:numCache>
            </c:numRef>
          </c:val>
          <c:extLst>
            <c:ext xmlns:c16="http://schemas.microsoft.com/office/drawing/2014/chart" uri="{C3380CC4-5D6E-409C-BE32-E72D297353CC}">
              <c16:uniqueId val="{0000000A-65E5-49DC-9ED3-3E631F930A0F}"/>
            </c:ext>
          </c:extLst>
        </c:ser>
        <c:dLbls>
          <c:showLegendKey val="0"/>
          <c:showVal val="0"/>
          <c:showCatName val="0"/>
          <c:showSerName val="0"/>
          <c:showPercent val="0"/>
          <c:showBubbleSize val="0"/>
        </c:dLbls>
        <c:gapWidth val="75"/>
        <c:shape val="cylinder"/>
        <c:axId val="61508992"/>
        <c:axId val="61514880"/>
        <c:axId val="41568000"/>
      </c:bar3DChart>
      <c:catAx>
        <c:axId val="61508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cap="none" spc="0" normalizeH="0" baseline="0">
                <a:solidFill>
                  <a:schemeClr val="tx1">
                    <a:lumMod val="65000"/>
                    <a:lumOff val="35000"/>
                  </a:schemeClr>
                </a:solidFill>
                <a:latin typeface="+mn-lt"/>
                <a:ea typeface="+mn-ea"/>
                <a:cs typeface="+mn-cs"/>
              </a:defRPr>
            </a:pPr>
            <a:endParaRPr lang="en-US"/>
          </a:p>
        </c:txPr>
        <c:crossAx val="61514880"/>
        <c:crosses val="autoZero"/>
        <c:auto val="1"/>
        <c:lblAlgn val="ctr"/>
        <c:lblOffset val="100"/>
        <c:noMultiLvlLbl val="1"/>
      </c:catAx>
      <c:valAx>
        <c:axId val="6151488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1508992"/>
        <c:crosses val="autoZero"/>
        <c:crossBetween val="between"/>
      </c:valAx>
      <c:serAx>
        <c:axId val="41568000"/>
        <c:scaling>
          <c:orientation val="minMax"/>
        </c:scaling>
        <c:delete val="1"/>
        <c:axPos val="b"/>
        <c:majorTickMark val="none"/>
        <c:minorTickMark val="none"/>
        <c:tickLblPos val="none"/>
        <c:crossAx val="61514880"/>
        <c:crosses val="autoZero"/>
      </c:serAx>
      <c:spPr>
        <a:noFill/>
        <a:ln>
          <a:noFill/>
        </a:ln>
        <a:effectLst/>
      </c:spPr>
    </c:plotArea>
    <c:plotVisOnly val="1"/>
    <c:dispBlanksAs val="gap"/>
    <c:showDLblsOverMax val="1"/>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r>
              <a:rPr lang="en-US" sz="2800" dirty="0" smtClean="0"/>
              <a:t>2017</a:t>
            </a:r>
            <a:endParaRPr lang="en-US" sz="2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mn-lt"/>
              <a:ea typeface="+mn-ea"/>
              <a:cs typeface="+mn-cs"/>
            </a:defRPr>
          </a:pPr>
          <a:endParaRPr lang="en-US"/>
        </a:p>
      </c:txPr>
    </c:title>
    <c:autoTitleDeleted val="0"/>
    <c:view3D>
      <c:rotX val="20"/>
      <c:rotY val="30"/>
      <c:depthPercent val="100"/>
      <c:rAngAx val="1"/>
    </c:view3D>
    <c:floor>
      <c:thickness val="0"/>
      <c:spPr>
        <a:noFill/>
        <a:ln>
          <a:noFill/>
        </a:ln>
        <a:effectLst/>
        <a:sp3d/>
      </c:spPr>
    </c:floor>
    <c:side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sp3d/>
      </c:spPr>
    </c:sideWall>
    <c:back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sp3d/>
      </c:spPr>
    </c:backWall>
    <c:plotArea>
      <c:layout/>
      <c:bar3DChart>
        <c:barDir val="col"/>
        <c:grouping val="standard"/>
        <c:varyColors val="1"/>
        <c:ser>
          <c:idx val="0"/>
          <c:order val="0"/>
          <c:tx>
            <c:v>CY2014</c:v>
          </c:tx>
          <c:invertIfNegative val="1"/>
          <c:dPt>
            <c:idx val="0"/>
            <c:invertIfNegative val="1"/>
            <c:bubble3D val="0"/>
            <c:spPr>
              <a:solidFill>
                <a:schemeClr val="accent2"/>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A79B-4A25-9A7F-32D18CE6D6DC}"/>
              </c:ext>
            </c:extLst>
          </c:dPt>
          <c:dPt>
            <c:idx val="1"/>
            <c:invertIfNegative val="1"/>
            <c:bubble3D val="0"/>
            <c:spPr>
              <a:solidFill>
                <a:schemeClr val="accent4"/>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2-A79B-4A25-9A7F-32D18CE6D6DC}"/>
              </c:ext>
            </c:extLst>
          </c:dPt>
          <c:dPt>
            <c:idx val="2"/>
            <c:invertIfNegative val="1"/>
            <c:bubble3D val="0"/>
            <c:spPr>
              <a:solidFill>
                <a:schemeClr val="accent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A79B-4A25-9A7F-32D18CE6D6DC}"/>
              </c:ext>
            </c:extLst>
          </c:dPt>
          <c:dPt>
            <c:idx val="3"/>
            <c:invertIfNegative val="1"/>
            <c:bubble3D val="0"/>
            <c:spPr>
              <a:solidFill>
                <a:schemeClr val="accent2">
                  <a:lumMod val="6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4-A79B-4A25-9A7F-32D18CE6D6DC}"/>
              </c:ext>
            </c:extLst>
          </c:dPt>
          <c:dPt>
            <c:idx val="4"/>
            <c:invertIfNegative val="1"/>
            <c:bubble3D val="0"/>
            <c:spPr>
              <a:solidFill>
                <a:schemeClr val="accent4">
                  <a:lumMod val="6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A79B-4A25-9A7F-32D18CE6D6DC}"/>
              </c:ext>
            </c:extLst>
          </c:dPt>
          <c:dPt>
            <c:idx val="5"/>
            <c:invertIfNegative val="1"/>
            <c:bubble3D val="0"/>
            <c:spPr>
              <a:solidFill>
                <a:schemeClr val="accent6">
                  <a:lumMod val="6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6-A79B-4A25-9A7F-32D18CE6D6DC}"/>
              </c:ext>
            </c:extLst>
          </c:dPt>
          <c:dPt>
            <c:idx val="6"/>
            <c:invertIfNegative val="1"/>
            <c:bubble3D val="0"/>
            <c:spPr>
              <a:solidFill>
                <a:schemeClr val="accent2">
                  <a:lumMod val="80000"/>
                  <a:lumOff val="2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A79B-4A25-9A7F-32D18CE6D6DC}"/>
              </c:ext>
            </c:extLst>
          </c:dPt>
          <c:dPt>
            <c:idx val="7"/>
            <c:invertIfNegative val="1"/>
            <c:bubble3D val="0"/>
            <c:spPr>
              <a:solidFill>
                <a:schemeClr val="accent4">
                  <a:lumMod val="80000"/>
                  <a:lumOff val="2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8-A79B-4A25-9A7F-32D18CE6D6DC}"/>
              </c:ext>
            </c:extLst>
          </c:dPt>
          <c:dPt>
            <c:idx val="8"/>
            <c:invertIfNegative val="1"/>
            <c:bubble3D val="0"/>
            <c:spPr>
              <a:solidFill>
                <a:schemeClr val="accent6">
                  <a:lumMod val="80000"/>
                  <a:lumOff val="2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A79B-4A25-9A7F-32D18CE6D6DC}"/>
              </c:ext>
            </c:extLst>
          </c:dPt>
          <c:dPt>
            <c:idx val="9"/>
            <c:invertIfNegative val="1"/>
            <c:bubble3D val="0"/>
            <c:spPr>
              <a:solidFill>
                <a:schemeClr val="accent2">
                  <a:lumMod val="8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A-A79B-4A25-9A7F-32D18CE6D6DC}"/>
              </c:ext>
            </c:extLst>
          </c:dPt>
          <c:dPt>
            <c:idx val="10"/>
            <c:invertIfNegative val="1"/>
            <c:bubble3D val="0"/>
            <c:spPr>
              <a:solidFill>
                <a:schemeClr val="accent4">
                  <a:lumMod val="8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A79B-4A25-9A7F-32D18CE6D6DC}"/>
              </c:ext>
            </c:extLst>
          </c:dPt>
          <c:dPt>
            <c:idx val="11"/>
            <c:invertIfNegative val="1"/>
            <c:bubble3D val="0"/>
            <c:spPr>
              <a:solidFill>
                <a:schemeClr val="accent6">
                  <a:lumMod val="8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C-A79B-4A25-9A7F-32D18CE6D6DC}"/>
              </c:ext>
            </c:extLst>
          </c:dPt>
          <c:dPt>
            <c:idx val="12"/>
            <c:invertIfNegative val="1"/>
            <c:bubble3D val="0"/>
            <c:spPr>
              <a:solidFill>
                <a:schemeClr val="accent2">
                  <a:lumMod val="60000"/>
                  <a:lumOff val="4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A79B-4A25-9A7F-32D18CE6D6DC}"/>
              </c:ext>
            </c:extLst>
          </c:dPt>
          <c:dPt>
            <c:idx val="13"/>
            <c:invertIfNegative val="1"/>
            <c:bubble3D val="0"/>
            <c:spPr>
              <a:solidFill>
                <a:schemeClr val="accent4">
                  <a:lumMod val="60000"/>
                  <a:lumOff val="4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E-A79B-4A25-9A7F-32D18CE6D6DC}"/>
              </c:ext>
            </c:extLst>
          </c:dPt>
          <c:dPt>
            <c:idx val="14"/>
            <c:invertIfNegative val="1"/>
            <c:bubble3D val="0"/>
            <c:spPr>
              <a:solidFill>
                <a:schemeClr val="accent6">
                  <a:lumMod val="60000"/>
                  <a:lumOff val="4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F-A79B-4A25-9A7F-32D18CE6D6DC}"/>
              </c:ext>
            </c:extLst>
          </c:dPt>
          <c:dPt>
            <c:idx val="15"/>
            <c:invertIfNegative val="1"/>
            <c:bubble3D val="0"/>
            <c:spPr>
              <a:solidFill>
                <a:schemeClr val="accent2">
                  <a:lumMod val="5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0-A79B-4A25-9A7F-32D18CE6D6DC}"/>
              </c:ext>
            </c:extLst>
          </c:dPt>
          <c:dLbls>
            <c:dLbl>
              <c:idx val="3"/>
              <c:layout>
                <c:manualLayout>
                  <c:x val="-7.478632478632479E-3"/>
                  <c:y val="-7.0052539404553416E-3"/>
                </c:manualLayout>
              </c:layout>
              <c:tx>
                <c:rich>
                  <a:bodyPr/>
                  <a:lstStyle/>
                  <a:p>
                    <a:r>
                      <a:rPr lang="en-US" dirty="0" smtClean="0"/>
                      <a:t>$30,165.78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9B-4A25-9A7F-32D18CE6D6DC}"/>
                </c:ext>
              </c:extLst>
            </c:dLbl>
            <c:dLbl>
              <c:idx val="4"/>
              <c:layout>
                <c:manualLayout>
                  <c:x val="9.6153846153846159E-3"/>
                  <c:y val="-1.7513134851138354E-3"/>
                </c:manualLayout>
              </c:layout>
              <c:tx>
                <c:rich>
                  <a:bodyPr/>
                  <a:lstStyle/>
                  <a:p>
                    <a:r>
                      <a:rPr lang="en-US" dirty="0" smtClean="0"/>
                      <a:t>$86,789.00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9B-4A25-9A7F-32D18CE6D6DC}"/>
                </c:ext>
              </c:extLst>
            </c:dLbl>
            <c:dLbl>
              <c:idx val="5"/>
              <c:layout>
                <c:manualLayout>
                  <c:x val="1.0683760683760684E-2"/>
                  <c:y val="-7.0052539404553416E-3"/>
                </c:manualLayout>
              </c:layout>
              <c:tx>
                <c:rich>
                  <a:bodyPr/>
                  <a:lstStyle/>
                  <a:p>
                    <a:r>
                      <a:rPr lang="en-US" dirty="0" smtClean="0"/>
                      <a:t>$1,000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9B-4A25-9A7F-32D18CE6D6DC}"/>
                </c:ext>
              </c:extLst>
            </c:dLbl>
            <c:dLbl>
              <c:idx val="6"/>
              <c:tx>
                <c:rich>
                  <a:bodyPr/>
                  <a:lstStyle/>
                  <a:p>
                    <a:r>
                      <a:rPr lang="en-US" dirty="0" smtClean="0"/>
                      <a:t>$15,711,644.30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9B-4A25-9A7F-32D18CE6D6DC}"/>
                </c:ext>
              </c:extLst>
            </c:dLbl>
            <c:dLbl>
              <c:idx val="7"/>
              <c:layout>
                <c:manualLayout>
                  <c:x val="6.41025641025641E-3"/>
                  <c:y val="0"/>
                </c:manualLayout>
              </c:layout>
              <c:tx>
                <c:rich>
                  <a:bodyPr/>
                  <a:lstStyle/>
                  <a:p>
                    <a:r>
                      <a:rPr lang="en-US" dirty="0" smtClean="0"/>
                      <a:t>$9,210,528.10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9B-4A25-9A7F-32D18CE6D6DC}"/>
                </c:ext>
              </c:extLst>
            </c:dLbl>
            <c:dLbl>
              <c:idx val="8"/>
              <c:tx>
                <c:rich>
                  <a:bodyPr/>
                  <a:lstStyle/>
                  <a:p>
                    <a:r>
                      <a:rPr lang="en-US" dirty="0" smtClean="0"/>
                      <a:t>$10,112.97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9B-4A25-9A7F-32D18CE6D6DC}"/>
                </c:ext>
              </c:extLst>
            </c:dLbl>
            <c:dLbl>
              <c:idx val="9"/>
              <c:layout>
                <c:manualLayout>
                  <c:x val="5.341880341880342E-3"/>
                  <c:y val="-2.4518388791593758E-2"/>
                </c:manualLayout>
              </c:layout>
              <c:tx>
                <c:rich>
                  <a:bodyPr/>
                  <a:lstStyle/>
                  <a:p>
                    <a:r>
                      <a:rPr lang="en-US" dirty="0" smtClean="0"/>
                      <a:t>$676,555.83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79B-4A25-9A7F-32D18CE6D6DC}"/>
                </c:ext>
              </c:extLst>
            </c:dLbl>
            <c:dLbl>
              <c:idx val="10"/>
              <c:tx>
                <c:rich>
                  <a:bodyPr/>
                  <a:lstStyle/>
                  <a:p>
                    <a:r>
                      <a:rPr lang="en-US" dirty="0" smtClean="0"/>
                      <a:t>$48,632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9B-4A25-9A7F-32D18CE6D6DC}"/>
                </c:ext>
              </c:extLst>
            </c:dLbl>
            <c:dLbl>
              <c:idx val="11"/>
              <c:layout>
                <c:manualLayout>
                  <c:x val="-7.8346673280123027E-17"/>
                  <c:y val="-1.9264448336252189E-2"/>
                </c:manualLayout>
              </c:layout>
              <c:tx>
                <c:rich>
                  <a:bodyPr/>
                  <a:lstStyle/>
                  <a:p>
                    <a:r>
                      <a:rPr lang="en-US" dirty="0" smtClean="0"/>
                      <a:t>$1,212,726.11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9B-4A25-9A7F-32D18CE6D6DC}"/>
                </c:ext>
              </c:extLst>
            </c:dLbl>
            <c:dLbl>
              <c:idx val="12"/>
              <c:tx>
                <c:rich>
                  <a:bodyPr/>
                  <a:lstStyle/>
                  <a:p>
                    <a:r>
                      <a:rPr lang="en-US" dirty="0" smtClean="0"/>
                      <a:t>$40,991,579.60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79B-4A25-9A7F-32D18CE6D6DC}"/>
                </c:ext>
              </c:extLst>
            </c:dLbl>
            <c:dLbl>
              <c:idx val="13"/>
              <c:tx>
                <c:rich>
                  <a:bodyPr/>
                  <a:lstStyle/>
                  <a:p>
                    <a:r>
                      <a:rPr lang="en-US" dirty="0" smtClean="0"/>
                      <a:t>$13,239,553.85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79B-4A25-9A7F-32D18CE6D6DC}"/>
                </c:ext>
              </c:extLst>
            </c:dLbl>
            <c:dLbl>
              <c:idx val="14"/>
              <c:tx>
                <c:rich>
                  <a:bodyPr/>
                  <a:lstStyle/>
                  <a:p>
                    <a:r>
                      <a:rPr lang="en-US" dirty="0" smtClean="0"/>
                      <a:t>$6,139,348.63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79B-4A25-9A7F-32D18CE6D6DC}"/>
                </c:ext>
              </c:extLst>
            </c:dLbl>
            <c:dLbl>
              <c:idx val="15"/>
              <c:tx>
                <c:rich>
                  <a:bodyPr/>
                  <a:lstStyle/>
                  <a:p>
                    <a:r>
                      <a:rPr lang="en-US" dirty="0" smtClean="0"/>
                      <a:t>$739,658.60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79B-4A25-9A7F-32D18CE6D6DC}"/>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lt1"/>
                      </a:solidFill>
                      <a:prstDash val="solid"/>
                      <a:round/>
                    </a:ln>
                    <a:effectLst/>
                  </c:spPr>
                </c15:leaderLines>
              </c:ext>
            </c:extLst>
          </c:dLbls>
          <c:cat>
            <c:strRef>
              <c:f>Sheet1!$A$1:$A$16</c:f>
              <c:strCache>
                <c:ptCount val="16"/>
                <c:pt idx="0">
                  <c:v>City Bond</c:v>
                </c:pt>
                <c:pt idx="1">
                  <c:v>County Bond</c:v>
                </c:pt>
                <c:pt idx="2">
                  <c:v>Township Bond</c:v>
                </c:pt>
                <c:pt idx="3">
                  <c:v>Fire District Bond</c:v>
                </c:pt>
                <c:pt idx="4">
                  <c:v>US Bond</c:v>
                </c:pt>
                <c:pt idx="5">
                  <c:v>KS Municipal Bond</c:v>
                </c:pt>
                <c:pt idx="6">
                  <c:v>Checking </c:v>
                </c:pt>
                <c:pt idx="7">
                  <c:v>CD</c:v>
                </c:pt>
                <c:pt idx="8">
                  <c:v>Repurchase Agreement</c:v>
                </c:pt>
                <c:pt idx="9">
                  <c:v>Time CD</c:v>
                </c:pt>
                <c:pt idx="10">
                  <c:v>Treasury Bill</c:v>
                </c:pt>
                <c:pt idx="11">
                  <c:v>Warrants Held</c:v>
                </c:pt>
                <c:pt idx="12">
                  <c:v>Annuity Program</c:v>
                </c:pt>
                <c:pt idx="13">
                  <c:v>Pension Program</c:v>
                </c:pt>
                <c:pt idx="14">
                  <c:v>Savings Account</c:v>
                </c:pt>
                <c:pt idx="15">
                  <c:v>Other Investments</c:v>
                </c:pt>
              </c:strCache>
            </c:strRef>
          </c:cat>
          <c:val>
            <c:numRef>
              <c:f>Sheet1!$B$1:$B$16</c:f>
              <c:numCache>
                <c:formatCode>"$"#,##0</c:formatCode>
                <c:ptCount val="16"/>
                <c:pt idx="0" formatCode="#,##0.00">
                  <c:v>0</c:v>
                </c:pt>
                <c:pt idx="1">
                  <c:v>0</c:v>
                </c:pt>
                <c:pt idx="2" formatCode="#,##0">
                  <c:v>0</c:v>
                </c:pt>
                <c:pt idx="3" formatCode="#,##0">
                  <c:v>35113</c:v>
                </c:pt>
                <c:pt idx="4" formatCode="#,##0">
                  <c:v>87873</c:v>
                </c:pt>
                <c:pt idx="5">
                  <c:v>0</c:v>
                </c:pt>
                <c:pt idx="6" formatCode="#,##0">
                  <c:v>15328575</c:v>
                </c:pt>
                <c:pt idx="7" formatCode="#,##0">
                  <c:v>9149846</c:v>
                </c:pt>
                <c:pt idx="8" formatCode="#,##0">
                  <c:v>10112</c:v>
                </c:pt>
                <c:pt idx="9" formatCode="#,##0">
                  <c:v>782689</c:v>
                </c:pt>
                <c:pt idx="10" formatCode="#,##0">
                  <c:v>48284</c:v>
                </c:pt>
                <c:pt idx="11" formatCode="#,##0">
                  <c:v>1327557</c:v>
                </c:pt>
                <c:pt idx="12" formatCode="#,##0">
                  <c:v>37584246</c:v>
                </c:pt>
                <c:pt idx="13" formatCode="#,##0">
                  <c:v>11128928</c:v>
                </c:pt>
                <c:pt idx="14" formatCode="#,##0">
                  <c:v>5579903</c:v>
                </c:pt>
                <c:pt idx="15" formatCode="#,##0">
                  <c:v>785110</c:v>
                </c:pt>
              </c:numCache>
            </c:numRef>
          </c:val>
          <c:extLst>
            <c:ext xmlns:c16="http://schemas.microsoft.com/office/drawing/2014/chart" uri="{C3380CC4-5D6E-409C-BE32-E72D297353CC}">
              <c16:uniqueId val="{00000011-A79B-4A25-9A7F-32D18CE6D6DC}"/>
            </c:ext>
          </c:extLst>
        </c:ser>
        <c:dLbls>
          <c:showLegendKey val="0"/>
          <c:showVal val="0"/>
          <c:showCatName val="0"/>
          <c:showSerName val="0"/>
          <c:showPercent val="0"/>
          <c:showBubbleSize val="0"/>
        </c:dLbls>
        <c:gapWidth val="150"/>
        <c:shape val="cylinder"/>
        <c:axId val="61517184"/>
        <c:axId val="61527168"/>
        <c:axId val="30693568"/>
      </c:bar3DChart>
      <c:catAx>
        <c:axId val="61517184"/>
        <c:scaling>
          <c:orientation val="minMax"/>
        </c:scaling>
        <c:delete val="0"/>
        <c:axPos val="b"/>
        <c:numFmt formatCode="General" sourceLinked="1"/>
        <c:majorTickMark val="none"/>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1527168"/>
        <c:crosses val="autoZero"/>
        <c:auto val="1"/>
        <c:lblAlgn val="ctr"/>
        <c:lblOffset val="100"/>
        <c:noMultiLvlLbl val="1"/>
      </c:catAx>
      <c:valAx>
        <c:axId val="61527168"/>
        <c:scaling>
          <c:orientation val="minMax"/>
        </c:scaling>
        <c:delete val="0"/>
        <c:axPos val="l"/>
        <c:majorGridlines>
          <c:spPr>
            <a:ln w="6350" cap="flat" cmpd="sng" algn="ctr">
              <a:solidFill>
                <a:schemeClr val="dk1">
                  <a:tint val="75000"/>
                </a:schemeClr>
              </a:solidFill>
              <a:prstDash val="solid"/>
              <a:round/>
            </a:ln>
            <a:effectLst/>
          </c:spPr>
        </c:majorGridlines>
        <c:title>
          <c:overlay val="0"/>
          <c:spPr>
            <a:noFill/>
            <a:ln>
              <a:noFill/>
            </a:ln>
            <a:effectLst/>
          </c:spPr>
          <c:txPr>
            <a:bodyPr rot="-5400000" spcFirstLastPara="1" vertOverflow="ellipsis" vert="horz" wrap="square" anchor="ctr" anchorCtr="1"/>
            <a:lstStyle/>
            <a:p>
              <a:pPr>
                <a:defRPr sz="1000" b="1" i="0" u="none" strike="noStrike" kern="1200" baseline="0">
                  <a:solidFill>
                    <a:schemeClr val="lt1"/>
                  </a:solidFill>
                  <a:latin typeface="+mn-lt"/>
                  <a:ea typeface="+mn-ea"/>
                  <a:cs typeface="+mn-cs"/>
                </a:defRPr>
              </a:pPr>
              <a:endParaRPr lang="en-US"/>
            </a:p>
          </c:txPr>
        </c:title>
        <c:numFmt formatCode="\$#,##0_);[Red]\(\$#,##0\)" sourceLinked="0"/>
        <c:majorTickMark val="none"/>
        <c:minorTickMark val="none"/>
        <c:tickLblPos val="nextTo"/>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1517184"/>
        <c:crosses val="autoZero"/>
        <c:crossBetween val="between"/>
      </c:valAx>
      <c:serAx>
        <c:axId val="30693568"/>
        <c:scaling>
          <c:orientation val="minMax"/>
        </c:scaling>
        <c:delete val="0"/>
        <c:axPos val="b"/>
        <c:majorTickMark val="none"/>
        <c:minorTickMark val="none"/>
        <c:tickLblPos val="none"/>
        <c:spPr>
          <a:noFill/>
          <a:ln w="6350" cap="flat" cmpd="sng" algn="ctr">
            <a:solidFill>
              <a:schemeClr val="dk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lt1"/>
                </a:solidFill>
                <a:latin typeface="+mn-lt"/>
                <a:ea typeface="+mn-ea"/>
                <a:cs typeface="+mn-cs"/>
              </a:defRPr>
            </a:pPr>
            <a:endParaRPr lang="en-US"/>
          </a:p>
        </c:txPr>
        <c:crossAx val="61527168"/>
        <c:crosses val="autoZero"/>
      </c:serAx>
      <c:spPr>
        <a:noFill/>
        <a:ln w="25398">
          <a:noFill/>
        </a:ln>
        <a:effectLst/>
      </c:spPr>
    </c:plotArea>
    <c:plotVisOnly val="1"/>
    <c:dispBlanksAs val="gap"/>
    <c:showDLblsOverMax val="1"/>
  </c:chart>
  <c:spPr>
    <a:noFill/>
    <a:ln>
      <a:noFill/>
    </a:ln>
    <a:effectLst>
      <a:outerShdw blurRad="40000" dist="23000" dir="5400000" rotWithShape="0">
        <a:srgbClr val="000000">
          <a:alpha val="35000"/>
        </a:srgbClr>
      </a:outerShdw>
    </a:effectLst>
  </c:spPr>
  <c:txPr>
    <a:bodyPr/>
    <a:lstStyle/>
    <a:p>
      <a:pPr>
        <a:defRPr>
          <a:solidFill>
            <a:schemeClr val="lt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145">
  <cs:axisTitle>
    <cs:lnRef idx="0"/>
    <cs:fillRef idx="0"/>
    <cs:effectRef idx="0"/>
    <cs:fontRef idx="minor">
      <a:schemeClr val="lt1"/>
    </cs:fontRef>
    <cs:defRPr sz="1000" b="1" kern="1200"/>
  </cs:axisTitle>
  <cs:categoryAxis>
    <cs:lnRef idx="1">
      <a:schemeClr val="dk1">
        <a:tint val="75000"/>
      </a:schemeClr>
    </cs:lnRef>
    <cs:fillRef idx="0"/>
    <cs:effectRef idx="0"/>
    <cs:fontRef idx="minor">
      <a:schemeClr val="lt1"/>
    </cs:fontRef>
    <cs:spPr>
      <a:ln>
        <a:round/>
      </a:ln>
    </cs:spPr>
    <cs:defRPr sz="1000" kern="1200"/>
  </cs:categoryAxis>
  <cs:chartArea>
    <cs:lnRef idx="0"/>
    <cs:fillRef idx="1">
      <a:schemeClr val="dk1"/>
    </cs:fillRef>
    <cs:effectRef idx="0"/>
    <cs:fontRef idx="minor">
      <a:schemeClr val="lt1"/>
    </cs:fontRef>
    <cs:defRPr sz="1000" kern="1200"/>
  </cs:chartArea>
  <cs:dataLabel>
    <cs:lnRef idx="0"/>
    <cs:fillRef idx="0"/>
    <cs:effectRef idx="0"/>
    <cs:fontRef idx="minor">
      <a:schemeClr val="lt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dk1"/>
    </cs:fontRef>
  </cs:dataPoint>
  <cs:dataPoint3D>
    <cs:lnRef idx="0"/>
    <cs:fillRef idx="1">
      <cs:styleClr val="auto"/>
    </cs:fillRef>
    <cs:effectRef idx="3">
      <a:schemeClr val="dk1"/>
    </cs:effectRef>
    <cs:fontRef idx="minor">
      <a:schemeClr val="dk1"/>
    </cs:fontRef>
  </cs:dataPoint3D>
  <cs:dataPointLine>
    <cs:lnRef idx="1">
      <cs:styleClr val="auto"/>
    </cs:lnRef>
    <cs:lineWidthScale>5</cs:lineWidthScale>
    <cs:fillRef idx="0"/>
    <cs:effectRef idx="0"/>
    <cs:fontRef idx="minor">
      <a:schemeClr val="dk2"/>
    </cs:fontRef>
    <cs:spPr>
      <a:ln cap="rnd">
        <a:round/>
      </a:ln>
    </cs:spPr>
  </cs:dataPointLine>
  <cs:dataPointMarker>
    <cs:lnRef idx="1">
      <cs:styleClr val="auto"/>
    </cs:lnRef>
    <cs:fillRef idx="3">
      <cs:styleClr val="auto"/>
    </cs:fillRef>
    <cs:effectRef idx="3">
      <a:schemeClr val="dk1"/>
    </cs:effectRef>
    <cs:fontRef idx="minor">
      <a:schemeClr val="dk1"/>
    </cs:fontRef>
    <cs:spPr>
      <a:ln>
        <a:round/>
      </a:ln>
    </cs:spPr>
  </cs:dataPointMarker>
  <cs:dataPointMarkerLayout/>
  <cs:dataPointWireframe>
    <cs:lnRef idx="1">
      <cs:styleClr val="auto"/>
    </cs:lnRef>
    <cs:fillRef idx="0"/>
    <cs:effectRef idx="0"/>
    <cs:fontRef idx="minor">
      <a:schemeClr val="dk2"/>
    </cs:fontRef>
    <cs:spPr>
      <a:ln>
        <a:round/>
      </a:ln>
    </cs:spPr>
  </cs:dataPointWireframe>
  <cs:dataTable>
    <cs:lnRef idx="1">
      <a:schemeClr val="lt1"/>
    </cs:lnRef>
    <cs:fillRef idx="0"/>
    <cs:effectRef idx="0"/>
    <cs:fontRef idx="minor">
      <a:schemeClr val="lt1"/>
    </cs:fontRef>
    <cs:spPr>
      <a:ln>
        <a:round/>
      </a:ln>
    </cs:spPr>
    <cs:defRPr sz="1000" kern="1200"/>
  </cs:dataTable>
  <cs:downBar>
    <cs:lnRef idx="0"/>
    <cs:fillRef idx="3" mods="ignoreCSTransforms">
      <cs:styleClr val="0">
        <a:shade val="25000"/>
      </cs:styleClr>
    </cs:fillRef>
    <cs:effectRef idx="3">
      <a:schemeClr val="dk1"/>
    </cs:effectRef>
    <cs:fontRef idx="minor">
      <a:schemeClr val="lt1"/>
    </cs:fontRef>
  </cs:downBar>
  <cs:dropLine>
    <cs:lnRef idx="1">
      <a:schemeClr val="lt1"/>
    </cs:lnRef>
    <cs:fillRef idx="0"/>
    <cs:effectRef idx="0"/>
    <cs:fontRef idx="minor">
      <a:schemeClr val="lt1"/>
    </cs:fontRef>
    <cs:spPr>
      <a:ln>
        <a:round/>
      </a:ln>
    </cs:spPr>
  </cs:dropLine>
  <cs:errorBar>
    <cs:lnRef idx="1">
      <a:schemeClr val="lt1"/>
    </cs:lnRef>
    <cs:fillRef idx="1">
      <a:schemeClr val="lt1"/>
    </cs:fillRef>
    <cs:effectRef idx="0"/>
    <cs:fontRef idx="minor">
      <a:schemeClr val="dk1"/>
    </cs:fontRef>
    <cs:spPr>
      <a:ln>
        <a:round/>
      </a:ln>
    </cs:spPr>
  </cs:errorBar>
  <cs:floor>
    <cs:lnRef idx="0"/>
    <cs:fillRef idx="1">
      <a:schemeClr val="dk1">
        <a:tint val="95000"/>
      </a:schemeClr>
    </cs:fillRef>
    <cs:effectRef idx="0"/>
    <cs:fontRef idx="minor">
      <a:schemeClr val="lt1"/>
    </cs:fontRef>
  </cs:floor>
  <cs:gridlineMajor>
    <cs:lnRef idx="1">
      <a:schemeClr val="dk1">
        <a:tint val="75000"/>
      </a:schemeClr>
    </cs:lnRef>
    <cs:fillRef idx="0"/>
    <cs:effectRef idx="0"/>
    <cs:fontRef idx="minor">
      <a:schemeClr val="dk2"/>
    </cs:fontRef>
    <cs:spPr>
      <a:ln>
        <a:round/>
      </a:ln>
    </cs:spPr>
  </cs:gridlineMajor>
  <cs:gridlineMinor>
    <cs:lnRef idx="1">
      <a:schemeClr val="dk1">
        <a:tint val="90000"/>
      </a:schemeClr>
    </cs:lnRef>
    <cs:fillRef idx="0"/>
    <cs:effectRef idx="0"/>
    <cs:fontRef idx="minor">
      <a:schemeClr val="dk2"/>
    </cs:fontRef>
    <cs:spPr>
      <a:ln>
        <a:round/>
      </a:ln>
    </cs:spPr>
  </cs:gridlineMinor>
  <cs:hiLoLine>
    <cs:lnRef idx="1">
      <a:schemeClr val="lt1"/>
    </cs:lnRef>
    <cs:fillRef idx="0"/>
    <cs:effectRef idx="0"/>
    <cs:fontRef idx="minor">
      <a:schemeClr val="lt1"/>
    </cs:fontRef>
    <cs:spPr>
      <a:ln>
        <a:round/>
      </a:ln>
    </cs:spPr>
  </cs:hiLoLine>
  <cs:leaderLine>
    <cs:lnRef idx="1">
      <a:schemeClr val="lt1"/>
    </cs:lnRef>
    <cs:fillRef idx="0"/>
    <cs:effectRef idx="0"/>
    <cs:fontRef idx="minor">
      <a:schemeClr val="lt1"/>
    </cs:fontRef>
    <cs:spPr>
      <a:ln>
        <a:round/>
      </a:ln>
    </cs:spPr>
  </cs:leaderLine>
  <cs:legend>
    <cs:lnRef idx="0"/>
    <cs:fillRef idx="0"/>
    <cs:effectRef idx="0"/>
    <cs:fontRef idx="minor">
      <a:schemeClr val="lt1"/>
    </cs:fontRef>
    <cs:defRPr sz="1000" kern="1200"/>
  </cs:legend>
  <cs:plotArea>
    <cs:lnRef idx="0"/>
    <cs:fillRef idx="1">
      <a:schemeClr val="dk1">
        <a:tint val="95000"/>
      </a:schemeClr>
    </cs:fillRef>
    <cs:effectRef idx="0"/>
    <cs:fontRef idx="minor">
      <a:schemeClr val="lt1"/>
    </cs:fontRef>
  </cs:plotArea>
  <cs:plotArea3D>
    <cs:lnRef idx="0"/>
    <cs:fillRef idx="0"/>
    <cs:effectRef idx="0"/>
    <cs:fontRef idx="minor">
      <a:schemeClr val="lt1"/>
    </cs:fontRef>
  </cs:plotArea3D>
  <cs:seriesAxis>
    <cs:lnRef idx="1">
      <a:schemeClr val="dk1">
        <a:tint val="75000"/>
      </a:schemeClr>
    </cs:lnRef>
    <cs:fillRef idx="0"/>
    <cs:effectRef idx="0"/>
    <cs:fontRef idx="minor">
      <a:schemeClr val="lt1"/>
    </cs:fontRef>
    <cs:spPr>
      <a:ln>
        <a:round/>
      </a:ln>
    </cs:spPr>
    <cs:defRPr sz="1000" kern="1200"/>
  </cs:seriesAxis>
  <cs:seriesLine>
    <cs:lnRef idx="1">
      <a:schemeClr val="lt1"/>
    </cs:lnRef>
    <cs:fillRef idx="0"/>
    <cs:effectRef idx="0"/>
    <cs:fontRef idx="minor">
      <a:schemeClr val="dk1"/>
    </cs:fontRef>
    <cs:spPr>
      <a:ln>
        <a:round/>
      </a:ln>
    </cs:spPr>
  </cs:seriesLine>
  <cs:title>
    <cs:lnRef idx="0"/>
    <cs:fillRef idx="0"/>
    <cs:effectRef idx="0"/>
    <cs:fontRef idx="minor">
      <a:schemeClr val="lt1"/>
    </cs:fontRef>
    <cs:defRPr sz="1800" b="1" kern="1200"/>
  </cs:title>
  <cs:trendline>
    <cs:lnRef idx="1">
      <a:schemeClr val="lt1"/>
    </cs:lnRef>
    <cs:fillRef idx="0"/>
    <cs:effectRef idx="0"/>
    <cs:fontRef idx="minor">
      <a:schemeClr val="lt1"/>
    </cs:fontRef>
    <cs:spPr>
      <a:ln cap="rnd">
        <a:round/>
      </a:ln>
    </cs:spPr>
  </cs:trendline>
  <cs:trendlineLabel>
    <cs:lnRef idx="0"/>
    <cs:fillRef idx="0"/>
    <cs:effectRef idx="0"/>
    <cs:fontRef idx="minor">
      <a:schemeClr val="lt1"/>
    </cs:fontRef>
    <cs:defRPr sz="1000" kern="1200"/>
  </cs:trendlineLabel>
  <cs:upBar>
    <cs:lnRef idx="0"/>
    <cs:fillRef idx="3" mods="ignoreCSTransforms">
      <cs:styleClr val="0">
        <a:tint val="25000"/>
      </cs:styleClr>
    </cs:fillRef>
    <cs:effectRef idx="3">
      <a:schemeClr val="dk1"/>
    </cs:effectRef>
    <cs:fontRef idx="minor">
      <a:schemeClr val="lt1"/>
    </cs:fontRef>
  </cs:upBar>
  <cs:valueAxis>
    <cs:lnRef idx="1">
      <a:schemeClr val="dk1">
        <a:tint val="75000"/>
      </a:schemeClr>
    </cs:lnRef>
    <cs:fillRef idx="0"/>
    <cs:effectRef idx="0"/>
    <cs:fontRef idx="minor">
      <a:schemeClr val="lt1"/>
    </cs:fontRef>
    <cs:spPr>
      <a:ln>
        <a:round/>
      </a:ln>
    </cs:spPr>
    <cs:defRPr sz="1000" kern="1200"/>
  </cs:valueAxis>
  <cs:wall>
    <cs:lnRef idx="0"/>
    <cs:fillRef idx="1">
      <a:schemeClr val="dk1">
        <a:tint val="95000"/>
      </a:schemeClr>
    </cs:fillRef>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53EA1-A308-46C1-A7B0-709A9D1C0A04}"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50DFAB1A-209D-4963-831C-AC857A74A105}">
      <dgm:prSet phldrT="[Text]" custT="1"/>
      <dgm:spPr/>
      <dgm:t>
        <a:bodyPr/>
        <a:lstStyle/>
        <a:p>
          <a:r>
            <a:rPr lang="en-US" sz="3600" b="1" dirty="0"/>
            <a:t>KID Check</a:t>
          </a:r>
        </a:p>
      </dgm:t>
    </dgm:pt>
    <dgm:pt modelId="{01775101-F0EE-4A9F-9A11-D9659222BF01}" type="parTrans" cxnId="{55FE1A9F-8FA1-4EB5-8318-E7FD752B5BF8}">
      <dgm:prSet/>
      <dgm:spPr/>
      <dgm:t>
        <a:bodyPr/>
        <a:lstStyle/>
        <a:p>
          <a:endParaRPr lang="en-US"/>
        </a:p>
      </dgm:t>
    </dgm:pt>
    <dgm:pt modelId="{AA8A2B01-05CA-4F00-9887-4AA487D9CAC5}" type="sibTrans" cxnId="{55FE1A9F-8FA1-4EB5-8318-E7FD752B5BF8}">
      <dgm:prSet/>
      <dgm:spPr/>
      <dgm:t>
        <a:bodyPr/>
        <a:lstStyle/>
        <a:p>
          <a:endParaRPr lang="en-US"/>
        </a:p>
      </dgm:t>
    </dgm:pt>
    <dgm:pt modelId="{CAF7F10B-5F61-45B5-A12F-D71552D27880}">
      <dgm:prSet phldrT="[Text]"/>
      <dgm:spPr/>
      <dgm:t>
        <a:bodyPr/>
        <a:lstStyle/>
        <a:p>
          <a:r>
            <a:rPr lang="en-US" dirty="0"/>
            <a:t>$</a:t>
          </a:r>
          <a:r>
            <a:rPr lang="en-US" dirty="0" smtClean="0"/>
            <a:t>12.6 </a:t>
          </a:r>
          <a:r>
            <a:rPr lang="en-US" dirty="0"/>
            <a:t>Million</a:t>
          </a:r>
        </a:p>
      </dgm:t>
    </dgm:pt>
    <dgm:pt modelId="{574CC5D2-F70C-4B6C-A5DE-65389C3CC4D5}" type="parTrans" cxnId="{892AE8F5-075F-4AB0-93C0-57EDB078D9BF}">
      <dgm:prSet/>
      <dgm:spPr/>
      <dgm:t>
        <a:bodyPr/>
        <a:lstStyle/>
        <a:p>
          <a:endParaRPr lang="en-US"/>
        </a:p>
      </dgm:t>
    </dgm:pt>
    <dgm:pt modelId="{81091850-91FA-486E-B7E8-415B8A41A9DC}" type="sibTrans" cxnId="{892AE8F5-075F-4AB0-93C0-57EDB078D9BF}">
      <dgm:prSet/>
      <dgm:spPr/>
      <dgm:t>
        <a:bodyPr/>
        <a:lstStyle/>
        <a:p>
          <a:endParaRPr lang="en-US"/>
        </a:p>
      </dgm:t>
    </dgm:pt>
    <dgm:pt modelId="{589A4EE5-95DB-43D6-A6ED-C169C375AE87}">
      <dgm:prSet phldrT="[Text]" custT="1"/>
      <dgm:spPr/>
      <dgm:t>
        <a:bodyPr/>
        <a:lstStyle/>
        <a:p>
          <a:r>
            <a:rPr lang="en-US" sz="3600" b="1" dirty="0"/>
            <a:t>Insurance Proceeds</a:t>
          </a:r>
        </a:p>
      </dgm:t>
    </dgm:pt>
    <dgm:pt modelId="{0DED2B36-9003-4307-B728-53DFC224CA8E}" type="parTrans" cxnId="{F4A73860-57AA-4B91-B22B-6B2047214143}">
      <dgm:prSet/>
      <dgm:spPr/>
      <dgm:t>
        <a:bodyPr/>
        <a:lstStyle/>
        <a:p>
          <a:endParaRPr lang="en-US"/>
        </a:p>
      </dgm:t>
    </dgm:pt>
    <dgm:pt modelId="{8861DCBB-D4FB-45E9-B6DE-B14FCAD27790}" type="sibTrans" cxnId="{F4A73860-57AA-4B91-B22B-6B2047214143}">
      <dgm:prSet/>
      <dgm:spPr/>
      <dgm:t>
        <a:bodyPr/>
        <a:lstStyle/>
        <a:p>
          <a:endParaRPr lang="en-US"/>
        </a:p>
      </dgm:t>
    </dgm:pt>
    <dgm:pt modelId="{F4325D3D-8DE7-4D6C-91A6-A32DC3AE5A1D}">
      <dgm:prSet phldrT="[Text]"/>
      <dgm:spPr/>
      <dgm:t>
        <a:bodyPr/>
        <a:lstStyle/>
        <a:p>
          <a:pPr>
            <a:buFontTx/>
            <a:buNone/>
          </a:pPr>
          <a:r>
            <a:rPr lang="en-US" dirty="0"/>
            <a:t>    $</a:t>
          </a:r>
          <a:r>
            <a:rPr lang="en-US" dirty="0" smtClean="0"/>
            <a:t>2.3 </a:t>
          </a:r>
          <a:r>
            <a:rPr lang="en-US" dirty="0"/>
            <a:t>Million</a:t>
          </a:r>
        </a:p>
      </dgm:t>
    </dgm:pt>
    <dgm:pt modelId="{48CF0905-1BAB-44D9-82FE-BD4F6DDE6B2B}" type="parTrans" cxnId="{16D44935-C045-4496-9040-FCDD9091FF93}">
      <dgm:prSet/>
      <dgm:spPr/>
      <dgm:t>
        <a:bodyPr/>
        <a:lstStyle/>
        <a:p>
          <a:endParaRPr lang="en-US"/>
        </a:p>
      </dgm:t>
    </dgm:pt>
    <dgm:pt modelId="{1D27695C-1B3B-49A5-A16A-67A49FB38536}" type="sibTrans" cxnId="{16D44935-C045-4496-9040-FCDD9091FF93}">
      <dgm:prSet/>
      <dgm:spPr/>
      <dgm:t>
        <a:bodyPr/>
        <a:lstStyle/>
        <a:p>
          <a:endParaRPr lang="en-US"/>
        </a:p>
      </dgm:t>
    </dgm:pt>
    <dgm:pt modelId="{58E47E19-5112-4939-AEF9-02D122819E9F}">
      <dgm:prSet phldrT="[Text]" custT="1"/>
      <dgm:spPr/>
      <dgm:t>
        <a:bodyPr/>
        <a:lstStyle/>
        <a:p>
          <a:r>
            <a:rPr lang="en-US" sz="3600" b="1" dirty="0"/>
            <a:t>Annuities</a:t>
          </a:r>
        </a:p>
        <a:p>
          <a:r>
            <a:rPr lang="en-US" sz="3600" b="1" dirty="0"/>
            <a:t>Pensions</a:t>
          </a:r>
        </a:p>
      </dgm:t>
    </dgm:pt>
    <dgm:pt modelId="{6F2D1C65-B89E-4EA5-8713-7024573D062D}" type="parTrans" cxnId="{EB7A92E7-2CB7-40AE-80EB-86862BB8F54A}">
      <dgm:prSet/>
      <dgm:spPr/>
      <dgm:t>
        <a:bodyPr/>
        <a:lstStyle/>
        <a:p>
          <a:endParaRPr lang="en-US"/>
        </a:p>
      </dgm:t>
    </dgm:pt>
    <dgm:pt modelId="{C50FAA76-3632-48B5-9F4B-1A49456B2107}" type="sibTrans" cxnId="{EB7A92E7-2CB7-40AE-80EB-86862BB8F54A}">
      <dgm:prSet/>
      <dgm:spPr/>
      <dgm:t>
        <a:bodyPr/>
        <a:lstStyle/>
        <a:p>
          <a:endParaRPr lang="en-US"/>
        </a:p>
      </dgm:t>
    </dgm:pt>
    <dgm:pt modelId="{A8E2B0C0-3E90-4814-BA78-3E2463BB2859}">
      <dgm:prSet phldrT="[Text]"/>
      <dgm:spPr/>
      <dgm:t>
        <a:bodyPr/>
        <a:lstStyle/>
        <a:p>
          <a:pPr>
            <a:buFontTx/>
            <a:buNone/>
          </a:pPr>
          <a:r>
            <a:rPr lang="en-US" dirty="0"/>
            <a:t>    </a:t>
          </a:r>
          <a:r>
            <a:rPr lang="en-US" dirty="0" smtClean="0"/>
            <a:t>$4.4 </a:t>
          </a:r>
          <a:r>
            <a:rPr lang="en-US" dirty="0"/>
            <a:t>Million</a:t>
          </a:r>
        </a:p>
      </dgm:t>
    </dgm:pt>
    <dgm:pt modelId="{65DBE632-515C-4F07-A17C-911C9AAC556B}" type="parTrans" cxnId="{AB3659BF-A425-4EAA-B75B-997409B4B3D3}">
      <dgm:prSet/>
      <dgm:spPr/>
      <dgm:t>
        <a:bodyPr/>
        <a:lstStyle/>
        <a:p>
          <a:endParaRPr lang="en-US"/>
        </a:p>
      </dgm:t>
    </dgm:pt>
    <dgm:pt modelId="{FFF36639-7E81-4A8E-B5D4-B8B39732EEA6}" type="sibTrans" cxnId="{AB3659BF-A425-4EAA-B75B-997409B4B3D3}">
      <dgm:prSet/>
      <dgm:spPr/>
      <dgm:t>
        <a:bodyPr/>
        <a:lstStyle/>
        <a:p>
          <a:endParaRPr lang="en-US"/>
        </a:p>
      </dgm:t>
    </dgm:pt>
    <dgm:pt modelId="{BF8A1C91-5B1F-40F7-A55B-4EB5C6B30F5A}">
      <dgm:prSet phldrT="[Text]" custT="1"/>
      <dgm:spPr/>
      <dgm:t>
        <a:bodyPr/>
        <a:lstStyle/>
        <a:p>
          <a:r>
            <a:rPr lang="en-US" sz="3600" b="1" dirty="0"/>
            <a:t>Bank Interest</a:t>
          </a:r>
        </a:p>
      </dgm:t>
    </dgm:pt>
    <dgm:pt modelId="{714C7E02-71AF-43A6-9873-1DBE54AFDC94}" type="parTrans" cxnId="{6685D357-65F0-485E-B5F4-A869D45ED7BE}">
      <dgm:prSet/>
      <dgm:spPr/>
      <dgm:t>
        <a:bodyPr/>
        <a:lstStyle/>
        <a:p>
          <a:endParaRPr lang="en-US"/>
        </a:p>
      </dgm:t>
    </dgm:pt>
    <dgm:pt modelId="{61E92A08-014E-47E2-912C-959489AD7B0C}" type="sibTrans" cxnId="{6685D357-65F0-485E-B5F4-A869D45ED7BE}">
      <dgm:prSet/>
      <dgm:spPr/>
      <dgm:t>
        <a:bodyPr/>
        <a:lstStyle/>
        <a:p>
          <a:endParaRPr lang="en-US"/>
        </a:p>
      </dgm:t>
    </dgm:pt>
    <dgm:pt modelId="{9899C9FB-0B60-492D-89DA-4B6C4BAB3296}">
      <dgm:prSet phldrT="[Text]"/>
      <dgm:spPr/>
      <dgm:t>
        <a:bodyPr/>
        <a:lstStyle/>
        <a:p>
          <a:pPr>
            <a:buFontTx/>
            <a:buNone/>
          </a:pPr>
          <a:r>
            <a:rPr lang="en-US" dirty="0"/>
            <a:t>     </a:t>
          </a:r>
          <a:r>
            <a:rPr lang="en-US" dirty="0" smtClean="0"/>
            <a:t>$118 </a:t>
          </a:r>
          <a:r>
            <a:rPr lang="en-US" dirty="0"/>
            <a:t>Thousand</a:t>
          </a:r>
        </a:p>
      </dgm:t>
    </dgm:pt>
    <dgm:pt modelId="{18CA8862-B7A4-43D5-B8A6-DD31C12EB20F}" type="parTrans" cxnId="{D7A5DF62-0E86-4604-8190-25FA97D47D18}">
      <dgm:prSet/>
      <dgm:spPr/>
      <dgm:t>
        <a:bodyPr/>
        <a:lstStyle/>
        <a:p>
          <a:endParaRPr lang="en-US"/>
        </a:p>
      </dgm:t>
    </dgm:pt>
    <dgm:pt modelId="{EFFB7427-26DE-4180-9315-90ED46D6D5D3}" type="sibTrans" cxnId="{D7A5DF62-0E86-4604-8190-25FA97D47D18}">
      <dgm:prSet/>
      <dgm:spPr/>
      <dgm:t>
        <a:bodyPr/>
        <a:lstStyle/>
        <a:p>
          <a:endParaRPr lang="en-US"/>
        </a:p>
      </dgm:t>
    </dgm:pt>
    <dgm:pt modelId="{FB80FEA2-694E-4C78-A392-E18181D88D3D}" type="pres">
      <dgm:prSet presAssocID="{7A053EA1-A308-46C1-A7B0-709A9D1C0A04}" presName="Name0" presStyleCnt="0">
        <dgm:presLayoutVars>
          <dgm:dir/>
          <dgm:animLvl val="lvl"/>
          <dgm:resizeHandles val="exact"/>
        </dgm:presLayoutVars>
      </dgm:prSet>
      <dgm:spPr/>
      <dgm:t>
        <a:bodyPr/>
        <a:lstStyle/>
        <a:p>
          <a:endParaRPr lang="en-US"/>
        </a:p>
      </dgm:t>
    </dgm:pt>
    <dgm:pt modelId="{E9E87BF0-9583-49F1-A061-06365C96EF69}" type="pres">
      <dgm:prSet presAssocID="{50DFAB1A-209D-4963-831C-AC857A74A105}" presName="linNode" presStyleCnt="0"/>
      <dgm:spPr/>
    </dgm:pt>
    <dgm:pt modelId="{FCCB7B43-8A5A-4185-BBEE-16DCE391F446}" type="pres">
      <dgm:prSet presAssocID="{50DFAB1A-209D-4963-831C-AC857A74A105}" presName="parentText" presStyleLbl="node1" presStyleIdx="0" presStyleCnt="4">
        <dgm:presLayoutVars>
          <dgm:chMax val="1"/>
          <dgm:bulletEnabled val="1"/>
        </dgm:presLayoutVars>
      </dgm:prSet>
      <dgm:spPr/>
      <dgm:t>
        <a:bodyPr/>
        <a:lstStyle/>
        <a:p>
          <a:endParaRPr lang="en-US"/>
        </a:p>
      </dgm:t>
    </dgm:pt>
    <dgm:pt modelId="{1A30CD11-0D38-4B99-8A8C-8395C0B2E9D5}" type="pres">
      <dgm:prSet presAssocID="{50DFAB1A-209D-4963-831C-AC857A74A105}" presName="descendantText" presStyleLbl="alignAccFollowNode1" presStyleIdx="0" presStyleCnt="4" custLinFactNeighborX="-1672" custLinFactNeighborY="2513">
        <dgm:presLayoutVars>
          <dgm:bulletEnabled val="1"/>
        </dgm:presLayoutVars>
      </dgm:prSet>
      <dgm:spPr/>
      <dgm:t>
        <a:bodyPr/>
        <a:lstStyle/>
        <a:p>
          <a:endParaRPr lang="en-US"/>
        </a:p>
      </dgm:t>
    </dgm:pt>
    <dgm:pt modelId="{E4598C5B-C322-47FC-8006-8660103BF44E}" type="pres">
      <dgm:prSet presAssocID="{AA8A2B01-05CA-4F00-9887-4AA487D9CAC5}" presName="sp" presStyleCnt="0"/>
      <dgm:spPr/>
    </dgm:pt>
    <dgm:pt modelId="{E3781F41-F186-43F1-AC3E-34B812A6F41B}" type="pres">
      <dgm:prSet presAssocID="{589A4EE5-95DB-43D6-A6ED-C169C375AE87}" presName="linNode" presStyleCnt="0"/>
      <dgm:spPr/>
    </dgm:pt>
    <dgm:pt modelId="{C499081E-22CF-4C52-9ADB-735FD4E51BA4}" type="pres">
      <dgm:prSet presAssocID="{589A4EE5-95DB-43D6-A6ED-C169C375AE87}" presName="parentText" presStyleLbl="node1" presStyleIdx="1" presStyleCnt="4">
        <dgm:presLayoutVars>
          <dgm:chMax val="1"/>
          <dgm:bulletEnabled val="1"/>
        </dgm:presLayoutVars>
      </dgm:prSet>
      <dgm:spPr/>
      <dgm:t>
        <a:bodyPr/>
        <a:lstStyle/>
        <a:p>
          <a:endParaRPr lang="en-US"/>
        </a:p>
      </dgm:t>
    </dgm:pt>
    <dgm:pt modelId="{E9D17229-E49D-446A-B223-3B71626AE287}" type="pres">
      <dgm:prSet presAssocID="{589A4EE5-95DB-43D6-A6ED-C169C375AE87}" presName="descendantText" presStyleLbl="alignAccFollowNode1" presStyleIdx="1" presStyleCnt="4">
        <dgm:presLayoutVars>
          <dgm:bulletEnabled val="1"/>
        </dgm:presLayoutVars>
      </dgm:prSet>
      <dgm:spPr/>
      <dgm:t>
        <a:bodyPr/>
        <a:lstStyle/>
        <a:p>
          <a:endParaRPr lang="en-US"/>
        </a:p>
      </dgm:t>
    </dgm:pt>
    <dgm:pt modelId="{855FE02C-D76C-4773-9DE9-78DEA8B6E8C6}" type="pres">
      <dgm:prSet presAssocID="{8861DCBB-D4FB-45E9-B6DE-B14FCAD27790}" presName="sp" presStyleCnt="0"/>
      <dgm:spPr/>
    </dgm:pt>
    <dgm:pt modelId="{DC37DAED-885A-4B31-83D9-DF6AA61AEBD0}" type="pres">
      <dgm:prSet presAssocID="{58E47E19-5112-4939-AEF9-02D122819E9F}" presName="linNode" presStyleCnt="0"/>
      <dgm:spPr/>
    </dgm:pt>
    <dgm:pt modelId="{0C1D412E-A49C-45D5-A008-ACF1B79DBE1C}" type="pres">
      <dgm:prSet presAssocID="{58E47E19-5112-4939-AEF9-02D122819E9F}" presName="parentText" presStyleLbl="node1" presStyleIdx="2" presStyleCnt="4">
        <dgm:presLayoutVars>
          <dgm:chMax val="1"/>
          <dgm:bulletEnabled val="1"/>
        </dgm:presLayoutVars>
      </dgm:prSet>
      <dgm:spPr/>
      <dgm:t>
        <a:bodyPr/>
        <a:lstStyle/>
        <a:p>
          <a:endParaRPr lang="en-US"/>
        </a:p>
      </dgm:t>
    </dgm:pt>
    <dgm:pt modelId="{53763E86-1A28-4AB3-A901-EED0FA1B439E}" type="pres">
      <dgm:prSet presAssocID="{58E47E19-5112-4939-AEF9-02D122819E9F}" presName="descendantText" presStyleLbl="alignAccFollowNode1" presStyleIdx="2" presStyleCnt="4">
        <dgm:presLayoutVars>
          <dgm:bulletEnabled val="1"/>
        </dgm:presLayoutVars>
      </dgm:prSet>
      <dgm:spPr/>
      <dgm:t>
        <a:bodyPr/>
        <a:lstStyle/>
        <a:p>
          <a:endParaRPr lang="en-US"/>
        </a:p>
      </dgm:t>
    </dgm:pt>
    <dgm:pt modelId="{6274BF99-18DA-42E5-B508-9BD89DCD3845}" type="pres">
      <dgm:prSet presAssocID="{C50FAA76-3632-48B5-9F4B-1A49456B2107}" presName="sp" presStyleCnt="0"/>
      <dgm:spPr/>
    </dgm:pt>
    <dgm:pt modelId="{65788EF8-9977-4C37-9C31-158F02FB507B}" type="pres">
      <dgm:prSet presAssocID="{BF8A1C91-5B1F-40F7-A55B-4EB5C6B30F5A}" presName="linNode" presStyleCnt="0"/>
      <dgm:spPr/>
    </dgm:pt>
    <dgm:pt modelId="{36A72730-3804-4901-9CD0-2AD17F9EB28B}" type="pres">
      <dgm:prSet presAssocID="{BF8A1C91-5B1F-40F7-A55B-4EB5C6B30F5A}" presName="parentText" presStyleLbl="node1" presStyleIdx="3" presStyleCnt="4">
        <dgm:presLayoutVars>
          <dgm:chMax val="1"/>
          <dgm:bulletEnabled val="1"/>
        </dgm:presLayoutVars>
      </dgm:prSet>
      <dgm:spPr/>
      <dgm:t>
        <a:bodyPr/>
        <a:lstStyle/>
        <a:p>
          <a:endParaRPr lang="en-US"/>
        </a:p>
      </dgm:t>
    </dgm:pt>
    <dgm:pt modelId="{27F6E165-6540-4162-9EE5-DCCEFFFD4897}" type="pres">
      <dgm:prSet presAssocID="{BF8A1C91-5B1F-40F7-A55B-4EB5C6B30F5A}" presName="descendantText" presStyleLbl="alignAccFollowNode1" presStyleIdx="3" presStyleCnt="4">
        <dgm:presLayoutVars>
          <dgm:bulletEnabled val="1"/>
        </dgm:presLayoutVars>
      </dgm:prSet>
      <dgm:spPr/>
      <dgm:t>
        <a:bodyPr/>
        <a:lstStyle/>
        <a:p>
          <a:endParaRPr lang="en-US"/>
        </a:p>
      </dgm:t>
    </dgm:pt>
  </dgm:ptLst>
  <dgm:cxnLst>
    <dgm:cxn modelId="{49DAFB2C-8BC0-4394-B995-8F3AAB6DDFD6}" type="presOf" srcId="{50DFAB1A-209D-4963-831C-AC857A74A105}" destId="{FCCB7B43-8A5A-4185-BBEE-16DCE391F446}" srcOrd="0" destOrd="0" presId="urn:microsoft.com/office/officeart/2005/8/layout/vList5"/>
    <dgm:cxn modelId="{8A24F8AD-3938-4ABD-9B87-DBA5AE267AEC}" type="presOf" srcId="{58E47E19-5112-4939-AEF9-02D122819E9F}" destId="{0C1D412E-A49C-45D5-A008-ACF1B79DBE1C}" srcOrd="0" destOrd="0" presId="urn:microsoft.com/office/officeart/2005/8/layout/vList5"/>
    <dgm:cxn modelId="{1E057E89-392F-4B24-B35F-7137BDE0E1D3}" type="presOf" srcId="{A8E2B0C0-3E90-4814-BA78-3E2463BB2859}" destId="{53763E86-1A28-4AB3-A901-EED0FA1B439E}" srcOrd="0" destOrd="0" presId="urn:microsoft.com/office/officeart/2005/8/layout/vList5"/>
    <dgm:cxn modelId="{CF1421BD-9027-4676-8519-566B0EF8EF5B}" type="presOf" srcId="{F4325D3D-8DE7-4D6C-91A6-A32DC3AE5A1D}" destId="{E9D17229-E49D-446A-B223-3B71626AE287}" srcOrd="0" destOrd="0" presId="urn:microsoft.com/office/officeart/2005/8/layout/vList5"/>
    <dgm:cxn modelId="{5A3A6994-233F-4DEA-B516-A0BC49B3411C}" type="presOf" srcId="{7A053EA1-A308-46C1-A7B0-709A9D1C0A04}" destId="{FB80FEA2-694E-4C78-A392-E18181D88D3D}" srcOrd="0" destOrd="0" presId="urn:microsoft.com/office/officeart/2005/8/layout/vList5"/>
    <dgm:cxn modelId="{EB7A92E7-2CB7-40AE-80EB-86862BB8F54A}" srcId="{7A053EA1-A308-46C1-A7B0-709A9D1C0A04}" destId="{58E47E19-5112-4939-AEF9-02D122819E9F}" srcOrd="2" destOrd="0" parTransId="{6F2D1C65-B89E-4EA5-8713-7024573D062D}" sibTransId="{C50FAA76-3632-48B5-9F4B-1A49456B2107}"/>
    <dgm:cxn modelId="{D7A5DF62-0E86-4604-8190-25FA97D47D18}" srcId="{BF8A1C91-5B1F-40F7-A55B-4EB5C6B30F5A}" destId="{9899C9FB-0B60-492D-89DA-4B6C4BAB3296}" srcOrd="0" destOrd="0" parTransId="{18CA8862-B7A4-43D5-B8A6-DD31C12EB20F}" sibTransId="{EFFB7427-26DE-4180-9315-90ED46D6D5D3}"/>
    <dgm:cxn modelId="{5FD11FAA-9D12-416F-A739-2DD64FF5E557}" type="presOf" srcId="{BF8A1C91-5B1F-40F7-A55B-4EB5C6B30F5A}" destId="{36A72730-3804-4901-9CD0-2AD17F9EB28B}" srcOrd="0" destOrd="0" presId="urn:microsoft.com/office/officeart/2005/8/layout/vList5"/>
    <dgm:cxn modelId="{48716DB6-B660-4E6A-8BEB-6A307A9A9AC4}" type="presOf" srcId="{589A4EE5-95DB-43D6-A6ED-C169C375AE87}" destId="{C499081E-22CF-4C52-9ADB-735FD4E51BA4}" srcOrd="0" destOrd="0" presId="urn:microsoft.com/office/officeart/2005/8/layout/vList5"/>
    <dgm:cxn modelId="{55FE1A9F-8FA1-4EB5-8318-E7FD752B5BF8}" srcId="{7A053EA1-A308-46C1-A7B0-709A9D1C0A04}" destId="{50DFAB1A-209D-4963-831C-AC857A74A105}" srcOrd="0" destOrd="0" parTransId="{01775101-F0EE-4A9F-9A11-D9659222BF01}" sibTransId="{AA8A2B01-05CA-4F00-9887-4AA487D9CAC5}"/>
    <dgm:cxn modelId="{892AE8F5-075F-4AB0-93C0-57EDB078D9BF}" srcId="{50DFAB1A-209D-4963-831C-AC857A74A105}" destId="{CAF7F10B-5F61-45B5-A12F-D71552D27880}" srcOrd="0" destOrd="0" parTransId="{574CC5D2-F70C-4B6C-A5DE-65389C3CC4D5}" sibTransId="{81091850-91FA-486E-B7E8-415B8A41A9DC}"/>
    <dgm:cxn modelId="{99212034-096E-4B86-B0F3-354B2B9A3B31}" type="presOf" srcId="{9899C9FB-0B60-492D-89DA-4B6C4BAB3296}" destId="{27F6E165-6540-4162-9EE5-DCCEFFFD4897}" srcOrd="0" destOrd="0" presId="urn:microsoft.com/office/officeart/2005/8/layout/vList5"/>
    <dgm:cxn modelId="{16D44935-C045-4496-9040-FCDD9091FF93}" srcId="{589A4EE5-95DB-43D6-A6ED-C169C375AE87}" destId="{F4325D3D-8DE7-4D6C-91A6-A32DC3AE5A1D}" srcOrd="0" destOrd="0" parTransId="{48CF0905-1BAB-44D9-82FE-BD4F6DDE6B2B}" sibTransId="{1D27695C-1B3B-49A5-A16A-67A49FB38536}"/>
    <dgm:cxn modelId="{87C5EE0E-D7A1-4C99-9F76-5FCCD471036E}" type="presOf" srcId="{CAF7F10B-5F61-45B5-A12F-D71552D27880}" destId="{1A30CD11-0D38-4B99-8A8C-8395C0B2E9D5}" srcOrd="0" destOrd="0" presId="urn:microsoft.com/office/officeart/2005/8/layout/vList5"/>
    <dgm:cxn modelId="{AB3659BF-A425-4EAA-B75B-997409B4B3D3}" srcId="{58E47E19-5112-4939-AEF9-02D122819E9F}" destId="{A8E2B0C0-3E90-4814-BA78-3E2463BB2859}" srcOrd="0" destOrd="0" parTransId="{65DBE632-515C-4F07-A17C-911C9AAC556B}" sibTransId="{FFF36639-7E81-4A8E-B5D4-B8B39732EEA6}"/>
    <dgm:cxn modelId="{6685D357-65F0-485E-B5F4-A869D45ED7BE}" srcId="{7A053EA1-A308-46C1-A7B0-709A9D1C0A04}" destId="{BF8A1C91-5B1F-40F7-A55B-4EB5C6B30F5A}" srcOrd="3" destOrd="0" parTransId="{714C7E02-71AF-43A6-9873-1DBE54AFDC94}" sibTransId="{61E92A08-014E-47E2-912C-959489AD7B0C}"/>
    <dgm:cxn modelId="{F4A73860-57AA-4B91-B22B-6B2047214143}" srcId="{7A053EA1-A308-46C1-A7B0-709A9D1C0A04}" destId="{589A4EE5-95DB-43D6-A6ED-C169C375AE87}" srcOrd="1" destOrd="0" parTransId="{0DED2B36-9003-4307-B728-53DFC224CA8E}" sibTransId="{8861DCBB-D4FB-45E9-B6DE-B14FCAD27790}"/>
    <dgm:cxn modelId="{D02C4536-B3F3-4B2A-B1B7-774842B40327}" type="presParOf" srcId="{FB80FEA2-694E-4C78-A392-E18181D88D3D}" destId="{E9E87BF0-9583-49F1-A061-06365C96EF69}" srcOrd="0" destOrd="0" presId="urn:microsoft.com/office/officeart/2005/8/layout/vList5"/>
    <dgm:cxn modelId="{52B1A5B6-22D8-4934-AD0A-C197F8F583B9}" type="presParOf" srcId="{E9E87BF0-9583-49F1-A061-06365C96EF69}" destId="{FCCB7B43-8A5A-4185-BBEE-16DCE391F446}" srcOrd="0" destOrd="0" presId="urn:microsoft.com/office/officeart/2005/8/layout/vList5"/>
    <dgm:cxn modelId="{20F639C0-83B9-43A7-BD51-BC33B4402727}" type="presParOf" srcId="{E9E87BF0-9583-49F1-A061-06365C96EF69}" destId="{1A30CD11-0D38-4B99-8A8C-8395C0B2E9D5}" srcOrd="1" destOrd="0" presId="urn:microsoft.com/office/officeart/2005/8/layout/vList5"/>
    <dgm:cxn modelId="{12E25AA4-A25E-4D90-B3F1-F58CF64E88FB}" type="presParOf" srcId="{FB80FEA2-694E-4C78-A392-E18181D88D3D}" destId="{E4598C5B-C322-47FC-8006-8660103BF44E}" srcOrd="1" destOrd="0" presId="urn:microsoft.com/office/officeart/2005/8/layout/vList5"/>
    <dgm:cxn modelId="{E936B935-31E3-4C7A-A296-44721CC92488}" type="presParOf" srcId="{FB80FEA2-694E-4C78-A392-E18181D88D3D}" destId="{E3781F41-F186-43F1-AC3E-34B812A6F41B}" srcOrd="2" destOrd="0" presId="urn:microsoft.com/office/officeart/2005/8/layout/vList5"/>
    <dgm:cxn modelId="{45395E60-0091-4653-A020-52B9CC0E765B}" type="presParOf" srcId="{E3781F41-F186-43F1-AC3E-34B812A6F41B}" destId="{C499081E-22CF-4C52-9ADB-735FD4E51BA4}" srcOrd="0" destOrd="0" presId="urn:microsoft.com/office/officeart/2005/8/layout/vList5"/>
    <dgm:cxn modelId="{D36C8937-0A87-41FD-BAFE-205B19D6BACE}" type="presParOf" srcId="{E3781F41-F186-43F1-AC3E-34B812A6F41B}" destId="{E9D17229-E49D-446A-B223-3B71626AE287}" srcOrd="1" destOrd="0" presId="urn:microsoft.com/office/officeart/2005/8/layout/vList5"/>
    <dgm:cxn modelId="{FA0559A3-1BA7-42AA-B4A4-A32282C01F0A}" type="presParOf" srcId="{FB80FEA2-694E-4C78-A392-E18181D88D3D}" destId="{855FE02C-D76C-4773-9DE9-78DEA8B6E8C6}" srcOrd="3" destOrd="0" presId="urn:microsoft.com/office/officeart/2005/8/layout/vList5"/>
    <dgm:cxn modelId="{577192A7-657F-443A-B713-B583A86FE6F8}" type="presParOf" srcId="{FB80FEA2-694E-4C78-A392-E18181D88D3D}" destId="{DC37DAED-885A-4B31-83D9-DF6AA61AEBD0}" srcOrd="4" destOrd="0" presId="urn:microsoft.com/office/officeart/2005/8/layout/vList5"/>
    <dgm:cxn modelId="{2403D483-25D3-465B-9DA6-BA8D19FC8331}" type="presParOf" srcId="{DC37DAED-885A-4B31-83D9-DF6AA61AEBD0}" destId="{0C1D412E-A49C-45D5-A008-ACF1B79DBE1C}" srcOrd="0" destOrd="0" presId="urn:microsoft.com/office/officeart/2005/8/layout/vList5"/>
    <dgm:cxn modelId="{80EDA68D-3AE3-4C9A-9DFB-2F43468F517A}" type="presParOf" srcId="{DC37DAED-885A-4B31-83D9-DF6AA61AEBD0}" destId="{53763E86-1A28-4AB3-A901-EED0FA1B439E}" srcOrd="1" destOrd="0" presId="urn:microsoft.com/office/officeart/2005/8/layout/vList5"/>
    <dgm:cxn modelId="{DDCC8003-CC6A-4A15-8B1B-11B3DC51196F}" type="presParOf" srcId="{FB80FEA2-694E-4C78-A392-E18181D88D3D}" destId="{6274BF99-18DA-42E5-B508-9BD89DCD3845}" srcOrd="5" destOrd="0" presId="urn:microsoft.com/office/officeart/2005/8/layout/vList5"/>
    <dgm:cxn modelId="{9F599DAC-7ED5-4D4E-8280-0547862B5CEB}" type="presParOf" srcId="{FB80FEA2-694E-4C78-A392-E18181D88D3D}" destId="{65788EF8-9977-4C37-9C31-158F02FB507B}" srcOrd="6" destOrd="0" presId="urn:microsoft.com/office/officeart/2005/8/layout/vList5"/>
    <dgm:cxn modelId="{01ED0017-0B39-4AAE-A4AB-2DF65C9DE29F}" type="presParOf" srcId="{65788EF8-9977-4C37-9C31-158F02FB507B}" destId="{36A72730-3804-4901-9CD0-2AD17F9EB28B}" srcOrd="0" destOrd="0" presId="urn:microsoft.com/office/officeart/2005/8/layout/vList5"/>
    <dgm:cxn modelId="{7CE058CD-3FC6-4905-A66B-0D1F98E05288}" type="presParOf" srcId="{65788EF8-9977-4C37-9C31-158F02FB507B}" destId="{27F6E165-6540-4162-9EE5-DCCEFFFD48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4CD044-748B-439E-A432-22096977B311}" type="doc">
      <dgm:prSet loTypeId="urn:diagrams.loki3.com/BracketList" loCatId="list" qsTypeId="urn:microsoft.com/office/officeart/2005/8/quickstyle/3d1" qsCatId="3D" csTypeId="urn:microsoft.com/office/officeart/2005/8/colors/colorful1" csCatId="colorful" phldr="1"/>
      <dgm:spPr/>
      <dgm:t>
        <a:bodyPr/>
        <a:lstStyle/>
        <a:p>
          <a:endParaRPr lang="en-US"/>
        </a:p>
      </dgm:t>
    </dgm:pt>
    <dgm:pt modelId="{D962DF29-560F-49A5-85B4-5D501E2FC630}">
      <dgm:prSet phldrT="[Text]"/>
      <dgm:spPr/>
      <dgm:t>
        <a:bodyPr/>
        <a:lstStyle/>
        <a:p>
          <a:r>
            <a:rPr lang="en-US" b="1" dirty="0"/>
            <a:t>Emergencies</a:t>
          </a:r>
        </a:p>
      </dgm:t>
    </dgm:pt>
    <dgm:pt modelId="{EA4EB0F4-ED39-425A-8C8C-309A3CDBC230}" type="parTrans" cxnId="{979ABC22-6855-42AE-A15F-F2CC4BB86380}">
      <dgm:prSet/>
      <dgm:spPr/>
      <dgm:t>
        <a:bodyPr/>
        <a:lstStyle/>
        <a:p>
          <a:endParaRPr lang="en-US"/>
        </a:p>
      </dgm:t>
    </dgm:pt>
    <dgm:pt modelId="{5E5AFCA5-A8B7-49F7-8CCA-5B50D0E33560}" type="sibTrans" cxnId="{979ABC22-6855-42AE-A15F-F2CC4BB86380}">
      <dgm:prSet/>
      <dgm:spPr/>
      <dgm:t>
        <a:bodyPr/>
        <a:lstStyle/>
        <a:p>
          <a:endParaRPr lang="en-US"/>
        </a:p>
      </dgm:t>
    </dgm:pt>
    <dgm:pt modelId="{2206689C-E58C-4954-8FAA-A4159FC05BAE}">
      <dgm:prSet phldrT="[Text]"/>
      <dgm:spPr/>
      <dgm:t>
        <a:bodyPr/>
        <a:lstStyle/>
        <a:p>
          <a:r>
            <a:rPr lang="en-US" altLang="en-US" dirty="0"/>
            <a:t>Injuries to, from and during </a:t>
          </a:r>
          <a:endParaRPr lang="en-US" dirty="0"/>
        </a:p>
      </dgm:t>
    </dgm:pt>
    <dgm:pt modelId="{615A937B-B1AF-4791-8161-D5B8B04C7F46}" type="parTrans" cxnId="{BC304715-18CE-4568-A4C1-2E5CDCCA741A}">
      <dgm:prSet/>
      <dgm:spPr/>
      <dgm:t>
        <a:bodyPr/>
        <a:lstStyle/>
        <a:p>
          <a:endParaRPr lang="en-US"/>
        </a:p>
      </dgm:t>
    </dgm:pt>
    <dgm:pt modelId="{C9148C96-D1BB-4387-A206-9AB4495CB27D}" type="sibTrans" cxnId="{BC304715-18CE-4568-A4C1-2E5CDCCA741A}">
      <dgm:prSet/>
      <dgm:spPr/>
      <dgm:t>
        <a:bodyPr/>
        <a:lstStyle/>
        <a:p>
          <a:endParaRPr lang="en-US"/>
        </a:p>
      </dgm:t>
    </dgm:pt>
    <dgm:pt modelId="{675227B6-6097-4DB1-B929-01F12FD5807D}">
      <dgm:prSet phldrT="[Text]"/>
      <dgm:spPr/>
      <dgm:t>
        <a:bodyPr/>
        <a:lstStyle/>
        <a:p>
          <a:r>
            <a:rPr lang="en-US" b="1" dirty="0"/>
            <a:t>Disease</a:t>
          </a:r>
        </a:p>
      </dgm:t>
    </dgm:pt>
    <dgm:pt modelId="{B797E74C-2824-470F-9044-1DEB850A72AF}" type="parTrans" cxnId="{AEF87E9B-D1E1-4017-81F3-783A47E2D14B}">
      <dgm:prSet/>
      <dgm:spPr/>
      <dgm:t>
        <a:bodyPr/>
        <a:lstStyle/>
        <a:p>
          <a:endParaRPr lang="en-US"/>
        </a:p>
      </dgm:t>
    </dgm:pt>
    <dgm:pt modelId="{E8326F71-02A3-4BD0-B684-CEA62AC8EAB0}" type="sibTrans" cxnId="{AEF87E9B-D1E1-4017-81F3-783A47E2D14B}">
      <dgm:prSet/>
      <dgm:spPr/>
      <dgm:t>
        <a:bodyPr/>
        <a:lstStyle/>
        <a:p>
          <a:endParaRPr lang="en-US"/>
        </a:p>
      </dgm:t>
    </dgm:pt>
    <dgm:pt modelId="{F0450FF1-779A-4F58-AF74-6B1694B22F79}">
      <dgm:prSet phldrT="[Text]"/>
      <dgm:spPr/>
      <dgm:t>
        <a:bodyPr/>
        <a:lstStyle/>
        <a:p>
          <a:r>
            <a:rPr lang="en-US" altLang="en-US" dirty="0"/>
            <a:t>Contracted by reason of the member’s duties</a:t>
          </a:r>
          <a:endParaRPr lang="en-US" dirty="0"/>
        </a:p>
      </dgm:t>
    </dgm:pt>
    <dgm:pt modelId="{A3CFDD31-FFF9-4177-9156-80DEF445A95D}" type="parTrans" cxnId="{700B9EF5-BD27-4965-A17E-D435EBF739D1}">
      <dgm:prSet/>
      <dgm:spPr/>
      <dgm:t>
        <a:bodyPr/>
        <a:lstStyle/>
        <a:p>
          <a:endParaRPr lang="en-US"/>
        </a:p>
      </dgm:t>
    </dgm:pt>
    <dgm:pt modelId="{63EE67C8-D0E8-4F69-B3B2-0341906E5C67}" type="sibTrans" cxnId="{700B9EF5-BD27-4965-A17E-D435EBF739D1}">
      <dgm:prSet/>
      <dgm:spPr/>
      <dgm:t>
        <a:bodyPr/>
        <a:lstStyle/>
        <a:p>
          <a:endParaRPr lang="en-US"/>
        </a:p>
      </dgm:t>
    </dgm:pt>
    <dgm:pt modelId="{3696B4C5-B6C5-4452-AC64-D4FEB369BD21}">
      <dgm:prSet phldrT="[Text]"/>
      <dgm:spPr/>
      <dgm:t>
        <a:bodyPr/>
        <a:lstStyle/>
        <a:p>
          <a:r>
            <a:rPr lang="en-US" b="1" dirty="0"/>
            <a:t>Disability</a:t>
          </a:r>
        </a:p>
      </dgm:t>
    </dgm:pt>
    <dgm:pt modelId="{717403AD-5644-463A-9819-95DB22F50378}" type="parTrans" cxnId="{E0DF97FC-FF0A-4658-8BCC-B4A5CD20D38C}">
      <dgm:prSet/>
      <dgm:spPr/>
      <dgm:t>
        <a:bodyPr/>
        <a:lstStyle/>
        <a:p>
          <a:endParaRPr lang="en-US"/>
        </a:p>
      </dgm:t>
    </dgm:pt>
    <dgm:pt modelId="{396246FC-2C69-40F6-A61D-54B1C322A06F}" type="sibTrans" cxnId="{E0DF97FC-FF0A-4658-8BCC-B4A5CD20D38C}">
      <dgm:prSet/>
      <dgm:spPr/>
      <dgm:t>
        <a:bodyPr/>
        <a:lstStyle/>
        <a:p>
          <a:endParaRPr lang="en-US"/>
        </a:p>
      </dgm:t>
    </dgm:pt>
    <dgm:pt modelId="{6729215A-AC34-4605-A346-2436813DFEA2}">
      <dgm:prSet phldrT="[Text]"/>
      <dgm:spPr/>
      <dgm:t>
        <a:bodyPr/>
        <a:lstStyle/>
        <a:p>
          <a:r>
            <a:rPr lang="en-US" altLang="en-US" dirty="0"/>
            <a:t>By reason of the discharge of a member’s duties</a:t>
          </a:r>
          <a:endParaRPr lang="en-US" dirty="0"/>
        </a:p>
      </dgm:t>
    </dgm:pt>
    <dgm:pt modelId="{EED08EF3-BDB2-48A0-907F-9B56C5AF52AA}" type="parTrans" cxnId="{3CB61970-0F74-442D-83BD-461EFAED4178}">
      <dgm:prSet/>
      <dgm:spPr/>
      <dgm:t>
        <a:bodyPr/>
        <a:lstStyle/>
        <a:p>
          <a:endParaRPr lang="en-US"/>
        </a:p>
      </dgm:t>
    </dgm:pt>
    <dgm:pt modelId="{4F871EC5-2DD6-4A29-BC7C-951666E96BBE}" type="sibTrans" cxnId="{3CB61970-0F74-442D-83BD-461EFAED4178}">
      <dgm:prSet/>
      <dgm:spPr/>
      <dgm:t>
        <a:bodyPr/>
        <a:lstStyle/>
        <a:p>
          <a:endParaRPr lang="en-US"/>
        </a:p>
      </dgm:t>
    </dgm:pt>
    <dgm:pt modelId="{DE8B2798-6079-4704-BB11-FF7BA5978536}">
      <dgm:prSet phldrT="[Text]"/>
      <dgm:spPr/>
      <dgm:t>
        <a:bodyPr/>
        <a:lstStyle/>
        <a:p>
          <a:r>
            <a:rPr lang="en-US" altLang="en-US" b="1" dirty="0"/>
            <a:t>Distress</a:t>
          </a:r>
          <a:endParaRPr lang="en-US" b="1" dirty="0"/>
        </a:p>
      </dgm:t>
    </dgm:pt>
    <dgm:pt modelId="{F0518ABE-EC86-4969-9C99-37ECF84BD175}" type="parTrans" cxnId="{55B3ECD4-B4E2-49CE-AB73-303A587DF9FC}">
      <dgm:prSet/>
      <dgm:spPr/>
      <dgm:t>
        <a:bodyPr/>
        <a:lstStyle/>
        <a:p>
          <a:endParaRPr lang="en-US"/>
        </a:p>
      </dgm:t>
    </dgm:pt>
    <dgm:pt modelId="{53B53ACD-8475-4C0C-A834-A926C463DECB}" type="sibTrans" cxnId="{55B3ECD4-B4E2-49CE-AB73-303A587DF9FC}">
      <dgm:prSet/>
      <dgm:spPr/>
      <dgm:t>
        <a:bodyPr/>
        <a:lstStyle/>
        <a:p>
          <a:endParaRPr lang="en-US"/>
        </a:p>
      </dgm:t>
    </dgm:pt>
    <dgm:pt modelId="{DB45828C-9B57-4292-938E-4E303D3B0E8E}">
      <dgm:prSet phldrT="[Text]"/>
      <dgm:spPr/>
      <dgm:t>
        <a:bodyPr/>
        <a:lstStyle/>
        <a:p>
          <a:r>
            <a:rPr lang="en-US" altLang="en-US" dirty="0"/>
            <a:t>Mental and emotional distress that requires medical intervention by reason of the discharge of a member’s duties</a:t>
          </a:r>
          <a:endParaRPr lang="en-US" dirty="0"/>
        </a:p>
      </dgm:t>
    </dgm:pt>
    <dgm:pt modelId="{A60255D2-4695-4D14-93CE-AA521D47BA15}" type="parTrans" cxnId="{4A8F79EC-6C69-4EA9-A67F-467B18362BBA}">
      <dgm:prSet/>
      <dgm:spPr/>
      <dgm:t>
        <a:bodyPr/>
        <a:lstStyle/>
        <a:p>
          <a:endParaRPr lang="en-US"/>
        </a:p>
      </dgm:t>
    </dgm:pt>
    <dgm:pt modelId="{9D68D610-FF51-48D9-BF9B-86A57BCCFF52}" type="sibTrans" cxnId="{4A8F79EC-6C69-4EA9-A67F-467B18362BBA}">
      <dgm:prSet/>
      <dgm:spPr/>
      <dgm:t>
        <a:bodyPr/>
        <a:lstStyle/>
        <a:p>
          <a:endParaRPr lang="en-US"/>
        </a:p>
      </dgm:t>
    </dgm:pt>
    <dgm:pt modelId="{C7E40136-80B5-41E8-B85E-E9BB6BDA65A7}" type="pres">
      <dgm:prSet presAssocID="{7C4CD044-748B-439E-A432-22096977B311}" presName="Name0" presStyleCnt="0">
        <dgm:presLayoutVars>
          <dgm:dir/>
          <dgm:animLvl val="lvl"/>
          <dgm:resizeHandles val="exact"/>
        </dgm:presLayoutVars>
      </dgm:prSet>
      <dgm:spPr/>
      <dgm:t>
        <a:bodyPr/>
        <a:lstStyle/>
        <a:p>
          <a:endParaRPr lang="en-US"/>
        </a:p>
      </dgm:t>
    </dgm:pt>
    <dgm:pt modelId="{F1AB1C73-96B6-45CC-A8D6-9B66835E7651}" type="pres">
      <dgm:prSet presAssocID="{D962DF29-560F-49A5-85B4-5D501E2FC630}" presName="linNode" presStyleCnt="0"/>
      <dgm:spPr/>
    </dgm:pt>
    <dgm:pt modelId="{B29DF2D2-1AA4-4A38-95D0-2BC210FF9598}" type="pres">
      <dgm:prSet presAssocID="{D962DF29-560F-49A5-85B4-5D501E2FC630}" presName="parTx" presStyleLbl="revTx" presStyleIdx="0" presStyleCnt="4">
        <dgm:presLayoutVars>
          <dgm:chMax val="1"/>
          <dgm:bulletEnabled val="1"/>
        </dgm:presLayoutVars>
      </dgm:prSet>
      <dgm:spPr/>
      <dgm:t>
        <a:bodyPr/>
        <a:lstStyle/>
        <a:p>
          <a:endParaRPr lang="en-US"/>
        </a:p>
      </dgm:t>
    </dgm:pt>
    <dgm:pt modelId="{CCB6AE5F-4382-4192-8D09-28A1953DC558}" type="pres">
      <dgm:prSet presAssocID="{D962DF29-560F-49A5-85B4-5D501E2FC630}" presName="bracket" presStyleLbl="parChTrans1D1" presStyleIdx="0" presStyleCnt="4"/>
      <dgm:spPr/>
    </dgm:pt>
    <dgm:pt modelId="{E6B14CA8-3D59-4376-8C39-2CC87616B417}" type="pres">
      <dgm:prSet presAssocID="{D962DF29-560F-49A5-85B4-5D501E2FC630}" presName="spH" presStyleCnt="0"/>
      <dgm:spPr/>
    </dgm:pt>
    <dgm:pt modelId="{FF63584A-DE05-440B-8357-7318CFA42DC2}" type="pres">
      <dgm:prSet presAssocID="{D962DF29-560F-49A5-85B4-5D501E2FC630}" presName="desTx" presStyleLbl="node1" presStyleIdx="0" presStyleCnt="4" custLinFactNeighborX="4838" custLinFactNeighborY="1577">
        <dgm:presLayoutVars>
          <dgm:bulletEnabled val="1"/>
        </dgm:presLayoutVars>
      </dgm:prSet>
      <dgm:spPr/>
      <dgm:t>
        <a:bodyPr/>
        <a:lstStyle/>
        <a:p>
          <a:endParaRPr lang="en-US"/>
        </a:p>
      </dgm:t>
    </dgm:pt>
    <dgm:pt modelId="{6DA68EF8-1713-443F-A894-F39AEA0C9488}" type="pres">
      <dgm:prSet presAssocID="{5E5AFCA5-A8B7-49F7-8CCA-5B50D0E33560}" presName="spV" presStyleCnt="0"/>
      <dgm:spPr/>
    </dgm:pt>
    <dgm:pt modelId="{1735A2EC-6731-421A-A1D3-5FC3F94F2AAE}" type="pres">
      <dgm:prSet presAssocID="{675227B6-6097-4DB1-B929-01F12FD5807D}" presName="linNode" presStyleCnt="0"/>
      <dgm:spPr/>
    </dgm:pt>
    <dgm:pt modelId="{C4AED954-10C2-43FF-8FE1-228AB1864353}" type="pres">
      <dgm:prSet presAssocID="{675227B6-6097-4DB1-B929-01F12FD5807D}" presName="parTx" presStyleLbl="revTx" presStyleIdx="1" presStyleCnt="4">
        <dgm:presLayoutVars>
          <dgm:chMax val="1"/>
          <dgm:bulletEnabled val="1"/>
        </dgm:presLayoutVars>
      </dgm:prSet>
      <dgm:spPr/>
      <dgm:t>
        <a:bodyPr/>
        <a:lstStyle/>
        <a:p>
          <a:endParaRPr lang="en-US"/>
        </a:p>
      </dgm:t>
    </dgm:pt>
    <dgm:pt modelId="{595C7232-EE2E-4E6A-A0C1-38C76F0C3C5E}" type="pres">
      <dgm:prSet presAssocID="{675227B6-6097-4DB1-B929-01F12FD5807D}" presName="bracket" presStyleLbl="parChTrans1D1" presStyleIdx="1" presStyleCnt="4"/>
      <dgm:spPr/>
    </dgm:pt>
    <dgm:pt modelId="{DC0E41E7-8CB2-46EE-8C75-E4BF9760E625}" type="pres">
      <dgm:prSet presAssocID="{675227B6-6097-4DB1-B929-01F12FD5807D}" presName="spH" presStyleCnt="0"/>
      <dgm:spPr/>
    </dgm:pt>
    <dgm:pt modelId="{DC844016-5750-42AA-97BF-7D1E8362BC96}" type="pres">
      <dgm:prSet presAssocID="{675227B6-6097-4DB1-B929-01F12FD5807D}" presName="desTx" presStyleLbl="node1" presStyleIdx="1" presStyleCnt="4">
        <dgm:presLayoutVars>
          <dgm:bulletEnabled val="1"/>
        </dgm:presLayoutVars>
      </dgm:prSet>
      <dgm:spPr/>
      <dgm:t>
        <a:bodyPr/>
        <a:lstStyle/>
        <a:p>
          <a:endParaRPr lang="en-US"/>
        </a:p>
      </dgm:t>
    </dgm:pt>
    <dgm:pt modelId="{7248DB60-5246-4684-9C03-E445FD2B2D9B}" type="pres">
      <dgm:prSet presAssocID="{E8326F71-02A3-4BD0-B684-CEA62AC8EAB0}" presName="spV" presStyleCnt="0"/>
      <dgm:spPr/>
    </dgm:pt>
    <dgm:pt modelId="{E1F65DCD-2547-4E46-B35C-F7C35C112A20}" type="pres">
      <dgm:prSet presAssocID="{3696B4C5-B6C5-4452-AC64-D4FEB369BD21}" presName="linNode" presStyleCnt="0"/>
      <dgm:spPr/>
    </dgm:pt>
    <dgm:pt modelId="{992D2D5A-3067-4216-AB4D-B5F18CC0EC08}" type="pres">
      <dgm:prSet presAssocID="{3696B4C5-B6C5-4452-AC64-D4FEB369BD21}" presName="parTx" presStyleLbl="revTx" presStyleIdx="2" presStyleCnt="4">
        <dgm:presLayoutVars>
          <dgm:chMax val="1"/>
          <dgm:bulletEnabled val="1"/>
        </dgm:presLayoutVars>
      </dgm:prSet>
      <dgm:spPr/>
      <dgm:t>
        <a:bodyPr/>
        <a:lstStyle/>
        <a:p>
          <a:endParaRPr lang="en-US"/>
        </a:p>
      </dgm:t>
    </dgm:pt>
    <dgm:pt modelId="{196AB402-5C78-49A8-81F2-0B1107CEA24A}" type="pres">
      <dgm:prSet presAssocID="{3696B4C5-B6C5-4452-AC64-D4FEB369BD21}" presName="bracket" presStyleLbl="parChTrans1D1" presStyleIdx="2" presStyleCnt="4"/>
      <dgm:spPr/>
    </dgm:pt>
    <dgm:pt modelId="{4569AF17-0763-44ED-82EB-1824AEA88654}" type="pres">
      <dgm:prSet presAssocID="{3696B4C5-B6C5-4452-AC64-D4FEB369BD21}" presName="spH" presStyleCnt="0"/>
      <dgm:spPr/>
    </dgm:pt>
    <dgm:pt modelId="{507E9270-1EC9-469C-AD1C-C7A3EEDEF05F}" type="pres">
      <dgm:prSet presAssocID="{3696B4C5-B6C5-4452-AC64-D4FEB369BD21}" presName="desTx" presStyleLbl="node1" presStyleIdx="2" presStyleCnt="4">
        <dgm:presLayoutVars>
          <dgm:bulletEnabled val="1"/>
        </dgm:presLayoutVars>
      </dgm:prSet>
      <dgm:spPr/>
      <dgm:t>
        <a:bodyPr/>
        <a:lstStyle/>
        <a:p>
          <a:endParaRPr lang="en-US"/>
        </a:p>
      </dgm:t>
    </dgm:pt>
    <dgm:pt modelId="{1B9D1085-D387-417C-B815-8A097198AC6C}" type="pres">
      <dgm:prSet presAssocID="{396246FC-2C69-40F6-A61D-54B1C322A06F}" presName="spV" presStyleCnt="0"/>
      <dgm:spPr/>
    </dgm:pt>
    <dgm:pt modelId="{60254FE4-FCE5-4460-81DF-D008FCC97175}" type="pres">
      <dgm:prSet presAssocID="{DE8B2798-6079-4704-BB11-FF7BA5978536}" presName="linNode" presStyleCnt="0"/>
      <dgm:spPr/>
    </dgm:pt>
    <dgm:pt modelId="{A721EBD7-8D18-4AE8-A31B-79A65A8F2B61}" type="pres">
      <dgm:prSet presAssocID="{DE8B2798-6079-4704-BB11-FF7BA5978536}" presName="parTx" presStyleLbl="revTx" presStyleIdx="3" presStyleCnt="4">
        <dgm:presLayoutVars>
          <dgm:chMax val="1"/>
          <dgm:bulletEnabled val="1"/>
        </dgm:presLayoutVars>
      </dgm:prSet>
      <dgm:spPr/>
      <dgm:t>
        <a:bodyPr/>
        <a:lstStyle/>
        <a:p>
          <a:endParaRPr lang="en-US"/>
        </a:p>
      </dgm:t>
    </dgm:pt>
    <dgm:pt modelId="{E287CA21-BE38-455E-ADBD-26ED398528EC}" type="pres">
      <dgm:prSet presAssocID="{DE8B2798-6079-4704-BB11-FF7BA5978536}" presName="bracket" presStyleLbl="parChTrans1D1" presStyleIdx="3" presStyleCnt="4"/>
      <dgm:spPr/>
    </dgm:pt>
    <dgm:pt modelId="{6A914BD6-3D79-42AC-B15C-CF3A8C137BBC}" type="pres">
      <dgm:prSet presAssocID="{DE8B2798-6079-4704-BB11-FF7BA5978536}" presName="spH" presStyleCnt="0"/>
      <dgm:spPr/>
    </dgm:pt>
    <dgm:pt modelId="{0E4F259D-0B61-45A6-8B54-44A5D5C06A40}" type="pres">
      <dgm:prSet presAssocID="{DE8B2798-6079-4704-BB11-FF7BA5978536}" presName="desTx" presStyleLbl="node1" presStyleIdx="3" presStyleCnt="4">
        <dgm:presLayoutVars>
          <dgm:bulletEnabled val="1"/>
        </dgm:presLayoutVars>
      </dgm:prSet>
      <dgm:spPr/>
      <dgm:t>
        <a:bodyPr/>
        <a:lstStyle/>
        <a:p>
          <a:endParaRPr lang="en-US"/>
        </a:p>
      </dgm:t>
    </dgm:pt>
  </dgm:ptLst>
  <dgm:cxnLst>
    <dgm:cxn modelId="{3CB61970-0F74-442D-83BD-461EFAED4178}" srcId="{3696B4C5-B6C5-4452-AC64-D4FEB369BD21}" destId="{6729215A-AC34-4605-A346-2436813DFEA2}" srcOrd="0" destOrd="0" parTransId="{EED08EF3-BDB2-48A0-907F-9B56C5AF52AA}" sibTransId="{4F871EC5-2DD6-4A29-BC7C-951666E96BBE}"/>
    <dgm:cxn modelId="{8464487A-AD65-4F57-9C83-B2CF686F4985}" type="presOf" srcId="{7C4CD044-748B-439E-A432-22096977B311}" destId="{C7E40136-80B5-41E8-B85E-E9BB6BDA65A7}" srcOrd="0" destOrd="0" presId="urn:diagrams.loki3.com/BracketList"/>
    <dgm:cxn modelId="{979ABC22-6855-42AE-A15F-F2CC4BB86380}" srcId="{7C4CD044-748B-439E-A432-22096977B311}" destId="{D962DF29-560F-49A5-85B4-5D501E2FC630}" srcOrd="0" destOrd="0" parTransId="{EA4EB0F4-ED39-425A-8C8C-309A3CDBC230}" sibTransId="{5E5AFCA5-A8B7-49F7-8CCA-5B50D0E33560}"/>
    <dgm:cxn modelId="{914375C1-2234-4F38-8376-CD38BB2BCB45}" type="presOf" srcId="{6729215A-AC34-4605-A346-2436813DFEA2}" destId="{507E9270-1EC9-469C-AD1C-C7A3EEDEF05F}" srcOrd="0" destOrd="0" presId="urn:diagrams.loki3.com/BracketList"/>
    <dgm:cxn modelId="{4A8F79EC-6C69-4EA9-A67F-467B18362BBA}" srcId="{DE8B2798-6079-4704-BB11-FF7BA5978536}" destId="{DB45828C-9B57-4292-938E-4E303D3B0E8E}" srcOrd="0" destOrd="0" parTransId="{A60255D2-4695-4D14-93CE-AA521D47BA15}" sibTransId="{9D68D610-FF51-48D9-BF9B-86A57BCCFF52}"/>
    <dgm:cxn modelId="{958BC005-ED00-4F0F-AB3F-387684A30977}" type="presOf" srcId="{2206689C-E58C-4954-8FAA-A4159FC05BAE}" destId="{FF63584A-DE05-440B-8357-7318CFA42DC2}" srcOrd="0" destOrd="0" presId="urn:diagrams.loki3.com/BracketList"/>
    <dgm:cxn modelId="{AEF87E9B-D1E1-4017-81F3-783A47E2D14B}" srcId="{7C4CD044-748B-439E-A432-22096977B311}" destId="{675227B6-6097-4DB1-B929-01F12FD5807D}" srcOrd="1" destOrd="0" parTransId="{B797E74C-2824-470F-9044-1DEB850A72AF}" sibTransId="{E8326F71-02A3-4BD0-B684-CEA62AC8EAB0}"/>
    <dgm:cxn modelId="{C6D648CD-D1CE-4D8C-ADCE-0FB76949C982}" type="presOf" srcId="{F0450FF1-779A-4F58-AF74-6B1694B22F79}" destId="{DC844016-5750-42AA-97BF-7D1E8362BC96}" srcOrd="0" destOrd="0" presId="urn:diagrams.loki3.com/BracketList"/>
    <dgm:cxn modelId="{4F6BD70B-48C6-4E25-A73F-44415DC78A2F}" type="presOf" srcId="{675227B6-6097-4DB1-B929-01F12FD5807D}" destId="{C4AED954-10C2-43FF-8FE1-228AB1864353}" srcOrd="0" destOrd="0" presId="urn:diagrams.loki3.com/BracketList"/>
    <dgm:cxn modelId="{700B9EF5-BD27-4965-A17E-D435EBF739D1}" srcId="{675227B6-6097-4DB1-B929-01F12FD5807D}" destId="{F0450FF1-779A-4F58-AF74-6B1694B22F79}" srcOrd="0" destOrd="0" parTransId="{A3CFDD31-FFF9-4177-9156-80DEF445A95D}" sibTransId="{63EE67C8-D0E8-4F69-B3B2-0341906E5C67}"/>
    <dgm:cxn modelId="{7493C3F0-73E3-4907-9590-2FC39BBA7542}" type="presOf" srcId="{DE8B2798-6079-4704-BB11-FF7BA5978536}" destId="{A721EBD7-8D18-4AE8-A31B-79A65A8F2B61}" srcOrd="0" destOrd="0" presId="urn:diagrams.loki3.com/BracketList"/>
    <dgm:cxn modelId="{CC35AC47-EB01-4C93-BB8A-47842745DC90}" type="presOf" srcId="{DB45828C-9B57-4292-938E-4E303D3B0E8E}" destId="{0E4F259D-0B61-45A6-8B54-44A5D5C06A40}" srcOrd="0" destOrd="0" presId="urn:diagrams.loki3.com/BracketList"/>
    <dgm:cxn modelId="{BC304715-18CE-4568-A4C1-2E5CDCCA741A}" srcId="{D962DF29-560F-49A5-85B4-5D501E2FC630}" destId="{2206689C-E58C-4954-8FAA-A4159FC05BAE}" srcOrd="0" destOrd="0" parTransId="{615A937B-B1AF-4791-8161-D5B8B04C7F46}" sibTransId="{C9148C96-D1BB-4387-A206-9AB4495CB27D}"/>
    <dgm:cxn modelId="{55B3ECD4-B4E2-49CE-AB73-303A587DF9FC}" srcId="{7C4CD044-748B-439E-A432-22096977B311}" destId="{DE8B2798-6079-4704-BB11-FF7BA5978536}" srcOrd="3" destOrd="0" parTransId="{F0518ABE-EC86-4969-9C99-37ECF84BD175}" sibTransId="{53B53ACD-8475-4C0C-A834-A926C463DECB}"/>
    <dgm:cxn modelId="{E0DF97FC-FF0A-4658-8BCC-B4A5CD20D38C}" srcId="{7C4CD044-748B-439E-A432-22096977B311}" destId="{3696B4C5-B6C5-4452-AC64-D4FEB369BD21}" srcOrd="2" destOrd="0" parTransId="{717403AD-5644-463A-9819-95DB22F50378}" sibTransId="{396246FC-2C69-40F6-A61D-54B1C322A06F}"/>
    <dgm:cxn modelId="{2AD5B131-B54B-4D66-8178-96D720A18721}" type="presOf" srcId="{D962DF29-560F-49A5-85B4-5D501E2FC630}" destId="{B29DF2D2-1AA4-4A38-95D0-2BC210FF9598}" srcOrd="0" destOrd="0" presId="urn:diagrams.loki3.com/BracketList"/>
    <dgm:cxn modelId="{1FB068DF-A1F4-4864-A113-1662C8CE984A}" type="presOf" srcId="{3696B4C5-B6C5-4452-AC64-D4FEB369BD21}" destId="{992D2D5A-3067-4216-AB4D-B5F18CC0EC08}" srcOrd="0" destOrd="0" presId="urn:diagrams.loki3.com/BracketList"/>
    <dgm:cxn modelId="{F9C34C50-8BAE-49E4-926B-F028C8FDB000}" type="presParOf" srcId="{C7E40136-80B5-41E8-B85E-E9BB6BDA65A7}" destId="{F1AB1C73-96B6-45CC-A8D6-9B66835E7651}" srcOrd="0" destOrd="0" presId="urn:diagrams.loki3.com/BracketList"/>
    <dgm:cxn modelId="{08DBA6A4-4813-4A88-83AA-CE0204340C73}" type="presParOf" srcId="{F1AB1C73-96B6-45CC-A8D6-9B66835E7651}" destId="{B29DF2D2-1AA4-4A38-95D0-2BC210FF9598}" srcOrd="0" destOrd="0" presId="urn:diagrams.loki3.com/BracketList"/>
    <dgm:cxn modelId="{C0818E2D-9A3A-437E-88DD-1F55D68214FC}" type="presParOf" srcId="{F1AB1C73-96B6-45CC-A8D6-9B66835E7651}" destId="{CCB6AE5F-4382-4192-8D09-28A1953DC558}" srcOrd="1" destOrd="0" presId="urn:diagrams.loki3.com/BracketList"/>
    <dgm:cxn modelId="{386B06FC-8D3A-4B24-A871-21A7118C909F}" type="presParOf" srcId="{F1AB1C73-96B6-45CC-A8D6-9B66835E7651}" destId="{E6B14CA8-3D59-4376-8C39-2CC87616B417}" srcOrd="2" destOrd="0" presId="urn:diagrams.loki3.com/BracketList"/>
    <dgm:cxn modelId="{EE20EC6A-53C1-4391-8BD3-5A4023651F51}" type="presParOf" srcId="{F1AB1C73-96B6-45CC-A8D6-9B66835E7651}" destId="{FF63584A-DE05-440B-8357-7318CFA42DC2}" srcOrd="3" destOrd="0" presId="urn:diagrams.loki3.com/BracketList"/>
    <dgm:cxn modelId="{0F62F569-F45D-4899-A1A5-CA1273614204}" type="presParOf" srcId="{C7E40136-80B5-41E8-B85E-E9BB6BDA65A7}" destId="{6DA68EF8-1713-443F-A894-F39AEA0C9488}" srcOrd="1" destOrd="0" presId="urn:diagrams.loki3.com/BracketList"/>
    <dgm:cxn modelId="{069627DE-51C4-4DBB-B8E2-D7CB656F49F9}" type="presParOf" srcId="{C7E40136-80B5-41E8-B85E-E9BB6BDA65A7}" destId="{1735A2EC-6731-421A-A1D3-5FC3F94F2AAE}" srcOrd="2" destOrd="0" presId="urn:diagrams.loki3.com/BracketList"/>
    <dgm:cxn modelId="{4B080A19-D045-4968-95FE-BAE863D885E8}" type="presParOf" srcId="{1735A2EC-6731-421A-A1D3-5FC3F94F2AAE}" destId="{C4AED954-10C2-43FF-8FE1-228AB1864353}" srcOrd="0" destOrd="0" presId="urn:diagrams.loki3.com/BracketList"/>
    <dgm:cxn modelId="{B18AEA7D-DAAA-4AD7-A9DD-07266080C82F}" type="presParOf" srcId="{1735A2EC-6731-421A-A1D3-5FC3F94F2AAE}" destId="{595C7232-EE2E-4E6A-A0C1-38C76F0C3C5E}" srcOrd="1" destOrd="0" presId="urn:diagrams.loki3.com/BracketList"/>
    <dgm:cxn modelId="{6B389938-F277-4970-B421-E72568E69399}" type="presParOf" srcId="{1735A2EC-6731-421A-A1D3-5FC3F94F2AAE}" destId="{DC0E41E7-8CB2-46EE-8C75-E4BF9760E625}" srcOrd="2" destOrd="0" presId="urn:diagrams.loki3.com/BracketList"/>
    <dgm:cxn modelId="{774B3F52-CE7C-4330-8FC2-C717F37612EA}" type="presParOf" srcId="{1735A2EC-6731-421A-A1D3-5FC3F94F2AAE}" destId="{DC844016-5750-42AA-97BF-7D1E8362BC96}" srcOrd="3" destOrd="0" presId="urn:diagrams.loki3.com/BracketList"/>
    <dgm:cxn modelId="{F9B96486-A418-4892-B7EC-CAB329A3B65A}" type="presParOf" srcId="{C7E40136-80B5-41E8-B85E-E9BB6BDA65A7}" destId="{7248DB60-5246-4684-9C03-E445FD2B2D9B}" srcOrd="3" destOrd="0" presId="urn:diagrams.loki3.com/BracketList"/>
    <dgm:cxn modelId="{685C3683-7443-45A2-AEB4-A29B7443D30E}" type="presParOf" srcId="{C7E40136-80B5-41E8-B85E-E9BB6BDA65A7}" destId="{E1F65DCD-2547-4E46-B35C-F7C35C112A20}" srcOrd="4" destOrd="0" presId="urn:diagrams.loki3.com/BracketList"/>
    <dgm:cxn modelId="{0FE81F7B-7E3C-4047-878E-56D6F7DCD4ED}" type="presParOf" srcId="{E1F65DCD-2547-4E46-B35C-F7C35C112A20}" destId="{992D2D5A-3067-4216-AB4D-B5F18CC0EC08}" srcOrd="0" destOrd="0" presId="urn:diagrams.loki3.com/BracketList"/>
    <dgm:cxn modelId="{88A8198E-1334-44C5-8165-91DFFE02317E}" type="presParOf" srcId="{E1F65DCD-2547-4E46-B35C-F7C35C112A20}" destId="{196AB402-5C78-49A8-81F2-0B1107CEA24A}" srcOrd="1" destOrd="0" presId="urn:diagrams.loki3.com/BracketList"/>
    <dgm:cxn modelId="{35A098D0-B20F-4861-99B7-EFB38BA5D1CF}" type="presParOf" srcId="{E1F65DCD-2547-4E46-B35C-F7C35C112A20}" destId="{4569AF17-0763-44ED-82EB-1824AEA88654}" srcOrd="2" destOrd="0" presId="urn:diagrams.loki3.com/BracketList"/>
    <dgm:cxn modelId="{774F57B1-673E-4347-AA2E-3E6349B25202}" type="presParOf" srcId="{E1F65DCD-2547-4E46-B35C-F7C35C112A20}" destId="{507E9270-1EC9-469C-AD1C-C7A3EEDEF05F}" srcOrd="3" destOrd="0" presId="urn:diagrams.loki3.com/BracketList"/>
    <dgm:cxn modelId="{B6861D95-CBFB-44FD-8634-6F76E2CEA5E0}" type="presParOf" srcId="{C7E40136-80B5-41E8-B85E-E9BB6BDA65A7}" destId="{1B9D1085-D387-417C-B815-8A097198AC6C}" srcOrd="5" destOrd="0" presId="urn:diagrams.loki3.com/BracketList"/>
    <dgm:cxn modelId="{40BE4392-9E20-4960-9B61-A53EB642018A}" type="presParOf" srcId="{C7E40136-80B5-41E8-B85E-E9BB6BDA65A7}" destId="{60254FE4-FCE5-4460-81DF-D008FCC97175}" srcOrd="6" destOrd="0" presId="urn:diagrams.loki3.com/BracketList"/>
    <dgm:cxn modelId="{5C893089-30E5-45B2-8F63-364AAC894ED1}" type="presParOf" srcId="{60254FE4-FCE5-4460-81DF-D008FCC97175}" destId="{A721EBD7-8D18-4AE8-A31B-79A65A8F2B61}" srcOrd="0" destOrd="0" presId="urn:diagrams.loki3.com/BracketList"/>
    <dgm:cxn modelId="{0B0D7635-760E-448F-B984-09DD99CCFA6C}" type="presParOf" srcId="{60254FE4-FCE5-4460-81DF-D008FCC97175}" destId="{E287CA21-BE38-455E-ADBD-26ED398528EC}" srcOrd="1" destOrd="0" presId="urn:diagrams.loki3.com/BracketList"/>
    <dgm:cxn modelId="{10E9B6BD-B1DE-4AF2-A946-1851F8D7D9BB}" type="presParOf" srcId="{60254FE4-FCE5-4460-81DF-D008FCC97175}" destId="{6A914BD6-3D79-42AC-B15C-CF3A8C137BBC}" srcOrd="2" destOrd="0" presId="urn:diagrams.loki3.com/BracketList"/>
    <dgm:cxn modelId="{009427D2-F670-467B-86D5-2849ED3F3361}" type="presParOf" srcId="{60254FE4-FCE5-4460-81DF-D008FCC97175}" destId="{0E4F259D-0B61-45A6-8B54-44A5D5C06A40}"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52EDB7-08AA-4312-85DD-F2B7ED2340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0278F9-A91D-465F-AF70-3B15456E5F36}">
      <dgm:prSet phldrT="[Text]"/>
      <dgm:spPr>
        <a:solidFill>
          <a:schemeClr val="accent3"/>
        </a:solidFill>
      </dgm:spPr>
      <dgm:t>
        <a:bodyPr/>
        <a:lstStyle/>
        <a:p>
          <a:pPr algn="ctr"/>
          <a:r>
            <a:rPr lang="en-US" b="1" dirty="0" smtClean="0"/>
            <a:t>Expenses of members attending conventions, training or seminars.</a:t>
          </a:r>
          <a:endParaRPr lang="en-US" b="1" dirty="0"/>
        </a:p>
      </dgm:t>
    </dgm:pt>
    <dgm:pt modelId="{AEA6F712-A59A-4C3D-B399-0608BE34ADFF}" type="parTrans" cxnId="{803A5715-BDB3-4893-A328-69EF122D2705}">
      <dgm:prSet/>
      <dgm:spPr/>
      <dgm:t>
        <a:bodyPr/>
        <a:lstStyle/>
        <a:p>
          <a:endParaRPr lang="en-US"/>
        </a:p>
      </dgm:t>
    </dgm:pt>
    <dgm:pt modelId="{97919EF5-18F0-424B-9E96-0C71ED7508FD}" type="sibTrans" cxnId="{803A5715-BDB3-4893-A328-69EF122D2705}">
      <dgm:prSet/>
      <dgm:spPr/>
      <dgm:t>
        <a:bodyPr/>
        <a:lstStyle/>
        <a:p>
          <a:endParaRPr lang="en-US"/>
        </a:p>
      </dgm:t>
    </dgm:pt>
    <dgm:pt modelId="{478599FC-C454-43DA-93CA-ED2AEA70D2C6}">
      <dgm:prSet phldrT="[Text]" custT="1"/>
      <dgm:spPr>
        <a:solidFill>
          <a:schemeClr val="accent4"/>
        </a:solidFill>
      </dgm:spPr>
      <dgm:t>
        <a:bodyPr/>
        <a:lstStyle/>
        <a:p>
          <a:r>
            <a:rPr lang="en-US" sz="2000" b="1" dirty="0" smtClean="0"/>
            <a:t>Donations to cities, townships, counties or fire districts</a:t>
          </a:r>
          <a:r>
            <a:rPr lang="en-US" sz="2400" b="1" dirty="0" smtClean="0"/>
            <a:t>.</a:t>
          </a:r>
          <a:endParaRPr lang="en-US" sz="2800" b="1" dirty="0"/>
        </a:p>
      </dgm:t>
    </dgm:pt>
    <dgm:pt modelId="{8C008153-6343-4416-AF0A-C834F9020F60}" type="parTrans" cxnId="{B63ED29C-7C8A-4AB7-A6AC-B8A5AD98D735}">
      <dgm:prSet/>
      <dgm:spPr/>
      <dgm:t>
        <a:bodyPr/>
        <a:lstStyle/>
        <a:p>
          <a:endParaRPr lang="en-US"/>
        </a:p>
      </dgm:t>
    </dgm:pt>
    <dgm:pt modelId="{A8A4FCE7-8889-4E6D-A8C8-0248D9256303}" type="sibTrans" cxnId="{B63ED29C-7C8A-4AB7-A6AC-B8A5AD98D735}">
      <dgm:prSet/>
      <dgm:spPr/>
      <dgm:t>
        <a:bodyPr/>
        <a:lstStyle/>
        <a:p>
          <a:endParaRPr lang="en-US"/>
        </a:p>
      </dgm:t>
    </dgm:pt>
    <dgm:pt modelId="{E740679A-011B-4284-8C4D-DE27259CC205}">
      <dgm:prSet phldrT="[Text]" custT="1"/>
      <dgm:spPr>
        <a:solidFill>
          <a:schemeClr val="accent2"/>
        </a:solidFill>
      </dgm:spPr>
      <dgm:t>
        <a:bodyPr/>
        <a:lstStyle/>
        <a:p>
          <a:r>
            <a:rPr lang="en-US" sz="2000" b="1" dirty="0" smtClean="0"/>
            <a:t>Dues to the Kansas State Firefighters Association, Inc.</a:t>
          </a:r>
          <a:endParaRPr lang="en-US" sz="2000" b="1" dirty="0"/>
        </a:p>
      </dgm:t>
    </dgm:pt>
    <dgm:pt modelId="{5A94D811-1C3E-4D2C-A470-817F6ECA8CBF}" type="parTrans" cxnId="{EFF80486-CD2D-4E45-A65F-8B50C6B282FC}">
      <dgm:prSet/>
      <dgm:spPr/>
      <dgm:t>
        <a:bodyPr/>
        <a:lstStyle/>
        <a:p>
          <a:endParaRPr lang="en-US"/>
        </a:p>
      </dgm:t>
    </dgm:pt>
    <dgm:pt modelId="{B98977F9-455E-43F3-9C03-E1F38938C90E}" type="sibTrans" cxnId="{EFF80486-CD2D-4E45-A65F-8B50C6B282FC}">
      <dgm:prSet/>
      <dgm:spPr/>
      <dgm:t>
        <a:bodyPr/>
        <a:lstStyle/>
        <a:p>
          <a:endParaRPr lang="en-US"/>
        </a:p>
      </dgm:t>
    </dgm:pt>
    <dgm:pt modelId="{62605ACE-FEE3-47C1-9C28-7C06CE373186}">
      <dgm:prSet phldrT="[Text]" custT="1"/>
      <dgm:spPr>
        <a:solidFill>
          <a:schemeClr val="accent3"/>
        </a:solidFill>
      </dgm:spPr>
      <dgm:t>
        <a:bodyPr/>
        <a:lstStyle/>
        <a:p>
          <a:r>
            <a:rPr lang="en-US" sz="2400" b="1" dirty="0" smtClean="0"/>
            <a:t>Purchase or cleaning of clothing.</a:t>
          </a:r>
          <a:endParaRPr lang="en-US" sz="2400" b="1" dirty="0"/>
        </a:p>
      </dgm:t>
    </dgm:pt>
    <dgm:pt modelId="{3F063E78-7AC7-4BE1-A850-70958E9A71D1}" type="parTrans" cxnId="{29766CBD-E8E4-4D05-8604-207392596AF2}">
      <dgm:prSet/>
      <dgm:spPr/>
      <dgm:t>
        <a:bodyPr/>
        <a:lstStyle/>
        <a:p>
          <a:endParaRPr lang="en-US"/>
        </a:p>
      </dgm:t>
    </dgm:pt>
    <dgm:pt modelId="{5727C49D-E1CA-4D61-8ADD-289B118A8F29}" type="sibTrans" cxnId="{29766CBD-E8E4-4D05-8604-207392596AF2}">
      <dgm:prSet/>
      <dgm:spPr/>
      <dgm:t>
        <a:bodyPr/>
        <a:lstStyle/>
        <a:p>
          <a:endParaRPr lang="en-US"/>
        </a:p>
      </dgm:t>
    </dgm:pt>
    <dgm:pt modelId="{AD528BBC-FCCA-4C86-A529-46CB73DB9E4C}">
      <dgm:prSet phldrT="[Text]" custT="1"/>
      <dgm:spPr>
        <a:solidFill>
          <a:schemeClr val="accent2"/>
        </a:solidFill>
      </dgm:spPr>
      <dgm:t>
        <a:bodyPr/>
        <a:lstStyle/>
        <a:p>
          <a:r>
            <a:rPr lang="en-US" sz="2800" b="1" dirty="0" smtClean="0"/>
            <a:t>Banquets, luncheons, dances, etc.</a:t>
          </a:r>
          <a:endParaRPr lang="en-US" sz="2800" b="1" dirty="0"/>
        </a:p>
      </dgm:t>
    </dgm:pt>
    <dgm:pt modelId="{FAB9668B-E711-475F-ADC9-B1F1A17BD59A}" type="parTrans" cxnId="{FD6220F7-FC78-4E05-B926-9E50F2E310DB}">
      <dgm:prSet/>
      <dgm:spPr/>
      <dgm:t>
        <a:bodyPr/>
        <a:lstStyle/>
        <a:p>
          <a:endParaRPr lang="en-US"/>
        </a:p>
      </dgm:t>
    </dgm:pt>
    <dgm:pt modelId="{5CFF357E-0B68-4642-921A-3A22AEF84ECB}" type="sibTrans" cxnId="{FD6220F7-FC78-4E05-B926-9E50F2E310DB}">
      <dgm:prSet/>
      <dgm:spPr/>
      <dgm:t>
        <a:bodyPr/>
        <a:lstStyle/>
        <a:p>
          <a:endParaRPr lang="en-US"/>
        </a:p>
      </dgm:t>
    </dgm:pt>
    <dgm:pt modelId="{F8FD96A3-A17E-497C-AF86-1F6743E49649}">
      <dgm:prSet phldrT="[Text]" custT="1"/>
      <dgm:spPr>
        <a:solidFill>
          <a:schemeClr val="accent4"/>
        </a:solidFill>
      </dgm:spPr>
      <dgm:t>
        <a:bodyPr/>
        <a:lstStyle/>
        <a:p>
          <a:r>
            <a:rPr lang="en-US" sz="2000" b="1" dirty="0" smtClean="0"/>
            <a:t>Capital expenditures (equipment, protective clothing, motor vehicles.</a:t>
          </a:r>
          <a:endParaRPr lang="en-US" sz="2000" b="1" dirty="0"/>
        </a:p>
      </dgm:t>
    </dgm:pt>
    <dgm:pt modelId="{0986488C-6E61-42B6-BC52-1852F778DF7F}" type="parTrans" cxnId="{1BD4BB00-AFC0-4659-AB68-E93324D8F341}">
      <dgm:prSet/>
      <dgm:spPr/>
      <dgm:t>
        <a:bodyPr/>
        <a:lstStyle/>
        <a:p>
          <a:endParaRPr lang="en-US"/>
        </a:p>
      </dgm:t>
    </dgm:pt>
    <dgm:pt modelId="{5D79705F-CB2C-4263-9963-C5254B0457B3}" type="sibTrans" cxnId="{1BD4BB00-AFC0-4659-AB68-E93324D8F341}">
      <dgm:prSet/>
      <dgm:spPr/>
      <dgm:t>
        <a:bodyPr/>
        <a:lstStyle/>
        <a:p>
          <a:endParaRPr lang="en-US"/>
        </a:p>
      </dgm:t>
    </dgm:pt>
    <dgm:pt modelId="{1A9AC9DA-2849-4CB4-B69E-42630B5014BE}">
      <dgm:prSet phldrT="[Text]" custT="1"/>
      <dgm:spPr>
        <a:solidFill>
          <a:schemeClr val="accent3"/>
        </a:solidFill>
      </dgm:spPr>
      <dgm:t>
        <a:bodyPr/>
        <a:lstStyle/>
        <a:p>
          <a:r>
            <a:rPr lang="en-US" sz="3200" b="1" dirty="0" smtClean="0"/>
            <a:t> Personal loans</a:t>
          </a:r>
          <a:endParaRPr lang="en-US" sz="3200" b="1" dirty="0"/>
        </a:p>
      </dgm:t>
    </dgm:pt>
    <dgm:pt modelId="{A33C505C-4BDC-4C6E-AB7F-E0AEB3D4FB7E}" type="parTrans" cxnId="{B2778C07-F025-40F7-A486-5BDEC3D3297C}">
      <dgm:prSet/>
      <dgm:spPr/>
      <dgm:t>
        <a:bodyPr/>
        <a:lstStyle/>
        <a:p>
          <a:endParaRPr lang="en-US"/>
        </a:p>
      </dgm:t>
    </dgm:pt>
    <dgm:pt modelId="{371DADD9-C2CE-4E4D-A69B-EE6E01C79E20}" type="sibTrans" cxnId="{B2778C07-F025-40F7-A486-5BDEC3D3297C}">
      <dgm:prSet/>
      <dgm:spPr/>
      <dgm:t>
        <a:bodyPr/>
        <a:lstStyle/>
        <a:p>
          <a:endParaRPr lang="en-US"/>
        </a:p>
      </dgm:t>
    </dgm:pt>
    <dgm:pt modelId="{D14A8A88-AF46-4456-8DBF-929B60164AEB}">
      <dgm:prSet phldrT="[Text]" custT="1"/>
      <dgm:spPr>
        <a:solidFill>
          <a:schemeClr val="accent4"/>
        </a:solidFill>
      </dgm:spPr>
      <dgm:t>
        <a:bodyPr/>
        <a:lstStyle/>
        <a:p>
          <a:r>
            <a:rPr lang="en-US" sz="2400" b="1" dirty="0" smtClean="0"/>
            <a:t>Training Manual, magazines or periodicals</a:t>
          </a:r>
          <a:endParaRPr lang="en-US" sz="2400" b="1" dirty="0"/>
        </a:p>
      </dgm:t>
    </dgm:pt>
    <dgm:pt modelId="{28D11E5F-80ED-49AC-A8EE-C8ECF491E5C8}" type="parTrans" cxnId="{4620258C-EA54-401C-A12B-E5F70914BCA7}">
      <dgm:prSet/>
      <dgm:spPr/>
      <dgm:t>
        <a:bodyPr/>
        <a:lstStyle/>
        <a:p>
          <a:endParaRPr lang="en-US"/>
        </a:p>
      </dgm:t>
    </dgm:pt>
    <dgm:pt modelId="{EED1ED76-C3F0-496D-9F1E-4CFB974225A8}" type="sibTrans" cxnId="{4620258C-EA54-401C-A12B-E5F70914BCA7}">
      <dgm:prSet/>
      <dgm:spPr/>
      <dgm:t>
        <a:bodyPr/>
        <a:lstStyle/>
        <a:p>
          <a:endParaRPr lang="en-US"/>
        </a:p>
      </dgm:t>
    </dgm:pt>
    <dgm:pt modelId="{E5B09A8D-7FFD-41D9-806D-CED610C4BB5D}" type="pres">
      <dgm:prSet presAssocID="{1452EDB7-08AA-4312-85DD-F2B7ED2340DE}" presName="diagram" presStyleCnt="0">
        <dgm:presLayoutVars>
          <dgm:dir/>
          <dgm:resizeHandles val="exact"/>
        </dgm:presLayoutVars>
      </dgm:prSet>
      <dgm:spPr/>
      <dgm:t>
        <a:bodyPr/>
        <a:lstStyle/>
        <a:p>
          <a:endParaRPr lang="en-US"/>
        </a:p>
      </dgm:t>
    </dgm:pt>
    <dgm:pt modelId="{7CAC2252-BD24-4AAC-9512-15AAAE7C62DB}" type="pres">
      <dgm:prSet presAssocID="{980278F9-A91D-465F-AF70-3B15456E5F36}" presName="node" presStyleLbl="node1" presStyleIdx="0" presStyleCnt="8" custLinFactNeighborY="4508">
        <dgm:presLayoutVars>
          <dgm:bulletEnabled val="1"/>
        </dgm:presLayoutVars>
      </dgm:prSet>
      <dgm:spPr/>
      <dgm:t>
        <a:bodyPr/>
        <a:lstStyle/>
        <a:p>
          <a:endParaRPr lang="en-US"/>
        </a:p>
      </dgm:t>
    </dgm:pt>
    <dgm:pt modelId="{E46812CA-25BE-49B3-86D0-041AFE79365D}" type="pres">
      <dgm:prSet presAssocID="{97919EF5-18F0-424B-9E96-0C71ED7508FD}" presName="sibTrans" presStyleCnt="0"/>
      <dgm:spPr/>
    </dgm:pt>
    <dgm:pt modelId="{F47E6F3E-52BB-467D-8C1F-AB7977C87314}" type="pres">
      <dgm:prSet presAssocID="{478599FC-C454-43DA-93CA-ED2AEA70D2C6}" presName="node" presStyleLbl="node1" presStyleIdx="1" presStyleCnt="8" custLinFactNeighborY="2598">
        <dgm:presLayoutVars>
          <dgm:bulletEnabled val="1"/>
        </dgm:presLayoutVars>
      </dgm:prSet>
      <dgm:spPr/>
      <dgm:t>
        <a:bodyPr/>
        <a:lstStyle/>
        <a:p>
          <a:endParaRPr lang="en-US"/>
        </a:p>
      </dgm:t>
    </dgm:pt>
    <dgm:pt modelId="{901D3EE2-6C89-4A97-8EEE-FDC2EDBD64AA}" type="pres">
      <dgm:prSet presAssocID="{A8A4FCE7-8889-4E6D-A8C8-0248D9256303}" presName="sibTrans" presStyleCnt="0"/>
      <dgm:spPr/>
    </dgm:pt>
    <dgm:pt modelId="{39985159-B2F5-459B-8583-DA68C883E19B}" type="pres">
      <dgm:prSet presAssocID="{E740679A-011B-4284-8C4D-DE27259CC205}" presName="node" presStyleLbl="node1" presStyleIdx="2" presStyleCnt="8" custLinFactNeighborX="1559" custLinFactNeighborY="-866">
        <dgm:presLayoutVars>
          <dgm:bulletEnabled val="1"/>
        </dgm:presLayoutVars>
      </dgm:prSet>
      <dgm:spPr/>
      <dgm:t>
        <a:bodyPr/>
        <a:lstStyle/>
        <a:p>
          <a:endParaRPr lang="en-US"/>
        </a:p>
      </dgm:t>
    </dgm:pt>
    <dgm:pt modelId="{CE7BFFDB-7C44-4144-9CD0-226EC96931C8}" type="pres">
      <dgm:prSet presAssocID="{B98977F9-455E-43F3-9C03-E1F38938C90E}" presName="sibTrans" presStyleCnt="0"/>
      <dgm:spPr/>
    </dgm:pt>
    <dgm:pt modelId="{1F775C8F-B3C3-4DAF-96F6-948212D1F833}" type="pres">
      <dgm:prSet presAssocID="{62605ACE-FEE3-47C1-9C28-7C06CE373186}" presName="node" presStyleLbl="node1" presStyleIdx="3" presStyleCnt="8">
        <dgm:presLayoutVars>
          <dgm:bulletEnabled val="1"/>
        </dgm:presLayoutVars>
      </dgm:prSet>
      <dgm:spPr/>
      <dgm:t>
        <a:bodyPr/>
        <a:lstStyle/>
        <a:p>
          <a:endParaRPr lang="en-US"/>
        </a:p>
      </dgm:t>
    </dgm:pt>
    <dgm:pt modelId="{1DFF6512-AF33-49AF-BBD2-E680D410216F}" type="pres">
      <dgm:prSet presAssocID="{5727C49D-E1CA-4D61-8ADD-289B118A8F29}" presName="sibTrans" presStyleCnt="0"/>
      <dgm:spPr/>
    </dgm:pt>
    <dgm:pt modelId="{5E8100EF-6164-451F-9D3C-95FB700BBFEC}" type="pres">
      <dgm:prSet presAssocID="{F8FD96A3-A17E-497C-AF86-1F6743E49649}" presName="node" presStyleLbl="node1" presStyleIdx="4" presStyleCnt="8">
        <dgm:presLayoutVars>
          <dgm:bulletEnabled val="1"/>
        </dgm:presLayoutVars>
      </dgm:prSet>
      <dgm:spPr/>
      <dgm:t>
        <a:bodyPr/>
        <a:lstStyle/>
        <a:p>
          <a:endParaRPr lang="en-US"/>
        </a:p>
      </dgm:t>
    </dgm:pt>
    <dgm:pt modelId="{847962B1-2016-4A8E-9F35-2D56408B3DED}" type="pres">
      <dgm:prSet presAssocID="{5D79705F-CB2C-4263-9963-C5254B0457B3}" presName="sibTrans" presStyleCnt="0"/>
      <dgm:spPr/>
    </dgm:pt>
    <dgm:pt modelId="{03D37D89-471A-4F6E-AC6D-580CBF5E4793}" type="pres">
      <dgm:prSet presAssocID="{AD528BBC-FCCA-4C86-A529-46CB73DB9E4C}" presName="node" presStyleLbl="node1" presStyleIdx="5" presStyleCnt="8">
        <dgm:presLayoutVars>
          <dgm:bulletEnabled val="1"/>
        </dgm:presLayoutVars>
      </dgm:prSet>
      <dgm:spPr/>
      <dgm:t>
        <a:bodyPr/>
        <a:lstStyle/>
        <a:p>
          <a:endParaRPr lang="en-US"/>
        </a:p>
      </dgm:t>
    </dgm:pt>
    <dgm:pt modelId="{6D41174A-1C9C-4CC9-A15D-B8A1CA034691}" type="pres">
      <dgm:prSet presAssocID="{5CFF357E-0B68-4642-921A-3A22AEF84ECB}" presName="sibTrans" presStyleCnt="0"/>
      <dgm:spPr/>
    </dgm:pt>
    <dgm:pt modelId="{9BAF3615-EA56-4A55-91B2-F3C2B50E6B35}" type="pres">
      <dgm:prSet presAssocID="{1A9AC9DA-2849-4CB4-B69E-42630B5014BE}" presName="node" presStyleLbl="node1" presStyleIdx="6" presStyleCnt="8">
        <dgm:presLayoutVars>
          <dgm:bulletEnabled val="1"/>
        </dgm:presLayoutVars>
      </dgm:prSet>
      <dgm:spPr/>
      <dgm:t>
        <a:bodyPr/>
        <a:lstStyle/>
        <a:p>
          <a:endParaRPr lang="en-US"/>
        </a:p>
      </dgm:t>
    </dgm:pt>
    <dgm:pt modelId="{56A546C3-E450-405C-BB6F-F872E4081C87}" type="pres">
      <dgm:prSet presAssocID="{371DADD9-C2CE-4E4D-A69B-EE6E01C79E20}" presName="sibTrans" presStyleCnt="0"/>
      <dgm:spPr/>
    </dgm:pt>
    <dgm:pt modelId="{01F4F1A3-0499-4C38-9FAA-9C52CC5D3074}" type="pres">
      <dgm:prSet presAssocID="{D14A8A88-AF46-4456-8DBF-929B60164AEB}" presName="node" presStyleLbl="node1" presStyleIdx="7" presStyleCnt="8">
        <dgm:presLayoutVars>
          <dgm:bulletEnabled val="1"/>
        </dgm:presLayoutVars>
      </dgm:prSet>
      <dgm:spPr/>
      <dgm:t>
        <a:bodyPr/>
        <a:lstStyle/>
        <a:p>
          <a:endParaRPr lang="en-US"/>
        </a:p>
      </dgm:t>
    </dgm:pt>
  </dgm:ptLst>
  <dgm:cxnLst>
    <dgm:cxn modelId="{1BD4BB00-AFC0-4659-AB68-E93324D8F341}" srcId="{1452EDB7-08AA-4312-85DD-F2B7ED2340DE}" destId="{F8FD96A3-A17E-497C-AF86-1F6743E49649}" srcOrd="4" destOrd="0" parTransId="{0986488C-6E61-42B6-BC52-1852F778DF7F}" sibTransId="{5D79705F-CB2C-4263-9963-C5254B0457B3}"/>
    <dgm:cxn modelId="{803A5715-BDB3-4893-A328-69EF122D2705}" srcId="{1452EDB7-08AA-4312-85DD-F2B7ED2340DE}" destId="{980278F9-A91D-465F-AF70-3B15456E5F36}" srcOrd="0" destOrd="0" parTransId="{AEA6F712-A59A-4C3D-B399-0608BE34ADFF}" sibTransId="{97919EF5-18F0-424B-9E96-0C71ED7508FD}"/>
    <dgm:cxn modelId="{974BF040-78BE-4125-BAB1-035AE0A06B1D}" type="presOf" srcId="{980278F9-A91D-465F-AF70-3B15456E5F36}" destId="{7CAC2252-BD24-4AAC-9512-15AAAE7C62DB}" srcOrd="0" destOrd="0" presId="urn:microsoft.com/office/officeart/2005/8/layout/default"/>
    <dgm:cxn modelId="{FD6220F7-FC78-4E05-B926-9E50F2E310DB}" srcId="{1452EDB7-08AA-4312-85DD-F2B7ED2340DE}" destId="{AD528BBC-FCCA-4C86-A529-46CB73DB9E4C}" srcOrd="5" destOrd="0" parTransId="{FAB9668B-E711-475F-ADC9-B1F1A17BD59A}" sibTransId="{5CFF357E-0B68-4642-921A-3A22AEF84ECB}"/>
    <dgm:cxn modelId="{890215C6-F9C7-4D9D-92F3-91E337DF971A}" type="presOf" srcId="{D14A8A88-AF46-4456-8DBF-929B60164AEB}" destId="{01F4F1A3-0499-4C38-9FAA-9C52CC5D3074}" srcOrd="0" destOrd="0" presId="urn:microsoft.com/office/officeart/2005/8/layout/default"/>
    <dgm:cxn modelId="{BA943296-5BD4-4756-86D6-F67CD7D8C829}" type="presOf" srcId="{478599FC-C454-43DA-93CA-ED2AEA70D2C6}" destId="{F47E6F3E-52BB-467D-8C1F-AB7977C87314}" srcOrd="0" destOrd="0" presId="urn:microsoft.com/office/officeart/2005/8/layout/default"/>
    <dgm:cxn modelId="{4620258C-EA54-401C-A12B-E5F70914BCA7}" srcId="{1452EDB7-08AA-4312-85DD-F2B7ED2340DE}" destId="{D14A8A88-AF46-4456-8DBF-929B60164AEB}" srcOrd="7" destOrd="0" parTransId="{28D11E5F-80ED-49AC-A8EE-C8ECF491E5C8}" sibTransId="{EED1ED76-C3F0-496D-9F1E-4CFB974225A8}"/>
    <dgm:cxn modelId="{75FAF567-9E5E-4D5C-9B64-531AEB96AC50}" type="presOf" srcId="{E740679A-011B-4284-8C4D-DE27259CC205}" destId="{39985159-B2F5-459B-8583-DA68C883E19B}" srcOrd="0" destOrd="0" presId="urn:microsoft.com/office/officeart/2005/8/layout/default"/>
    <dgm:cxn modelId="{5A34A606-FD92-4A63-ACEE-EF283040D0A5}" type="presOf" srcId="{62605ACE-FEE3-47C1-9C28-7C06CE373186}" destId="{1F775C8F-B3C3-4DAF-96F6-948212D1F833}" srcOrd="0" destOrd="0" presId="urn:microsoft.com/office/officeart/2005/8/layout/default"/>
    <dgm:cxn modelId="{EFF80486-CD2D-4E45-A65F-8B50C6B282FC}" srcId="{1452EDB7-08AA-4312-85DD-F2B7ED2340DE}" destId="{E740679A-011B-4284-8C4D-DE27259CC205}" srcOrd="2" destOrd="0" parTransId="{5A94D811-1C3E-4D2C-A470-817F6ECA8CBF}" sibTransId="{B98977F9-455E-43F3-9C03-E1F38938C90E}"/>
    <dgm:cxn modelId="{B2778C07-F025-40F7-A486-5BDEC3D3297C}" srcId="{1452EDB7-08AA-4312-85DD-F2B7ED2340DE}" destId="{1A9AC9DA-2849-4CB4-B69E-42630B5014BE}" srcOrd="6" destOrd="0" parTransId="{A33C505C-4BDC-4C6E-AB7F-E0AEB3D4FB7E}" sibTransId="{371DADD9-C2CE-4E4D-A69B-EE6E01C79E20}"/>
    <dgm:cxn modelId="{07B6B513-1460-4C43-AB78-9ADAC6BF9FEF}" type="presOf" srcId="{AD528BBC-FCCA-4C86-A529-46CB73DB9E4C}" destId="{03D37D89-471A-4F6E-AC6D-580CBF5E4793}" srcOrd="0" destOrd="0" presId="urn:microsoft.com/office/officeart/2005/8/layout/default"/>
    <dgm:cxn modelId="{51E7F6A0-3D3C-4847-9A38-09C2D77DBD4E}" type="presOf" srcId="{F8FD96A3-A17E-497C-AF86-1F6743E49649}" destId="{5E8100EF-6164-451F-9D3C-95FB700BBFEC}" srcOrd="0" destOrd="0" presId="urn:microsoft.com/office/officeart/2005/8/layout/default"/>
    <dgm:cxn modelId="{29766CBD-E8E4-4D05-8604-207392596AF2}" srcId="{1452EDB7-08AA-4312-85DD-F2B7ED2340DE}" destId="{62605ACE-FEE3-47C1-9C28-7C06CE373186}" srcOrd="3" destOrd="0" parTransId="{3F063E78-7AC7-4BE1-A850-70958E9A71D1}" sibTransId="{5727C49D-E1CA-4D61-8ADD-289B118A8F29}"/>
    <dgm:cxn modelId="{B63ED29C-7C8A-4AB7-A6AC-B8A5AD98D735}" srcId="{1452EDB7-08AA-4312-85DD-F2B7ED2340DE}" destId="{478599FC-C454-43DA-93CA-ED2AEA70D2C6}" srcOrd="1" destOrd="0" parTransId="{8C008153-6343-4416-AF0A-C834F9020F60}" sibTransId="{A8A4FCE7-8889-4E6D-A8C8-0248D9256303}"/>
    <dgm:cxn modelId="{63DCA694-C300-4D5F-B999-67EFB02437F0}" type="presOf" srcId="{1A9AC9DA-2849-4CB4-B69E-42630B5014BE}" destId="{9BAF3615-EA56-4A55-91B2-F3C2B50E6B35}" srcOrd="0" destOrd="0" presId="urn:microsoft.com/office/officeart/2005/8/layout/default"/>
    <dgm:cxn modelId="{5F9673FD-0F3F-4F10-8D22-45A1AFAB4187}" type="presOf" srcId="{1452EDB7-08AA-4312-85DD-F2B7ED2340DE}" destId="{E5B09A8D-7FFD-41D9-806D-CED610C4BB5D}" srcOrd="0" destOrd="0" presId="urn:microsoft.com/office/officeart/2005/8/layout/default"/>
    <dgm:cxn modelId="{07B0C9FA-30BD-405B-8FAE-D3FC81DAA542}" type="presParOf" srcId="{E5B09A8D-7FFD-41D9-806D-CED610C4BB5D}" destId="{7CAC2252-BD24-4AAC-9512-15AAAE7C62DB}" srcOrd="0" destOrd="0" presId="urn:microsoft.com/office/officeart/2005/8/layout/default"/>
    <dgm:cxn modelId="{64A4427B-32F2-42E6-9FAC-75C5627FA0BB}" type="presParOf" srcId="{E5B09A8D-7FFD-41D9-806D-CED610C4BB5D}" destId="{E46812CA-25BE-49B3-86D0-041AFE79365D}" srcOrd="1" destOrd="0" presId="urn:microsoft.com/office/officeart/2005/8/layout/default"/>
    <dgm:cxn modelId="{55AE950F-72FB-4CCE-B74B-53D4568C9070}" type="presParOf" srcId="{E5B09A8D-7FFD-41D9-806D-CED610C4BB5D}" destId="{F47E6F3E-52BB-467D-8C1F-AB7977C87314}" srcOrd="2" destOrd="0" presId="urn:microsoft.com/office/officeart/2005/8/layout/default"/>
    <dgm:cxn modelId="{07B3654C-D9EB-4157-94EE-885CB486C057}" type="presParOf" srcId="{E5B09A8D-7FFD-41D9-806D-CED610C4BB5D}" destId="{901D3EE2-6C89-4A97-8EEE-FDC2EDBD64AA}" srcOrd="3" destOrd="0" presId="urn:microsoft.com/office/officeart/2005/8/layout/default"/>
    <dgm:cxn modelId="{A3478902-0271-4F8A-8734-2131959E5DF6}" type="presParOf" srcId="{E5B09A8D-7FFD-41D9-806D-CED610C4BB5D}" destId="{39985159-B2F5-459B-8583-DA68C883E19B}" srcOrd="4" destOrd="0" presId="urn:microsoft.com/office/officeart/2005/8/layout/default"/>
    <dgm:cxn modelId="{680F23B1-4FDE-41ED-BAAD-E28E305290FA}" type="presParOf" srcId="{E5B09A8D-7FFD-41D9-806D-CED610C4BB5D}" destId="{CE7BFFDB-7C44-4144-9CD0-226EC96931C8}" srcOrd="5" destOrd="0" presId="urn:microsoft.com/office/officeart/2005/8/layout/default"/>
    <dgm:cxn modelId="{3FCF155A-339F-472D-BBD1-DE928AE03BF7}" type="presParOf" srcId="{E5B09A8D-7FFD-41D9-806D-CED610C4BB5D}" destId="{1F775C8F-B3C3-4DAF-96F6-948212D1F833}" srcOrd="6" destOrd="0" presId="urn:microsoft.com/office/officeart/2005/8/layout/default"/>
    <dgm:cxn modelId="{BD6C24B0-6A5E-45DB-90A4-9A7D575F2A54}" type="presParOf" srcId="{E5B09A8D-7FFD-41D9-806D-CED610C4BB5D}" destId="{1DFF6512-AF33-49AF-BBD2-E680D410216F}" srcOrd="7" destOrd="0" presId="urn:microsoft.com/office/officeart/2005/8/layout/default"/>
    <dgm:cxn modelId="{0FBEAB08-18A0-4109-8B90-CAEA17930A9C}" type="presParOf" srcId="{E5B09A8D-7FFD-41D9-806D-CED610C4BB5D}" destId="{5E8100EF-6164-451F-9D3C-95FB700BBFEC}" srcOrd="8" destOrd="0" presId="urn:microsoft.com/office/officeart/2005/8/layout/default"/>
    <dgm:cxn modelId="{28E19204-7F83-481B-B99C-4B9027B40457}" type="presParOf" srcId="{E5B09A8D-7FFD-41D9-806D-CED610C4BB5D}" destId="{847962B1-2016-4A8E-9F35-2D56408B3DED}" srcOrd="9" destOrd="0" presId="urn:microsoft.com/office/officeart/2005/8/layout/default"/>
    <dgm:cxn modelId="{C7F03E71-53E4-48E0-ABC3-1E201803EEAD}" type="presParOf" srcId="{E5B09A8D-7FFD-41D9-806D-CED610C4BB5D}" destId="{03D37D89-471A-4F6E-AC6D-580CBF5E4793}" srcOrd="10" destOrd="0" presId="urn:microsoft.com/office/officeart/2005/8/layout/default"/>
    <dgm:cxn modelId="{59232E08-0823-492A-B09E-2ADC520BDA01}" type="presParOf" srcId="{E5B09A8D-7FFD-41D9-806D-CED610C4BB5D}" destId="{6D41174A-1C9C-4CC9-A15D-B8A1CA034691}" srcOrd="11" destOrd="0" presId="urn:microsoft.com/office/officeart/2005/8/layout/default"/>
    <dgm:cxn modelId="{CB6605B3-92C5-4A6A-BED6-9549F30EF2A5}" type="presParOf" srcId="{E5B09A8D-7FFD-41D9-806D-CED610C4BB5D}" destId="{9BAF3615-EA56-4A55-91B2-F3C2B50E6B35}" srcOrd="12" destOrd="0" presId="urn:microsoft.com/office/officeart/2005/8/layout/default"/>
    <dgm:cxn modelId="{FA2232A7-8585-419E-A190-A27F93CB5DDB}" type="presParOf" srcId="{E5B09A8D-7FFD-41D9-806D-CED610C4BB5D}" destId="{56A546C3-E450-405C-BB6F-F872E4081C87}" srcOrd="13" destOrd="0" presId="urn:microsoft.com/office/officeart/2005/8/layout/default"/>
    <dgm:cxn modelId="{162C9C8C-C85B-4CF3-BFBE-D1F9D79FD29C}" type="presParOf" srcId="{E5B09A8D-7FFD-41D9-806D-CED610C4BB5D}" destId="{01F4F1A3-0499-4C38-9FAA-9C52CC5D307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8B4817-A0B1-4C57-9A72-9C2C76807E10}" type="doc">
      <dgm:prSet loTypeId="urn:microsoft.com/office/officeart/2005/8/layout/pyramid2" loCatId="list" qsTypeId="urn:microsoft.com/office/officeart/2005/8/quickstyle/simple1#7" qsCatId="simple" csTypeId="urn:microsoft.com/office/officeart/2005/8/colors/accent3_3" csCatId="accent3" phldr="1"/>
      <dgm:spPr/>
      <dgm:t>
        <a:bodyPr/>
        <a:lstStyle/>
        <a:p>
          <a:endParaRPr lang="en-US"/>
        </a:p>
      </dgm:t>
    </dgm:pt>
    <dgm:pt modelId="{350F7C2A-0B02-4C8E-9699-A753F32F9B20}">
      <dgm:prSet>
        <dgm:style>
          <a:lnRef idx="0">
            <a:schemeClr val="accent5"/>
          </a:lnRef>
          <a:fillRef idx="3">
            <a:schemeClr val="accent5"/>
          </a:fillRef>
          <a:effectRef idx="3">
            <a:schemeClr val="accent5"/>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b="1" dirty="0">
              <a:solidFill>
                <a:schemeClr val="bg1"/>
              </a:solidFill>
            </a:rPr>
            <a:t>All members of the Fire Department that have the duties and functions of a firefighter. </a:t>
          </a:r>
          <a:r>
            <a:rPr lang="en-US" dirty="0">
              <a:solidFill>
                <a:schemeClr val="bg1"/>
              </a:solidFill>
            </a:rPr>
            <a:t> </a:t>
          </a:r>
        </a:p>
      </dgm:t>
    </dgm:pt>
    <dgm:pt modelId="{900BF6D8-255F-41B9-8BC8-4A589900491D}" type="parTrans" cxnId="{02C88AF0-6E97-439A-8799-8AEC788ADF22}">
      <dgm:prSet/>
      <dgm:spPr/>
      <dgm:t>
        <a:bodyPr/>
        <a:lstStyle/>
        <a:p>
          <a:endParaRPr lang="en-US"/>
        </a:p>
      </dgm:t>
    </dgm:pt>
    <dgm:pt modelId="{31AA4BDE-90F6-4EB8-A5C9-D5078A1D59CD}" type="sibTrans" cxnId="{02C88AF0-6E97-439A-8799-8AEC788ADF22}">
      <dgm:prSet/>
      <dgm:spPr/>
      <dgm:t>
        <a:bodyPr/>
        <a:lstStyle/>
        <a:p>
          <a:endParaRPr lang="en-US"/>
        </a:p>
      </dgm:t>
    </dgm:pt>
    <dgm:pt modelId="{77748153-0FDA-4AF1-9173-5E196C5AAA3F}">
      <dgm:prSet>
        <dgm:style>
          <a:lnRef idx="0">
            <a:schemeClr val="accent5"/>
          </a:lnRef>
          <a:fillRef idx="3">
            <a:schemeClr val="accent5"/>
          </a:fillRef>
          <a:effectRef idx="3">
            <a:schemeClr val="accent5"/>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b="1" dirty="0">
              <a:solidFill>
                <a:schemeClr val="bg1"/>
              </a:solidFill>
            </a:rPr>
            <a:t>If you think there is a Firefighter that </a:t>
          </a:r>
          <a:r>
            <a:rPr lang="en-US" b="1" u="sng" dirty="0">
              <a:solidFill>
                <a:schemeClr val="bg1"/>
              </a:solidFill>
            </a:rPr>
            <a:t>does not </a:t>
          </a:r>
          <a:r>
            <a:rPr lang="en-US" b="1" dirty="0">
              <a:solidFill>
                <a:schemeClr val="bg1"/>
              </a:solidFill>
            </a:rPr>
            <a:t>deserve FRA benefits, then what are they doing on your Fire Department!  </a:t>
          </a:r>
        </a:p>
      </dgm:t>
    </dgm:pt>
    <dgm:pt modelId="{45604C89-3003-460E-BE2F-6960D6F05818}" type="parTrans" cxnId="{4390CE50-A8BC-4DD5-B3F2-BC2B32A81A7A}">
      <dgm:prSet/>
      <dgm:spPr/>
      <dgm:t>
        <a:bodyPr/>
        <a:lstStyle/>
        <a:p>
          <a:endParaRPr lang="en-US"/>
        </a:p>
      </dgm:t>
    </dgm:pt>
    <dgm:pt modelId="{43327369-0D56-487B-838A-BA3F2F5E4CB6}" type="sibTrans" cxnId="{4390CE50-A8BC-4DD5-B3F2-BC2B32A81A7A}">
      <dgm:prSet/>
      <dgm:spPr/>
      <dgm:t>
        <a:bodyPr/>
        <a:lstStyle/>
        <a:p>
          <a:endParaRPr lang="en-US"/>
        </a:p>
      </dgm:t>
    </dgm:pt>
    <dgm:pt modelId="{3B20C9BC-0168-4C97-992D-80777CB02330}">
      <dgm:prSet>
        <dgm:style>
          <a:lnRef idx="0">
            <a:schemeClr val="accent5"/>
          </a:lnRef>
          <a:fillRef idx="3">
            <a:schemeClr val="accent5"/>
          </a:fillRef>
          <a:effectRef idx="3">
            <a:schemeClr val="accent5"/>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b="1" dirty="0">
              <a:solidFill>
                <a:schemeClr val="bg1"/>
              </a:solidFill>
            </a:rPr>
            <a:t>You have an internal Fire Department issue and not a FRA problem</a:t>
          </a:r>
        </a:p>
      </dgm:t>
    </dgm:pt>
    <dgm:pt modelId="{70BAC4F2-9E00-4AEE-B09C-06F9BDE9D37B}" type="parTrans" cxnId="{7F98072C-96A6-438A-80C8-4166AFC420FC}">
      <dgm:prSet/>
      <dgm:spPr/>
      <dgm:t>
        <a:bodyPr/>
        <a:lstStyle/>
        <a:p>
          <a:endParaRPr lang="en-US"/>
        </a:p>
      </dgm:t>
    </dgm:pt>
    <dgm:pt modelId="{6D4980B1-0A95-449F-B510-C24C56A0AD85}" type="sibTrans" cxnId="{7F98072C-96A6-438A-80C8-4166AFC420FC}">
      <dgm:prSet/>
      <dgm:spPr/>
      <dgm:t>
        <a:bodyPr/>
        <a:lstStyle/>
        <a:p>
          <a:endParaRPr lang="en-US"/>
        </a:p>
      </dgm:t>
    </dgm:pt>
    <dgm:pt modelId="{B610E0B8-3EB2-4975-954C-55E03B304CDE}" type="pres">
      <dgm:prSet presAssocID="{F28B4817-A0B1-4C57-9A72-9C2C76807E10}" presName="compositeShape" presStyleCnt="0">
        <dgm:presLayoutVars>
          <dgm:dir/>
          <dgm:resizeHandles/>
        </dgm:presLayoutVars>
      </dgm:prSet>
      <dgm:spPr/>
      <dgm:t>
        <a:bodyPr/>
        <a:lstStyle/>
        <a:p>
          <a:endParaRPr lang="en-US"/>
        </a:p>
      </dgm:t>
    </dgm:pt>
    <dgm:pt modelId="{FF8EDE9E-9908-4A94-B43F-4FFDFB8C269D}" type="pres">
      <dgm:prSet presAssocID="{F28B4817-A0B1-4C57-9A72-9C2C76807E10}" presName="pyramid" presStyleLbl="node1" presStyleIdx="0" presStyleCnt="1">
        <dgm:style>
          <a:lnRef idx="0">
            <a:schemeClr val="accent2"/>
          </a:lnRef>
          <a:fillRef idx="3">
            <a:schemeClr val="accent2"/>
          </a:fillRef>
          <a:effectRef idx="3">
            <a:schemeClr val="accent2"/>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E44B74D-A12A-470F-B707-B4D44EE998AF}" type="pres">
      <dgm:prSet presAssocID="{F28B4817-A0B1-4C57-9A72-9C2C76807E10}" presName="theList" presStyleCnt="0"/>
      <dgm:spPr/>
    </dgm:pt>
    <dgm:pt modelId="{2790AD66-B76B-4EDE-8462-EA989B97B29C}" type="pres">
      <dgm:prSet presAssocID="{350F7C2A-0B02-4C8E-9699-A753F32F9B20}" presName="aNode" presStyleLbl="fgAcc1" presStyleIdx="0" presStyleCnt="3">
        <dgm:presLayoutVars>
          <dgm:bulletEnabled val="1"/>
        </dgm:presLayoutVars>
      </dgm:prSet>
      <dgm:spPr/>
      <dgm:t>
        <a:bodyPr/>
        <a:lstStyle/>
        <a:p>
          <a:endParaRPr lang="en-US"/>
        </a:p>
      </dgm:t>
    </dgm:pt>
    <dgm:pt modelId="{1A1300B2-B288-4275-B669-39C42C7409E9}" type="pres">
      <dgm:prSet presAssocID="{350F7C2A-0B02-4C8E-9699-A753F32F9B20}" presName="aSpace" presStyleCnt="0"/>
      <dgm:spPr/>
    </dgm:pt>
    <dgm:pt modelId="{C61F1F55-B87E-4BD4-8A3A-859FEA5D9741}" type="pres">
      <dgm:prSet presAssocID="{77748153-0FDA-4AF1-9173-5E196C5AAA3F}" presName="aNode" presStyleLbl="fgAcc1" presStyleIdx="1" presStyleCnt="3">
        <dgm:presLayoutVars>
          <dgm:bulletEnabled val="1"/>
        </dgm:presLayoutVars>
      </dgm:prSet>
      <dgm:spPr/>
      <dgm:t>
        <a:bodyPr/>
        <a:lstStyle/>
        <a:p>
          <a:endParaRPr lang="en-US"/>
        </a:p>
      </dgm:t>
    </dgm:pt>
    <dgm:pt modelId="{BEC9C28D-426D-43AD-9E7B-0AF5192B55D1}" type="pres">
      <dgm:prSet presAssocID="{77748153-0FDA-4AF1-9173-5E196C5AAA3F}" presName="aSpace" presStyleCnt="0"/>
      <dgm:spPr/>
    </dgm:pt>
    <dgm:pt modelId="{BE217128-DEF8-4CEE-A123-DC18142B7511}" type="pres">
      <dgm:prSet presAssocID="{3B20C9BC-0168-4C97-992D-80777CB02330}" presName="aNode" presStyleLbl="fgAcc1" presStyleIdx="2" presStyleCnt="3">
        <dgm:presLayoutVars>
          <dgm:bulletEnabled val="1"/>
        </dgm:presLayoutVars>
      </dgm:prSet>
      <dgm:spPr/>
      <dgm:t>
        <a:bodyPr/>
        <a:lstStyle/>
        <a:p>
          <a:endParaRPr lang="en-US"/>
        </a:p>
      </dgm:t>
    </dgm:pt>
    <dgm:pt modelId="{C255476E-48A8-4E22-B2AB-DFD5866286E2}" type="pres">
      <dgm:prSet presAssocID="{3B20C9BC-0168-4C97-992D-80777CB02330}" presName="aSpace" presStyleCnt="0"/>
      <dgm:spPr/>
    </dgm:pt>
  </dgm:ptLst>
  <dgm:cxnLst>
    <dgm:cxn modelId="{0DC139DF-CB47-40CC-8FA5-AE5C8ABD8334}" type="presOf" srcId="{77748153-0FDA-4AF1-9173-5E196C5AAA3F}" destId="{C61F1F55-B87E-4BD4-8A3A-859FEA5D9741}" srcOrd="0" destOrd="0" presId="urn:microsoft.com/office/officeart/2005/8/layout/pyramid2"/>
    <dgm:cxn modelId="{02C88AF0-6E97-439A-8799-8AEC788ADF22}" srcId="{F28B4817-A0B1-4C57-9A72-9C2C76807E10}" destId="{350F7C2A-0B02-4C8E-9699-A753F32F9B20}" srcOrd="0" destOrd="0" parTransId="{900BF6D8-255F-41B9-8BC8-4A589900491D}" sibTransId="{31AA4BDE-90F6-4EB8-A5C9-D5078A1D59CD}"/>
    <dgm:cxn modelId="{D1C75EA9-111B-4C80-8F53-FA2EBA742FBC}" type="presOf" srcId="{3B20C9BC-0168-4C97-992D-80777CB02330}" destId="{BE217128-DEF8-4CEE-A123-DC18142B7511}" srcOrd="0" destOrd="0" presId="urn:microsoft.com/office/officeart/2005/8/layout/pyramid2"/>
    <dgm:cxn modelId="{4390CE50-A8BC-4DD5-B3F2-BC2B32A81A7A}" srcId="{F28B4817-A0B1-4C57-9A72-9C2C76807E10}" destId="{77748153-0FDA-4AF1-9173-5E196C5AAA3F}" srcOrd="1" destOrd="0" parTransId="{45604C89-3003-460E-BE2F-6960D6F05818}" sibTransId="{43327369-0D56-487B-838A-BA3F2F5E4CB6}"/>
    <dgm:cxn modelId="{C294BC6D-E91F-41C2-A5DB-796991528C21}" type="presOf" srcId="{350F7C2A-0B02-4C8E-9699-A753F32F9B20}" destId="{2790AD66-B76B-4EDE-8462-EA989B97B29C}" srcOrd="0" destOrd="0" presId="urn:microsoft.com/office/officeart/2005/8/layout/pyramid2"/>
    <dgm:cxn modelId="{D9FD84E2-B462-415C-BADD-CDD5E0A969FA}" type="presOf" srcId="{F28B4817-A0B1-4C57-9A72-9C2C76807E10}" destId="{B610E0B8-3EB2-4975-954C-55E03B304CDE}" srcOrd="0" destOrd="0" presId="urn:microsoft.com/office/officeart/2005/8/layout/pyramid2"/>
    <dgm:cxn modelId="{7F98072C-96A6-438A-80C8-4166AFC420FC}" srcId="{F28B4817-A0B1-4C57-9A72-9C2C76807E10}" destId="{3B20C9BC-0168-4C97-992D-80777CB02330}" srcOrd="2" destOrd="0" parTransId="{70BAC4F2-9E00-4AEE-B09C-06F9BDE9D37B}" sibTransId="{6D4980B1-0A95-449F-B510-C24C56A0AD85}"/>
    <dgm:cxn modelId="{663FF977-DB5B-4FF8-9AC5-E5936A5C74C0}" type="presParOf" srcId="{B610E0B8-3EB2-4975-954C-55E03B304CDE}" destId="{FF8EDE9E-9908-4A94-B43F-4FFDFB8C269D}" srcOrd="0" destOrd="0" presId="urn:microsoft.com/office/officeart/2005/8/layout/pyramid2"/>
    <dgm:cxn modelId="{8799A454-439E-42AC-AA4A-42CBE990E40B}" type="presParOf" srcId="{B610E0B8-3EB2-4975-954C-55E03B304CDE}" destId="{1E44B74D-A12A-470F-B707-B4D44EE998AF}" srcOrd="1" destOrd="0" presId="urn:microsoft.com/office/officeart/2005/8/layout/pyramid2"/>
    <dgm:cxn modelId="{8E7038D2-D878-4D8C-93C1-6445688DF738}" type="presParOf" srcId="{1E44B74D-A12A-470F-B707-B4D44EE998AF}" destId="{2790AD66-B76B-4EDE-8462-EA989B97B29C}" srcOrd="0" destOrd="0" presId="urn:microsoft.com/office/officeart/2005/8/layout/pyramid2"/>
    <dgm:cxn modelId="{3F311668-E3C1-47CA-A23F-0BE28D49980B}" type="presParOf" srcId="{1E44B74D-A12A-470F-B707-B4D44EE998AF}" destId="{1A1300B2-B288-4275-B669-39C42C7409E9}" srcOrd="1" destOrd="0" presId="urn:microsoft.com/office/officeart/2005/8/layout/pyramid2"/>
    <dgm:cxn modelId="{280BEFAC-F1D3-4281-AFE8-EC4F5E297716}" type="presParOf" srcId="{1E44B74D-A12A-470F-B707-B4D44EE998AF}" destId="{C61F1F55-B87E-4BD4-8A3A-859FEA5D9741}" srcOrd="2" destOrd="0" presId="urn:microsoft.com/office/officeart/2005/8/layout/pyramid2"/>
    <dgm:cxn modelId="{F92AF570-FA4F-451E-8B8E-A763800D3E14}" type="presParOf" srcId="{1E44B74D-A12A-470F-B707-B4D44EE998AF}" destId="{BEC9C28D-426D-43AD-9E7B-0AF5192B55D1}" srcOrd="3" destOrd="0" presId="urn:microsoft.com/office/officeart/2005/8/layout/pyramid2"/>
    <dgm:cxn modelId="{19591053-54C9-4C51-9113-A80F751FAC00}" type="presParOf" srcId="{1E44B74D-A12A-470F-B707-B4D44EE998AF}" destId="{BE217128-DEF8-4CEE-A123-DC18142B7511}" srcOrd="4" destOrd="0" presId="urn:microsoft.com/office/officeart/2005/8/layout/pyramid2"/>
    <dgm:cxn modelId="{137A42CC-C159-4474-885B-A9F46C7A6F1C}" type="presParOf" srcId="{1E44B74D-A12A-470F-B707-B4D44EE998AF}" destId="{C255476E-48A8-4E22-B2AB-DFD5866286E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ECB663-1C92-4D88-9DBA-7DE73716D880}" type="doc">
      <dgm:prSet loTypeId="urn:microsoft.com/office/officeart/2005/8/layout/process1" loCatId="process" qsTypeId="urn:microsoft.com/office/officeart/2005/8/quickstyle/simple1#8" qsCatId="simple" csTypeId="urn:microsoft.com/office/officeart/2005/8/colors/accent1_2#7" csCatId="accent1" phldr="1"/>
      <dgm:spPr>
        <a:scene3d>
          <a:camera prst="orthographicFront">
            <a:rot lat="0" lon="0" rev="0"/>
          </a:camera>
          <a:lightRig rig="contrasting" dir="t">
            <a:rot lat="0" lon="0" rev="1500000"/>
          </a:lightRig>
        </a:scene3d>
      </dgm:spPr>
      <dgm:t>
        <a:bodyPr/>
        <a:lstStyle/>
        <a:p>
          <a:endParaRPr lang="en-US"/>
        </a:p>
      </dgm:t>
    </dgm:pt>
    <dgm:pt modelId="{06C74C6C-42B9-4064-9D93-C290254D1B8A}" type="pres">
      <dgm:prSet presAssocID="{94ECB663-1C92-4D88-9DBA-7DE73716D880}" presName="Name0" presStyleCnt="0">
        <dgm:presLayoutVars>
          <dgm:dir/>
          <dgm:resizeHandles val="exact"/>
        </dgm:presLayoutVars>
      </dgm:prSet>
      <dgm:spPr/>
      <dgm:t>
        <a:bodyPr/>
        <a:lstStyle/>
        <a:p>
          <a:endParaRPr lang="en-US"/>
        </a:p>
      </dgm:t>
    </dgm:pt>
  </dgm:ptLst>
  <dgm:cxnLst>
    <dgm:cxn modelId="{0EC012A7-983B-44D2-8F69-60D1369E4607}" type="presOf" srcId="{94ECB663-1C92-4D88-9DBA-7DE73716D880}" destId="{06C74C6C-42B9-4064-9D93-C290254D1B8A}"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2EACAD6-3C78-4ED4-892C-56A5CE339B96}" type="doc">
      <dgm:prSet loTypeId="urn:microsoft.com/office/officeart/2005/8/layout/vList2" loCatId="list" qsTypeId="urn:microsoft.com/office/officeart/2005/8/quickstyle/simple1#9" qsCatId="simple" csTypeId="urn:microsoft.com/office/officeart/2005/8/colors/accent1_2#8" csCatId="accent1" phldr="1"/>
      <dgm:spPr/>
      <dgm:t>
        <a:bodyPr/>
        <a:lstStyle/>
        <a:p>
          <a:endParaRPr lang="en-US"/>
        </a:p>
      </dgm:t>
    </dgm:pt>
    <dgm:pt modelId="{1B3B8A32-7388-48D2-8336-2628232CC80E}">
      <dgm:prSet/>
      <dgm:spPr>
        <a:solidFill>
          <a:srgbClr val="9966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a:t>A member of a fire department is protected by the Firefighter Relief Act </a:t>
          </a:r>
          <a:r>
            <a:rPr lang="en-US" b="1" u="sng" dirty="0"/>
            <a:t>from the first day of service with such department</a:t>
          </a:r>
          <a:r>
            <a:rPr lang="en-US" dirty="0"/>
            <a:t>, </a:t>
          </a:r>
          <a:r>
            <a:rPr lang="en-US" dirty="0" smtClean="0"/>
            <a:t>(there is no “opt out” provision)</a:t>
          </a:r>
          <a:endParaRPr lang="en-US" dirty="0"/>
        </a:p>
      </dgm:t>
    </dgm:pt>
    <dgm:pt modelId="{3F6E730F-5AFC-4126-818C-E9AB5A9B027F}" type="parTrans" cxnId="{38C82325-47DB-4DE6-BE63-72FA98569566}">
      <dgm:prSet/>
      <dgm:spPr/>
      <dgm:t>
        <a:bodyPr/>
        <a:lstStyle/>
        <a:p>
          <a:endParaRPr lang="en-US"/>
        </a:p>
      </dgm:t>
    </dgm:pt>
    <dgm:pt modelId="{103D0D63-F5E0-402B-ABA3-45E91B5096E3}" type="sibTrans" cxnId="{38C82325-47DB-4DE6-BE63-72FA98569566}">
      <dgm:prSet/>
      <dgm:spPr/>
      <dgm:t>
        <a:bodyPr/>
        <a:lstStyle/>
        <a:p>
          <a:endParaRPr lang="en-US"/>
        </a:p>
      </dgm:t>
    </dgm:pt>
    <dgm:pt modelId="{790A413F-549D-48FF-AE45-4D6784F50428}">
      <dgm:prSet/>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a:t>regardless of any probation status.  </a:t>
          </a:r>
        </a:p>
      </dgm:t>
    </dgm:pt>
    <dgm:pt modelId="{F8C80186-0909-4F07-8E85-55C5533CF7C8}" type="parTrans" cxnId="{63945407-A9D7-4A2A-97E8-782EB6A2C8D4}">
      <dgm:prSet/>
      <dgm:spPr/>
      <dgm:t>
        <a:bodyPr/>
        <a:lstStyle/>
        <a:p>
          <a:endParaRPr lang="en-US"/>
        </a:p>
      </dgm:t>
    </dgm:pt>
    <dgm:pt modelId="{43D066E7-0D03-4955-ADC6-6168553C6F7D}" type="sibTrans" cxnId="{63945407-A9D7-4A2A-97E8-782EB6A2C8D4}">
      <dgm:prSet/>
      <dgm:spPr/>
      <dgm:t>
        <a:bodyPr/>
        <a:lstStyle/>
        <a:p>
          <a:endParaRPr lang="en-US"/>
        </a:p>
      </dgm:t>
    </dgm:pt>
    <dgm:pt modelId="{6C78DD5D-1814-4019-8AAA-203C6EB38600}">
      <dgm:prSet/>
      <dgm:spPr>
        <a:solidFill>
          <a:srgbClr val="808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a:t>Association Bylaws must be consistent with the statutory purpose</a:t>
          </a:r>
        </a:p>
      </dgm:t>
    </dgm:pt>
    <dgm:pt modelId="{D7BD30EE-17E0-46A2-8766-9D91B6C8607B}" type="parTrans" cxnId="{25D0FE38-CCD3-4121-8D63-B58D161B42F0}">
      <dgm:prSet/>
      <dgm:spPr/>
      <dgm:t>
        <a:bodyPr/>
        <a:lstStyle/>
        <a:p>
          <a:endParaRPr lang="en-US"/>
        </a:p>
      </dgm:t>
    </dgm:pt>
    <dgm:pt modelId="{694627BA-7274-462E-B61F-8226D16FC70A}" type="sibTrans" cxnId="{25D0FE38-CCD3-4121-8D63-B58D161B42F0}">
      <dgm:prSet/>
      <dgm:spPr/>
      <dgm:t>
        <a:bodyPr/>
        <a:lstStyle/>
        <a:p>
          <a:endParaRPr lang="en-US"/>
        </a:p>
      </dgm:t>
    </dgm:pt>
    <dgm:pt modelId="{AADBF39C-B2E6-4D23-9DBC-A943C74A1940}">
      <dgm:prSet/>
      <dgm:spPr>
        <a:solidFill>
          <a:schemeClr val="bg1"/>
        </a:solidFill>
        <a:ln>
          <a:noFill/>
        </a:ln>
        <a:effectLst>
          <a:outerShdw blurRad="149987" dist="250190" dir="8460000" algn="ctr">
            <a:srgbClr val="000000">
              <a:alpha val="28000"/>
            </a:srgbClr>
          </a:outerShdw>
        </a:effectLst>
      </dgm:spPr>
      <dgm:t>
        <a:bodyPr/>
        <a:lstStyle/>
        <a:p>
          <a:pPr rtl="0"/>
          <a:r>
            <a:rPr lang="en-US" dirty="0"/>
            <a:t>and </a:t>
          </a:r>
          <a:r>
            <a:rPr lang="en-US" b="1" u="sng" dirty="0"/>
            <a:t>can not define a “member” in a way that would categorically exclude a firefighter.</a:t>
          </a:r>
          <a:endParaRPr lang="en-US" dirty="0"/>
        </a:p>
      </dgm:t>
    </dgm:pt>
    <dgm:pt modelId="{2A271777-628B-4923-A8CE-CAC65C6E5536}" type="parTrans" cxnId="{4C675DEB-8DA4-4B81-A918-06450C0D0DEE}">
      <dgm:prSet/>
      <dgm:spPr/>
      <dgm:t>
        <a:bodyPr/>
        <a:lstStyle/>
        <a:p>
          <a:endParaRPr lang="en-US"/>
        </a:p>
      </dgm:t>
    </dgm:pt>
    <dgm:pt modelId="{0E86EA89-F0DF-4AF4-8026-3CD8926A5258}" type="sibTrans" cxnId="{4C675DEB-8DA4-4B81-A918-06450C0D0DEE}">
      <dgm:prSet/>
      <dgm:spPr/>
      <dgm:t>
        <a:bodyPr/>
        <a:lstStyle/>
        <a:p>
          <a:endParaRPr lang="en-US"/>
        </a:p>
      </dgm:t>
    </dgm:pt>
    <dgm:pt modelId="{B706BB14-D9CF-402D-862E-C010C7217E96}">
      <dgm:prSet/>
      <dgm:spPr>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a:t>You can not </a:t>
          </a:r>
          <a:r>
            <a:rPr lang="en-US" b="1" u="sng" dirty="0"/>
            <a:t>deny benefits to firefighters</a:t>
          </a:r>
          <a:endParaRPr lang="en-US" dirty="0"/>
        </a:p>
      </dgm:t>
    </dgm:pt>
    <dgm:pt modelId="{1D02EC8B-BF53-4AFC-9443-C136242E7EC1}" type="parTrans" cxnId="{150B7016-D4B3-4685-83C7-7F8DBD54F3E4}">
      <dgm:prSet/>
      <dgm:spPr/>
      <dgm:t>
        <a:bodyPr/>
        <a:lstStyle/>
        <a:p>
          <a:endParaRPr lang="en-US"/>
        </a:p>
      </dgm:t>
    </dgm:pt>
    <dgm:pt modelId="{8C83B057-E84A-40AE-BF5D-B0E2EE4B71A6}" type="sibTrans" cxnId="{150B7016-D4B3-4685-83C7-7F8DBD54F3E4}">
      <dgm:prSet/>
      <dgm:spPr/>
      <dgm:t>
        <a:bodyPr/>
        <a:lstStyle/>
        <a:p>
          <a:endParaRPr lang="en-US"/>
        </a:p>
      </dgm:t>
    </dgm:pt>
    <dgm:pt modelId="{71238882-EA1D-44D4-BCE9-E45A29C7F525}">
      <dgm:prSet/>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b="1" u="sng" dirty="0"/>
            <a:t>based on length of service </a:t>
          </a:r>
          <a:r>
            <a:rPr lang="en-US" dirty="0"/>
            <a:t>unless it is covered by statute.</a:t>
          </a:r>
        </a:p>
      </dgm:t>
    </dgm:pt>
    <dgm:pt modelId="{AEA28B7C-0695-4860-A740-D60E47AD835C}" type="parTrans" cxnId="{06385CFB-7D2C-41A2-A966-E7FDF19D547D}">
      <dgm:prSet/>
      <dgm:spPr/>
      <dgm:t>
        <a:bodyPr/>
        <a:lstStyle/>
        <a:p>
          <a:endParaRPr lang="en-US"/>
        </a:p>
      </dgm:t>
    </dgm:pt>
    <dgm:pt modelId="{23FC6CAF-BDB1-42E0-85FC-F699AF0D45A8}" type="sibTrans" cxnId="{06385CFB-7D2C-41A2-A966-E7FDF19D547D}">
      <dgm:prSet/>
      <dgm:spPr/>
      <dgm:t>
        <a:bodyPr/>
        <a:lstStyle/>
        <a:p>
          <a:endParaRPr lang="en-US"/>
        </a:p>
      </dgm:t>
    </dgm:pt>
    <dgm:pt modelId="{2DA1D6C7-9CFA-453D-9063-2D4791D97538}" type="pres">
      <dgm:prSet presAssocID="{42EACAD6-3C78-4ED4-892C-56A5CE339B96}" presName="linear" presStyleCnt="0">
        <dgm:presLayoutVars>
          <dgm:animLvl val="lvl"/>
          <dgm:resizeHandles val="exact"/>
        </dgm:presLayoutVars>
      </dgm:prSet>
      <dgm:spPr/>
      <dgm:t>
        <a:bodyPr/>
        <a:lstStyle/>
        <a:p>
          <a:endParaRPr lang="en-US"/>
        </a:p>
      </dgm:t>
    </dgm:pt>
    <dgm:pt modelId="{DD666E2E-57E7-43E1-A054-E4A0D2201CAF}" type="pres">
      <dgm:prSet presAssocID="{1B3B8A32-7388-48D2-8336-2628232CC80E}" presName="parentText" presStyleLbl="node1" presStyleIdx="0" presStyleCnt="3" custScaleY="93920">
        <dgm:presLayoutVars>
          <dgm:chMax val="0"/>
          <dgm:bulletEnabled val="1"/>
        </dgm:presLayoutVars>
      </dgm:prSet>
      <dgm:spPr/>
      <dgm:t>
        <a:bodyPr/>
        <a:lstStyle/>
        <a:p>
          <a:endParaRPr lang="en-US"/>
        </a:p>
      </dgm:t>
    </dgm:pt>
    <dgm:pt modelId="{BDE13431-59DC-4916-B95B-EC2E2FBEEE7A}" type="pres">
      <dgm:prSet presAssocID="{1B3B8A32-7388-48D2-8336-2628232CC80E}" presName="childText" presStyleLbl="revTx" presStyleIdx="0" presStyleCnt="3">
        <dgm:presLayoutVars>
          <dgm:bulletEnabled val="1"/>
        </dgm:presLayoutVars>
      </dgm:prSet>
      <dgm:spPr/>
      <dgm:t>
        <a:bodyPr/>
        <a:lstStyle/>
        <a:p>
          <a:endParaRPr lang="en-US"/>
        </a:p>
      </dgm:t>
    </dgm:pt>
    <dgm:pt modelId="{D943B2CA-349D-4014-A409-6C65B463EC73}" type="pres">
      <dgm:prSet presAssocID="{6C78DD5D-1814-4019-8AAA-203C6EB38600}" presName="parentText" presStyleLbl="node1" presStyleIdx="1" presStyleCnt="3" custScaleY="77113">
        <dgm:presLayoutVars>
          <dgm:chMax val="0"/>
          <dgm:bulletEnabled val="1"/>
        </dgm:presLayoutVars>
      </dgm:prSet>
      <dgm:spPr/>
      <dgm:t>
        <a:bodyPr/>
        <a:lstStyle/>
        <a:p>
          <a:endParaRPr lang="en-US"/>
        </a:p>
      </dgm:t>
    </dgm:pt>
    <dgm:pt modelId="{77C38A20-7A40-4287-84B0-8D48434A0DE7}" type="pres">
      <dgm:prSet presAssocID="{6C78DD5D-1814-4019-8AAA-203C6EB38600}" presName="childText" presStyleLbl="revTx" presStyleIdx="1" presStyleCnt="3">
        <dgm:presLayoutVars>
          <dgm:bulletEnabled val="1"/>
        </dgm:presLayoutVars>
      </dgm:prSet>
      <dgm:spPr/>
      <dgm:t>
        <a:bodyPr/>
        <a:lstStyle/>
        <a:p>
          <a:endParaRPr lang="en-US"/>
        </a:p>
      </dgm:t>
    </dgm:pt>
    <dgm:pt modelId="{C4AD37B2-C72A-4805-B165-B4E0D63F0F3A}" type="pres">
      <dgm:prSet presAssocID="{B706BB14-D9CF-402D-862E-C010C7217E96}" presName="parentText" presStyleLbl="node1" presStyleIdx="2" presStyleCnt="3" custScaleY="83601">
        <dgm:presLayoutVars>
          <dgm:chMax val="0"/>
          <dgm:bulletEnabled val="1"/>
        </dgm:presLayoutVars>
      </dgm:prSet>
      <dgm:spPr/>
      <dgm:t>
        <a:bodyPr/>
        <a:lstStyle/>
        <a:p>
          <a:endParaRPr lang="en-US"/>
        </a:p>
      </dgm:t>
    </dgm:pt>
    <dgm:pt modelId="{68DFA74E-34C3-4D85-9292-2B400EB8015E}" type="pres">
      <dgm:prSet presAssocID="{B706BB14-D9CF-402D-862E-C010C7217E96}" presName="childText" presStyleLbl="revTx" presStyleIdx="2" presStyleCnt="3">
        <dgm:presLayoutVars>
          <dgm:bulletEnabled val="1"/>
        </dgm:presLayoutVars>
      </dgm:prSet>
      <dgm:spPr/>
      <dgm:t>
        <a:bodyPr/>
        <a:lstStyle/>
        <a:p>
          <a:endParaRPr lang="en-US"/>
        </a:p>
      </dgm:t>
    </dgm:pt>
  </dgm:ptLst>
  <dgm:cxnLst>
    <dgm:cxn modelId="{F54FBE33-4BC5-4C05-A4CA-D28C64214583}" type="presOf" srcId="{71238882-EA1D-44D4-BCE9-E45A29C7F525}" destId="{68DFA74E-34C3-4D85-9292-2B400EB8015E}" srcOrd="0" destOrd="0" presId="urn:microsoft.com/office/officeart/2005/8/layout/vList2"/>
    <dgm:cxn modelId="{06385CFB-7D2C-41A2-A966-E7FDF19D547D}" srcId="{B706BB14-D9CF-402D-862E-C010C7217E96}" destId="{71238882-EA1D-44D4-BCE9-E45A29C7F525}" srcOrd="0" destOrd="0" parTransId="{AEA28B7C-0695-4860-A740-D60E47AD835C}" sibTransId="{23FC6CAF-BDB1-42E0-85FC-F699AF0D45A8}"/>
    <dgm:cxn modelId="{4C675DEB-8DA4-4B81-A918-06450C0D0DEE}" srcId="{6C78DD5D-1814-4019-8AAA-203C6EB38600}" destId="{AADBF39C-B2E6-4D23-9DBC-A943C74A1940}" srcOrd="0" destOrd="0" parTransId="{2A271777-628B-4923-A8CE-CAC65C6E5536}" sibTransId="{0E86EA89-F0DF-4AF4-8026-3CD8926A5258}"/>
    <dgm:cxn modelId="{38C82325-47DB-4DE6-BE63-72FA98569566}" srcId="{42EACAD6-3C78-4ED4-892C-56A5CE339B96}" destId="{1B3B8A32-7388-48D2-8336-2628232CC80E}" srcOrd="0" destOrd="0" parTransId="{3F6E730F-5AFC-4126-818C-E9AB5A9B027F}" sibTransId="{103D0D63-F5E0-402B-ABA3-45E91B5096E3}"/>
    <dgm:cxn modelId="{150B7016-D4B3-4685-83C7-7F8DBD54F3E4}" srcId="{42EACAD6-3C78-4ED4-892C-56A5CE339B96}" destId="{B706BB14-D9CF-402D-862E-C010C7217E96}" srcOrd="2" destOrd="0" parTransId="{1D02EC8B-BF53-4AFC-9443-C136242E7EC1}" sibTransId="{8C83B057-E84A-40AE-BF5D-B0E2EE4B71A6}"/>
    <dgm:cxn modelId="{3E8B3D83-10D7-4B39-BD92-F574EC653927}" type="presOf" srcId="{790A413F-549D-48FF-AE45-4D6784F50428}" destId="{BDE13431-59DC-4916-B95B-EC2E2FBEEE7A}" srcOrd="0" destOrd="0" presId="urn:microsoft.com/office/officeart/2005/8/layout/vList2"/>
    <dgm:cxn modelId="{63945407-A9D7-4A2A-97E8-782EB6A2C8D4}" srcId="{1B3B8A32-7388-48D2-8336-2628232CC80E}" destId="{790A413F-549D-48FF-AE45-4D6784F50428}" srcOrd="0" destOrd="0" parTransId="{F8C80186-0909-4F07-8E85-55C5533CF7C8}" sibTransId="{43D066E7-0D03-4955-ADC6-6168553C6F7D}"/>
    <dgm:cxn modelId="{531DB56C-0C67-4766-8877-BD1D6293768C}" type="presOf" srcId="{1B3B8A32-7388-48D2-8336-2628232CC80E}" destId="{DD666E2E-57E7-43E1-A054-E4A0D2201CAF}" srcOrd="0" destOrd="0" presId="urn:microsoft.com/office/officeart/2005/8/layout/vList2"/>
    <dgm:cxn modelId="{35964430-A170-4283-BE37-C4367451B73B}" type="presOf" srcId="{42EACAD6-3C78-4ED4-892C-56A5CE339B96}" destId="{2DA1D6C7-9CFA-453D-9063-2D4791D97538}" srcOrd="0" destOrd="0" presId="urn:microsoft.com/office/officeart/2005/8/layout/vList2"/>
    <dgm:cxn modelId="{3AADA7BB-51C2-4A69-9D70-3D7DC44FC3C0}" type="presOf" srcId="{B706BB14-D9CF-402D-862E-C010C7217E96}" destId="{C4AD37B2-C72A-4805-B165-B4E0D63F0F3A}" srcOrd="0" destOrd="0" presId="urn:microsoft.com/office/officeart/2005/8/layout/vList2"/>
    <dgm:cxn modelId="{FDA9B15B-B9DE-4BA2-AD4C-38184D689CAB}" type="presOf" srcId="{AADBF39C-B2E6-4D23-9DBC-A943C74A1940}" destId="{77C38A20-7A40-4287-84B0-8D48434A0DE7}" srcOrd="0" destOrd="0" presId="urn:microsoft.com/office/officeart/2005/8/layout/vList2"/>
    <dgm:cxn modelId="{7C394B22-C155-40D0-8D30-F8648E0B4D32}" type="presOf" srcId="{6C78DD5D-1814-4019-8AAA-203C6EB38600}" destId="{D943B2CA-349D-4014-A409-6C65B463EC73}" srcOrd="0" destOrd="0" presId="urn:microsoft.com/office/officeart/2005/8/layout/vList2"/>
    <dgm:cxn modelId="{25D0FE38-CCD3-4121-8D63-B58D161B42F0}" srcId="{42EACAD6-3C78-4ED4-892C-56A5CE339B96}" destId="{6C78DD5D-1814-4019-8AAA-203C6EB38600}" srcOrd="1" destOrd="0" parTransId="{D7BD30EE-17E0-46A2-8766-9D91B6C8607B}" sibTransId="{694627BA-7274-462E-B61F-8226D16FC70A}"/>
    <dgm:cxn modelId="{213BFE3E-3E68-4224-99F8-708F1057C14B}" type="presParOf" srcId="{2DA1D6C7-9CFA-453D-9063-2D4791D97538}" destId="{DD666E2E-57E7-43E1-A054-E4A0D2201CAF}" srcOrd="0" destOrd="0" presId="urn:microsoft.com/office/officeart/2005/8/layout/vList2"/>
    <dgm:cxn modelId="{6AE37379-E49C-46A2-8231-A5ED1A152350}" type="presParOf" srcId="{2DA1D6C7-9CFA-453D-9063-2D4791D97538}" destId="{BDE13431-59DC-4916-B95B-EC2E2FBEEE7A}" srcOrd="1" destOrd="0" presId="urn:microsoft.com/office/officeart/2005/8/layout/vList2"/>
    <dgm:cxn modelId="{39535F07-5AB7-4D95-8377-EE150105EB25}" type="presParOf" srcId="{2DA1D6C7-9CFA-453D-9063-2D4791D97538}" destId="{D943B2CA-349D-4014-A409-6C65B463EC73}" srcOrd="2" destOrd="0" presId="urn:microsoft.com/office/officeart/2005/8/layout/vList2"/>
    <dgm:cxn modelId="{273DDAE2-15E9-48D1-8B18-2AB28A8A46FD}" type="presParOf" srcId="{2DA1D6C7-9CFA-453D-9063-2D4791D97538}" destId="{77C38A20-7A40-4287-84B0-8D48434A0DE7}" srcOrd="3" destOrd="0" presId="urn:microsoft.com/office/officeart/2005/8/layout/vList2"/>
    <dgm:cxn modelId="{2299D6C1-FDAB-42A7-A08A-24A5B944FA4C}" type="presParOf" srcId="{2DA1D6C7-9CFA-453D-9063-2D4791D97538}" destId="{C4AD37B2-C72A-4805-B165-B4E0D63F0F3A}" srcOrd="4" destOrd="0" presId="urn:microsoft.com/office/officeart/2005/8/layout/vList2"/>
    <dgm:cxn modelId="{1C8CD147-FE6A-48E9-8179-E806CDFC148A}" type="presParOf" srcId="{2DA1D6C7-9CFA-453D-9063-2D4791D97538}" destId="{68DFA74E-34C3-4D85-9292-2B400EB8015E}"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04B658-84B0-45FA-8550-00BD8AAEC826}" type="doc">
      <dgm:prSet loTypeId="urn:microsoft.com/office/officeart/2005/8/layout/vList6" loCatId="list" qsTypeId="urn:microsoft.com/office/officeart/2005/8/quickstyle/3d1" qsCatId="3D" csTypeId="urn:microsoft.com/office/officeart/2005/8/colors/colorful1" csCatId="colorful" phldr="1"/>
      <dgm:spPr/>
      <dgm:t>
        <a:bodyPr/>
        <a:lstStyle/>
        <a:p>
          <a:endParaRPr lang="en-US"/>
        </a:p>
      </dgm:t>
    </dgm:pt>
    <dgm:pt modelId="{86A47D0F-BD9F-4F8C-A4A4-E06C3A7F6F40}">
      <dgm:prSet phldrT="[Text]"/>
      <dgm:spPr/>
      <dgm:t>
        <a:bodyPr/>
        <a:lstStyle/>
        <a:p>
          <a:r>
            <a:rPr lang="en-US" dirty="0"/>
            <a:t>On Duty </a:t>
          </a:r>
        </a:p>
      </dgm:t>
    </dgm:pt>
    <dgm:pt modelId="{4854438C-B88A-4A99-B2DA-CDC2C82006A5}" type="parTrans" cxnId="{1B4D2A8B-A2AE-4271-97FD-F59B3568086A}">
      <dgm:prSet/>
      <dgm:spPr/>
      <dgm:t>
        <a:bodyPr/>
        <a:lstStyle/>
        <a:p>
          <a:endParaRPr lang="en-US"/>
        </a:p>
      </dgm:t>
    </dgm:pt>
    <dgm:pt modelId="{61A15F8D-5C12-472B-96E7-4BFC569BDAE5}" type="sibTrans" cxnId="{1B4D2A8B-A2AE-4271-97FD-F59B3568086A}">
      <dgm:prSet/>
      <dgm:spPr/>
      <dgm:t>
        <a:bodyPr/>
        <a:lstStyle/>
        <a:p>
          <a:endParaRPr lang="en-US"/>
        </a:p>
      </dgm:t>
    </dgm:pt>
    <dgm:pt modelId="{6585BED9-C94C-4C86-82F4-764244C03668}">
      <dgm:prSet phldrT="[Text]"/>
      <dgm:spPr/>
      <dgm:t>
        <a:bodyPr/>
        <a:lstStyle/>
        <a:p>
          <a:r>
            <a:rPr lang="en-US" dirty="0"/>
            <a:t>Limited to On Duty Death or Injury</a:t>
          </a:r>
        </a:p>
      </dgm:t>
    </dgm:pt>
    <dgm:pt modelId="{3E383072-41EA-4089-8FAE-315CA9061526}" type="parTrans" cxnId="{72DD0511-D81C-4BA9-8510-9A0151CEEB2B}">
      <dgm:prSet/>
      <dgm:spPr/>
      <dgm:t>
        <a:bodyPr/>
        <a:lstStyle/>
        <a:p>
          <a:endParaRPr lang="en-US"/>
        </a:p>
      </dgm:t>
    </dgm:pt>
    <dgm:pt modelId="{5DC799C1-479C-48E5-98EC-3A8289C4ECA4}" type="sibTrans" cxnId="{72DD0511-D81C-4BA9-8510-9A0151CEEB2B}">
      <dgm:prSet/>
      <dgm:spPr/>
      <dgm:t>
        <a:bodyPr/>
        <a:lstStyle/>
        <a:p>
          <a:endParaRPr lang="en-US"/>
        </a:p>
      </dgm:t>
    </dgm:pt>
    <dgm:pt modelId="{585232EC-D787-4F2C-8D94-4C0305406984}">
      <dgm:prSet phldrT="[Text]"/>
      <dgm:spPr/>
      <dgm:t>
        <a:bodyPr/>
        <a:lstStyle/>
        <a:p>
          <a:r>
            <a:rPr lang="en-US" dirty="0"/>
            <a:t>24 Hour</a:t>
          </a:r>
        </a:p>
      </dgm:t>
    </dgm:pt>
    <dgm:pt modelId="{726C11F0-4206-41F6-B515-25C6612EC77D}" type="parTrans" cxnId="{06D953A9-272C-4B90-8B2D-C257775C4C45}">
      <dgm:prSet/>
      <dgm:spPr/>
      <dgm:t>
        <a:bodyPr/>
        <a:lstStyle/>
        <a:p>
          <a:endParaRPr lang="en-US"/>
        </a:p>
      </dgm:t>
    </dgm:pt>
    <dgm:pt modelId="{A9C5893C-527B-4218-BD81-65E47A110A1D}" type="sibTrans" cxnId="{06D953A9-272C-4B90-8B2D-C257775C4C45}">
      <dgm:prSet/>
      <dgm:spPr/>
      <dgm:t>
        <a:bodyPr/>
        <a:lstStyle/>
        <a:p>
          <a:endParaRPr lang="en-US"/>
        </a:p>
      </dgm:t>
    </dgm:pt>
    <dgm:pt modelId="{E64C04AE-8B11-40CF-A315-C75EBAECF706}">
      <dgm:prSet phldrT="[Text]"/>
      <dgm:spPr/>
      <dgm:t>
        <a:bodyPr/>
        <a:lstStyle/>
        <a:p>
          <a:r>
            <a:rPr lang="en-US" dirty="0"/>
            <a:t>Coverage for On and Off Duty Injury and Death</a:t>
          </a:r>
        </a:p>
      </dgm:t>
    </dgm:pt>
    <dgm:pt modelId="{D6C05B27-0BB1-4BE3-9DBD-C7A6AD623EF4}" type="parTrans" cxnId="{B86A27A6-D178-460B-AD65-68F048EC4AC3}">
      <dgm:prSet/>
      <dgm:spPr/>
      <dgm:t>
        <a:bodyPr/>
        <a:lstStyle/>
        <a:p>
          <a:endParaRPr lang="en-US"/>
        </a:p>
      </dgm:t>
    </dgm:pt>
    <dgm:pt modelId="{3B9326DB-BAD4-455A-9E57-A38BE7D7361D}" type="sibTrans" cxnId="{B86A27A6-D178-460B-AD65-68F048EC4AC3}">
      <dgm:prSet/>
      <dgm:spPr/>
      <dgm:t>
        <a:bodyPr/>
        <a:lstStyle/>
        <a:p>
          <a:endParaRPr lang="en-US"/>
        </a:p>
      </dgm:t>
    </dgm:pt>
    <dgm:pt modelId="{6ECFF5A6-0536-4A8D-9F38-3E4109E4C5D1}">
      <dgm:prSet phldrT="[Text]"/>
      <dgm:spPr/>
      <dgm:t>
        <a:bodyPr/>
        <a:lstStyle/>
        <a:p>
          <a:r>
            <a:rPr lang="en-US" dirty="0"/>
            <a:t>10/5 Rule</a:t>
          </a:r>
        </a:p>
      </dgm:t>
    </dgm:pt>
    <dgm:pt modelId="{21D71570-BFF9-452E-8B89-12EED7EC4374}" type="parTrans" cxnId="{AF91F63F-168B-4F82-95F3-EDD8CC8ED854}">
      <dgm:prSet/>
      <dgm:spPr/>
      <dgm:t>
        <a:bodyPr/>
        <a:lstStyle/>
        <a:p>
          <a:endParaRPr lang="en-US"/>
        </a:p>
      </dgm:t>
    </dgm:pt>
    <dgm:pt modelId="{A0A81DA4-2EA3-4A32-A44D-F9D5B468FC72}" type="sibTrans" cxnId="{AF91F63F-168B-4F82-95F3-EDD8CC8ED854}">
      <dgm:prSet/>
      <dgm:spPr/>
      <dgm:t>
        <a:bodyPr/>
        <a:lstStyle/>
        <a:p>
          <a:endParaRPr lang="en-US"/>
        </a:p>
      </dgm:t>
    </dgm:pt>
    <dgm:pt modelId="{AC2EB9B0-FC3F-4CA4-8C98-E95E26C95D2A}">
      <dgm:prSet phldrT="[Text]"/>
      <dgm:spPr/>
      <dgm:t>
        <a:bodyPr/>
        <a:lstStyle/>
        <a:p>
          <a:r>
            <a:rPr lang="en-US" dirty="0"/>
            <a:t>Policy transfer at Termination</a:t>
          </a:r>
        </a:p>
      </dgm:t>
    </dgm:pt>
    <dgm:pt modelId="{5C0CF1AF-BFEF-4903-A5B2-9D16F119B7BD}" type="parTrans" cxnId="{B220C8E6-0D74-47E4-BB28-A29A1C1EFEE0}">
      <dgm:prSet/>
      <dgm:spPr/>
      <dgm:t>
        <a:bodyPr/>
        <a:lstStyle/>
        <a:p>
          <a:endParaRPr lang="en-US"/>
        </a:p>
      </dgm:t>
    </dgm:pt>
    <dgm:pt modelId="{028A6ADC-2472-4512-9C65-F5DEEBE73F77}" type="sibTrans" cxnId="{B220C8E6-0D74-47E4-BB28-A29A1C1EFEE0}">
      <dgm:prSet/>
      <dgm:spPr/>
      <dgm:t>
        <a:bodyPr/>
        <a:lstStyle/>
        <a:p>
          <a:endParaRPr lang="en-US"/>
        </a:p>
      </dgm:t>
    </dgm:pt>
    <dgm:pt modelId="{678D08C2-69BC-4894-8416-CD377830E526}">
      <dgm:prSet phldrT="[Text]"/>
      <dgm:spPr/>
      <dgm:t>
        <a:bodyPr/>
        <a:lstStyle/>
        <a:p>
          <a:r>
            <a:rPr lang="en-US" dirty="0"/>
            <a:t>Annuities </a:t>
          </a:r>
        </a:p>
      </dgm:t>
    </dgm:pt>
    <dgm:pt modelId="{F842B5A5-D522-4178-9545-9A50B9F60F9C}" type="parTrans" cxnId="{8BCB35E2-2F83-4AFF-A16A-13D997298036}">
      <dgm:prSet/>
      <dgm:spPr/>
      <dgm:t>
        <a:bodyPr/>
        <a:lstStyle/>
        <a:p>
          <a:endParaRPr lang="en-US"/>
        </a:p>
      </dgm:t>
    </dgm:pt>
    <dgm:pt modelId="{E01DDC0D-6615-4BA4-9E86-F77B5A38054B}" type="sibTrans" cxnId="{8BCB35E2-2F83-4AFF-A16A-13D997298036}">
      <dgm:prSet/>
      <dgm:spPr/>
      <dgm:t>
        <a:bodyPr/>
        <a:lstStyle/>
        <a:p>
          <a:endParaRPr lang="en-US"/>
        </a:p>
      </dgm:t>
    </dgm:pt>
    <dgm:pt modelId="{A328DB1D-A101-47A0-8CEE-B84224DAC73B}">
      <dgm:prSet phldrT="[Text]"/>
      <dgm:spPr/>
      <dgm:t>
        <a:bodyPr/>
        <a:lstStyle/>
        <a:p>
          <a:r>
            <a:rPr lang="en-US" dirty="0"/>
            <a:t>For Volunteer Fire Departments</a:t>
          </a:r>
        </a:p>
      </dgm:t>
    </dgm:pt>
    <dgm:pt modelId="{BCE79A6A-DAE3-4356-922D-CD9A0572F0FD}" type="parTrans" cxnId="{73298EC8-78DA-4B3B-9B19-03AA4DB2FA64}">
      <dgm:prSet/>
      <dgm:spPr/>
      <dgm:t>
        <a:bodyPr/>
        <a:lstStyle/>
        <a:p>
          <a:endParaRPr lang="en-US"/>
        </a:p>
      </dgm:t>
    </dgm:pt>
    <dgm:pt modelId="{4E6BB1D3-B435-4F9C-82C3-305785DF5CBC}" type="sibTrans" cxnId="{73298EC8-78DA-4B3B-9B19-03AA4DB2FA64}">
      <dgm:prSet/>
      <dgm:spPr/>
      <dgm:t>
        <a:bodyPr/>
        <a:lstStyle/>
        <a:p>
          <a:endParaRPr lang="en-US"/>
        </a:p>
      </dgm:t>
    </dgm:pt>
    <dgm:pt modelId="{31308FA8-4475-4356-A9F1-15F4BD3639CE}">
      <dgm:prSet phldrT="[Text]"/>
      <dgm:spPr/>
      <dgm:t>
        <a:bodyPr/>
        <a:lstStyle/>
        <a:p>
          <a:r>
            <a:rPr lang="en-US" dirty="0"/>
            <a:t>Pensions</a:t>
          </a:r>
        </a:p>
      </dgm:t>
    </dgm:pt>
    <dgm:pt modelId="{39543D90-892B-418D-8FB1-572610776D92}" type="parTrans" cxnId="{07CE2BFB-BB6D-463D-9406-D592571E1B4D}">
      <dgm:prSet/>
      <dgm:spPr/>
      <dgm:t>
        <a:bodyPr/>
        <a:lstStyle/>
        <a:p>
          <a:endParaRPr lang="en-US"/>
        </a:p>
      </dgm:t>
    </dgm:pt>
    <dgm:pt modelId="{DA892699-B2DD-4DE2-8358-1C559E575C57}" type="sibTrans" cxnId="{07CE2BFB-BB6D-463D-9406-D592571E1B4D}">
      <dgm:prSet/>
      <dgm:spPr/>
      <dgm:t>
        <a:bodyPr/>
        <a:lstStyle/>
        <a:p>
          <a:endParaRPr lang="en-US"/>
        </a:p>
      </dgm:t>
    </dgm:pt>
    <dgm:pt modelId="{501E12BE-1A9E-4270-A5F1-E34F2CBCDEE1}">
      <dgm:prSet phldrT="[Text]"/>
      <dgm:spPr/>
      <dgm:t>
        <a:bodyPr/>
        <a:lstStyle/>
        <a:p>
          <a:r>
            <a:rPr lang="en-US" dirty="0"/>
            <a:t>For Fully Paid Fire Departments</a:t>
          </a:r>
        </a:p>
      </dgm:t>
    </dgm:pt>
    <dgm:pt modelId="{BB565A83-B700-4CD1-AAB2-00A5E4FA3119}" type="parTrans" cxnId="{F50AD553-2626-4E36-933C-15F72B2E0A45}">
      <dgm:prSet/>
      <dgm:spPr/>
      <dgm:t>
        <a:bodyPr/>
        <a:lstStyle/>
        <a:p>
          <a:endParaRPr lang="en-US"/>
        </a:p>
      </dgm:t>
    </dgm:pt>
    <dgm:pt modelId="{4B29FA35-EB9C-4674-8607-890A444CBECF}" type="sibTrans" cxnId="{F50AD553-2626-4E36-933C-15F72B2E0A45}">
      <dgm:prSet/>
      <dgm:spPr/>
      <dgm:t>
        <a:bodyPr/>
        <a:lstStyle/>
        <a:p>
          <a:endParaRPr lang="en-US"/>
        </a:p>
      </dgm:t>
    </dgm:pt>
    <dgm:pt modelId="{BC650FF8-55EB-49E3-A728-3C5372A346F5}">
      <dgm:prSet phldrT="[Text]"/>
      <dgm:spPr/>
      <dgm:t>
        <a:bodyPr/>
        <a:lstStyle/>
        <a:p>
          <a:endParaRPr lang="en-US" dirty="0"/>
        </a:p>
      </dgm:t>
    </dgm:pt>
    <dgm:pt modelId="{00DD7130-7C31-4C04-9701-2E378247ABE9}" type="parTrans" cxnId="{C4FF94DB-1FA4-4058-B6D4-2629D2FA5C87}">
      <dgm:prSet/>
      <dgm:spPr/>
      <dgm:t>
        <a:bodyPr/>
        <a:lstStyle/>
        <a:p>
          <a:endParaRPr lang="en-US"/>
        </a:p>
      </dgm:t>
    </dgm:pt>
    <dgm:pt modelId="{64282FE9-2A59-49AA-8010-3DD6DAC058B0}" type="sibTrans" cxnId="{C4FF94DB-1FA4-4058-B6D4-2629D2FA5C87}">
      <dgm:prSet/>
      <dgm:spPr/>
      <dgm:t>
        <a:bodyPr/>
        <a:lstStyle/>
        <a:p>
          <a:endParaRPr lang="en-US"/>
        </a:p>
      </dgm:t>
    </dgm:pt>
    <dgm:pt modelId="{E0C595A9-6146-4E34-9CA7-3D77317BD3DB}" type="pres">
      <dgm:prSet presAssocID="{ED04B658-84B0-45FA-8550-00BD8AAEC826}" presName="Name0" presStyleCnt="0">
        <dgm:presLayoutVars>
          <dgm:dir/>
          <dgm:animLvl val="lvl"/>
          <dgm:resizeHandles/>
        </dgm:presLayoutVars>
      </dgm:prSet>
      <dgm:spPr/>
      <dgm:t>
        <a:bodyPr/>
        <a:lstStyle/>
        <a:p>
          <a:endParaRPr lang="en-US"/>
        </a:p>
      </dgm:t>
    </dgm:pt>
    <dgm:pt modelId="{8E4A19BF-EBDE-43A9-AFA3-61E3438DC721}" type="pres">
      <dgm:prSet presAssocID="{86A47D0F-BD9F-4F8C-A4A4-E06C3A7F6F40}" presName="linNode" presStyleCnt="0"/>
      <dgm:spPr/>
    </dgm:pt>
    <dgm:pt modelId="{3EF5C5A0-97E4-42F9-B185-3B8A21F8FF7A}" type="pres">
      <dgm:prSet presAssocID="{86A47D0F-BD9F-4F8C-A4A4-E06C3A7F6F40}" presName="parentShp" presStyleLbl="node1" presStyleIdx="0" presStyleCnt="5">
        <dgm:presLayoutVars>
          <dgm:bulletEnabled val="1"/>
        </dgm:presLayoutVars>
      </dgm:prSet>
      <dgm:spPr/>
      <dgm:t>
        <a:bodyPr/>
        <a:lstStyle/>
        <a:p>
          <a:endParaRPr lang="en-US"/>
        </a:p>
      </dgm:t>
    </dgm:pt>
    <dgm:pt modelId="{132DB3FD-7285-4B5A-9739-6036B174B05B}" type="pres">
      <dgm:prSet presAssocID="{86A47D0F-BD9F-4F8C-A4A4-E06C3A7F6F40}" presName="childShp" presStyleLbl="bgAccFollowNode1" presStyleIdx="0" presStyleCnt="5">
        <dgm:presLayoutVars>
          <dgm:bulletEnabled val="1"/>
        </dgm:presLayoutVars>
      </dgm:prSet>
      <dgm:spPr/>
      <dgm:t>
        <a:bodyPr/>
        <a:lstStyle/>
        <a:p>
          <a:endParaRPr lang="en-US"/>
        </a:p>
      </dgm:t>
    </dgm:pt>
    <dgm:pt modelId="{31E9E4FB-463F-4C47-BAB0-45BCE04601C4}" type="pres">
      <dgm:prSet presAssocID="{61A15F8D-5C12-472B-96E7-4BFC569BDAE5}" presName="spacing" presStyleCnt="0"/>
      <dgm:spPr/>
    </dgm:pt>
    <dgm:pt modelId="{02DE3FB2-EC8C-42EF-AB7D-2ABC642649A5}" type="pres">
      <dgm:prSet presAssocID="{585232EC-D787-4F2C-8D94-4C0305406984}" presName="linNode" presStyleCnt="0"/>
      <dgm:spPr/>
    </dgm:pt>
    <dgm:pt modelId="{EFC0B120-4BC9-4602-AE02-D406ED024AAB}" type="pres">
      <dgm:prSet presAssocID="{585232EC-D787-4F2C-8D94-4C0305406984}" presName="parentShp" presStyleLbl="node1" presStyleIdx="1" presStyleCnt="5">
        <dgm:presLayoutVars>
          <dgm:bulletEnabled val="1"/>
        </dgm:presLayoutVars>
      </dgm:prSet>
      <dgm:spPr/>
      <dgm:t>
        <a:bodyPr/>
        <a:lstStyle/>
        <a:p>
          <a:endParaRPr lang="en-US"/>
        </a:p>
      </dgm:t>
    </dgm:pt>
    <dgm:pt modelId="{0CA69155-4A7E-4BEB-A16C-F218B47E2966}" type="pres">
      <dgm:prSet presAssocID="{585232EC-D787-4F2C-8D94-4C0305406984}" presName="childShp" presStyleLbl="bgAccFollowNode1" presStyleIdx="1" presStyleCnt="5">
        <dgm:presLayoutVars>
          <dgm:bulletEnabled val="1"/>
        </dgm:presLayoutVars>
      </dgm:prSet>
      <dgm:spPr/>
      <dgm:t>
        <a:bodyPr/>
        <a:lstStyle/>
        <a:p>
          <a:endParaRPr lang="en-US"/>
        </a:p>
      </dgm:t>
    </dgm:pt>
    <dgm:pt modelId="{FD43DB45-651A-4674-9FE7-CF6A1EA16FB9}" type="pres">
      <dgm:prSet presAssocID="{A9C5893C-527B-4218-BD81-65E47A110A1D}" presName="spacing" presStyleCnt="0"/>
      <dgm:spPr/>
    </dgm:pt>
    <dgm:pt modelId="{63758AF1-4C4D-44BD-8780-B6B73AE25DE1}" type="pres">
      <dgm:prSet presAssocID="{6ECFF5A6-0536-4A8D-9F38-3E4109E4C5D1}" presName="linNode" presStyleCnt="0"/>
      <dgm:spPr/>
    </dgm:pt>
    <dgm:pt modelId="{BD094BEA-E837-4990-B4E9-8BC0F9BA44AE}" type="pres">
      <dgm:prSet presAssocID="{6ECFF5A6-0536-4A8D-9F38-3E4109E4C5D1}" presName="parentShp" presStyleLbl="node1" presStyleIdx="2" presStyleCnt="5">
        <dgm:presLayoutVars>
          <dgm:bulletEnabled val="1"/>
        </dgm:presLayoutVars>
      </dgm:prSet>
      <dgm:spPr/>
      <dgm:t>
        <a:bodyPr/>
        <a:lstStyle/>
        <a:p>
          <a:endParaRPr lang="en-US"/>
        </a:p>
      </dgm:t>
    </dgm:pt>
    <dgm:pt modelId="{DCCC9401-BAA0-4D15-A5E3-9A39A8F1D67A}" type="pres">
      <dgm:prSet presAssocID="{6ECFF5A6-0536-4A8D-9F38-3E4109E4C5D1}" presName="childShp" presStyleLbl="bgAccFollowNode1" presStyleIdx="2" presStyleCnt="5">
        <dgm:presLayoutVars>
          <dgm:bulletEnabled val="1"/>
        </dgm:presLayoutVars>
      </dgm:prSet>
      <dgm:spPr/>
      <dgm:t>
        <a:bodyPr/>
        <a:lstStyle/>
        <a:p>
          <a:endParaRPr lang="en-US"/>
        </a:p>
      </dgm:t>
    </dgm:pt>
    <dgm:pt modelId="{7664FD52-CD07-49B2-A2ED-73270CFBD673}" type="pres">
      <dgm:prSet presAssocID="{A0A81DA4-2EA3-4A32-A44D-F9D5B468FC72}" presName="spacing" presStyleCnt="0"/>
      <dgm:spPr/>
    </dgm:pt>
    <dgm:pt modelId="{765088B4-F4CF-4418-9C4C-A64F42994460}" type="pres">
      <dgm:prSet presAssocID="{678D08C2-69BC-4894-8416-CD377830E526}" presName="linNode" presStyleCnt="0"/>
      <dgm:spPr/>
    </dgm:pt>
    <dgm:pt modelId="{FE937FF6-54C7-4AE8-BFC1-588220F7033D}" type="pres">
      <dgm:prSet presAssocID="{678D08C2-69BC-4894-8416-CD377830E526}" presName="parentShp" presStyleLbl="node1" presStyleIdx="3" presStyleCnt="5">
        <dgm:presLayoutVars>
          <dgm:bulletEnabled val="1"/>
        </dgm:presLayoutVars>
      </dgm:prSet>
      <dgm:spPr/>
      <dgm:t>
        <a:bodyPr/>
        <a:lstStyle/>
        <a:p>
          <a:endParaRPr lang="en-US"/>
        </a:p>
      </dgm:t>
    </dgm:pt>
    <dgm:pt modelId="{0105D3CF-7C48-4433-B2AC-F5BD49E01D33}" type="pres">
      <dgm:prSet presAssocID="{678D08C2-69BC-4894-8416-CD377830E526}" presName="childShp" presStyleLbl="bgAccFollowNode1" presStyleIdx="3" presStyleCnt="5">
        <dgm:presLayoutVars>
          <dgm:bulletEnabled val="1"/>
        </dgm:presLayoutVars>
      </dgm:prSet>
      <dgm:spPr/>
      <dgm:t>
        <a:bodyPr/>
        <a:lstStyle/>
        <a:p>
          <a:endParaRPr lang="en-US"/>
        </a:p>
      </dgm:t>
    </dgm:pt>
    <dgm:pt modelId="{1795406F-BDDE-41DB-9D56-4B2CCA53CADF}" type="pres">
      <dgm:prSet presAssocID="{E01DDC0D-6615-4BA4-9E86-F77B5A38054B}" presName="spacing" presStyleCnt="0"/>
      <dgm:spPr/>
    </dgm:pt>
    <dgm:pt modelId="{A61E5EAA-B35A-48CD-8057-82E281B0E319}" type="pres">
      <dgm:prSet presAssocID="{31308FA8-4475-4356-A9F1-15F4BD3639CE}" presName="linNode" presStyleCnt="0"/>
      <dgm:spPr/>
    </dgm:pt>
    <dgm:pt modelId="{CB48D270-81BE-41A6-8B8C-F13E15BC1EC5}" type="pres">
      <dgm:prSet presAssocID="{31308FA8-4475-4356-A9F1-15F4BD3639CE}" presName="parentShp" presStyleLbl="node1" presStyleIdx="4" presStyleCnt="5">
        <dgm:presLayoutVars>
          <dgm:bulletEnabled val="1"/>
        </dgm:presLayoutVars>
      </dgm:prSet>
      <dgm:spPr/>
      <dgm:t>
        <a:bodyPr/>
        <a:lstStyle/>
        <a:p>
          <a:endParaRPr lang="en-US"/>
        </a:p>
      </dgm:t>
    </dgm:pt>
    <dgm:pt modelId="{C483767F-D6EF-4D49-8B89-944A2373ADD8}" type="pres">
      <dgm:prSet presAssocID="{31308FA8-4475-4356-A9F1-15F4BD3639CE}" presName="childShp" presStyleLbl="bgAccFollowNode1" presStyleIdx="4" presStyleCnt="5">
        <dgm:presLayoutVars>
          <dgm:bulletEnabled val="1"/>
        </dgm:presLayoutVars>
      </dgm:prSet>
      <dgm:spPr/>
      <dgm:t>
        <a:bodyPr/>
        <a:lstStyle/>
        <a:p>
          <a:endParaRPr lang="en-US"/>
        </a:p>
      </dgm:t>
    </dgm:pt>
  </dgm:ptLst>
  <dgm:cxnLst>
    <dgm:cxn modelId="{07CE2BFB-BB6D-463D-9406-D592571E1B4D}" srcId="{ED04B658-84B0-45FA-8550-00BD8AAEC826}" destId="{31308FA8-4475-4356-A9F1-15F4BD3639CE}" srcOrd="4" destOrd="0" parTransId="{39543D90-892B-418D-8FB1-572610776D92}" sibTransId="{DA892699-B2DD-4DE2-8358-1C559E575C57}"/>
    <dgm:cxn modelId="{D1ED23DA-6553-415A-A591-A9D2077BE9C5}" type="presOf" srcId="{AC2EB9B0-FC3F-4CA4-8C98-E95E26C95D2A}" destId="{DCCC9401-BAA0-4D15-A5E3-9A39A8F1D67A}" srcOrd="0" destOrd="0" presId="urn:microsoft.com/office/officeart/2005/8/layout/vList6"/>
    <dgm:cxn modelId="{975E925B-1D61-494E-82D8-B87C62BBC84B}" type="presOf" srcId="{86A47D0F-BD9F-4F8C-A4A4-E06C3A7F6F40}" destId="{3EF5C5A0-97E4-42F9-B185-3B8A21F8FF7A}" srcOrd="0" destOrd="0" presId="urn:microsoft.com/office/officeart/2005/8/layout/vList6"/>
    <dgm:cxn modelId="{DB8DCEF4-D2D0-4BEC-B5F7-1EA73F680736}" type="presOf" srcId="{ED04B658-84B0-45FA-8550-00BD8AAEC826}" destId="{E0C595A9-6146-4E34-9CA7-3D77317BD3DB}" srcOrd="0" destOrd="0" presId="urn:microsoft.com/office/officeart/2005/8/layout/vList6"/>
    <dgm:cxn modelId="{B220C8E6-0D74-47E4-BB28-A29A1C1EFEE0}" srcId="{6ECFF5A6-0536-4A8D-9F38-3E4109E4C5D1}" destId="{AC2EB9B0-FC3F-4CA4-8C98-E95E26C95D2A}" srcOrd="0" destOrd="0" parTransId="{5C0CF1AF-BFEF-4903-A5B2-9D16F119B7BD}" sibTransId="{028A6ADC-2472-4512-9C65-F5DEEBE73F77}"/>
    <dgm:cxn modelId="{F7A8697D-2614-4388-8855-11FF80228452}" type="presOf" srcId="{501E12BE-1A9E-4270-A5F1-E34F2CBCDEE1}" destId="{C483767F-D6EF-4D49-8B89-944A2373ADD8}" srcOrd="0" destOrd="0" presId="urn:microsoft.com/office/officeart/2005/8/layout/vList6"/>
    <dgm:cxn modelId="{BF9B095C-4B8F-46C9-8501-AFDCA0D8569F}" type="presOf" srcId="{E64C04AE-8B11-40CF-A315-C75EBAECF706}" destId="{0CA69155-4A7E-4BEB-A16C-F218B47E2966}" srcOrd="0" destOrd="0" presId="urn:microsoft.com/office/officeart/2005/8/layout/vList6"/>
    <dgm:cxn modelId="{8BCB35E2-2F83-4AFF-A16A-13D997298036}" srcId="{ED04B658-84B0-45FA-8550-00BD8AAEC826}" destId="{678D08C2-69BC-4894-8416-CD377830E526}" srcOrd="3" destOrd="0" parTransId="{F842B5A5-D522-4178-9545-9A50B9F60F9C}" sibTransId="{E01DDC0D-6615-4BA4-9E86-F77B5A38054B}"/>
    <dgm:cxn modelId="{73298EC8-78DA-4B3B-9B19-03AA4DB2FA64}" srcId="{678D08C2-69BC-4894-8416-CD377830E526}" destId="{A328DB1D-A101-47A0-8CEE-B84224DAC73B}" srcOrd="0" destOrd="0" parTransId="{BCE79A6A-DAE3-4356-922D-CD9A0572F0FD}" sibTransId="{4E6BB1D3-B435-4F9C-82C3-305785DF5CBC}"/>
    <dgm:cxn modelId="{62F4EA66-645D-4EED-ADEF-3E477A3582AE}" type="presOf" srcId="{678D08C2-69BC-4894-8416-CD377830E526}" destId="{FE937FF6-54C7-4AE8-BFC1-588220F7033D}" srcOrd="0" destOrd="0" presId="urn:microsoft.com/office/officeart/2005/8/layout/vList6"/>
    <dgm:cxn modelId="{C4FF94DB-1FA4-4058-B6D4-2629D2FA5C87}" srcId="{31308FA8-4475-4356-A9F1-15F4BD3639CE}" destId="{BC650FF8-55EB-49E3-A728-3C5372A346F5}" srcOrd="1" destOrd="0" parTransId="{00DD7130-7C31-4C04-9701-2E378247ABE9}" sibTransId="{64282FE9-2A59-49AA-8010-3DD6DAC058B0}"/>
    <dgm:cxn modelId="{FC4BE6A4-ABCB-44F9-9CAF-733EB195C7F9}" type="presOf" srcId="{585232EC-D787-4F2C-8D94-4C0305406984}" destId="{EFC0B120-4BC9-4602-AE02-D406ED024AAB}" srcOrd="0" destOrd="0" presId="urn:microsoft.com/office/officeart/2005/8/layout/vList6"/>
    <dgm:cxn modelId="{2AFAF98C-9181-48EB-8A66-04678C8054D7}" type="presOf" srcId="{6ECFF5A6-0536-4A8D-9F38-3E4109E4C5D1}" destId="{BD094BEA-E837-4990-B4E9-8BC0F9BA44AE}" srcOrd="0" destOrd="0" presId="urn:microsoft.com/office/officeart/2005/8/layout/vList6"/>
    <dgm:cxn modelId="{33CDCA03-4B82-4B00-99A0-C9DC13DEB2F3}" type="presOf" srcId="{6585BED9-C94C-4C86-82F4-764244C03668}" destId="{132DB3FD-7285-4B5A-9739-6036B174B05B}" srcOrd="0" destOrd="0" presId="urn:microsoft.com/office/officeart/2005/8/layout/vList6"/>
    <dgm:cxn modelId="{1B4D2A8B-A2AE-4271-97FD-F59B3568086A}" srcId="{ED04B658-84B0-45FA-8550-00BD8AAEC826}" destId="{86A47D0F-BD9F-4F8C-A4A4-E06C3A7F6F40}" srcOrd="0" destOrd="0" parTransId="{4854438C-B88A-4A99-B2DA-CDC2C82006A5}" sibTransId="{61A15F8D-5C12-472B-96E7-4BFC569BDAE5}"/>
    <dgm:cxn modelId="{06D953A9-272C-4B90-8B2D-C257775C4C45}" srcId="{ED04B658-84B0-45FA-8550-00BD8AAEC826}" destId="{585232EC-D787-4F2C-8D94-4C0305406984}" srcOrd="1" destOrd="0" parTransId="{726C11F0-4206-41F6-B515-25C6612EC77D}" sibTransId="{A9C5893C-527B-4218-BD81-65E47A110A1D}"/>
    <dgm:cxn modelId="{F50AD553-2626-4E36-933C-15F72B2E0A45}" srcId="{31308FA8-4475-4356-A9F1-15F4BD3639CE}" destId="{501E12BE-1A9E-4270-A5F1-E34F2CBCDEE1}" srcOrd="0" destOrd="0" parTransId="{BB565A83-B700-4CD1-AAB2-00A5E4FA3119}" sibTransId="{4B29FA35-EB9C-4674-8607-890A444CBECF}"/>
    <dgm:cxn modelId="{72DD0511-D81C-4BA9-8510-9A0151CEEB2B}" srcId="{86A47D0F-BD9F-4F8C-A4A4-E06C3A7F6F40}" destId="{6585BED9-C94C-4C86-82F4-764244C03668}" srcOrd="0" destOrd="0" parTransId="{3E383072-41EA-4089-8FAE-315CA9061526}" sibTransId="{5DC799C1-479C-48E5-98EC-3A8289C4ECA4}"/>
    <dgm:cxn modelId="{B86A27A6-D178-460B-AD65-68F048EC4AC3}" srcId="{585232EC-D787-4F2C-8D94-4C0305406984}" destId="{E64C04AE-8B11-40CF-A315-C75EBAECF706}" srcOrd="0" destOrd="0" parTransId="{D6C05B27-0BB1-4BE3-9DBD-C7A6AD623EF4}" sibTransId="{3B9326DB-BAD4-455A-9E57-A38BE7D7361D}"/>
    <dgm:cxn modelId="{954BDBE8-63C6-4D68-94A2-23335D9452FF}" type="presOf" srcId="{A328DB1D-A101-47A0-8CEE-B84224DAC73B}" destId="{0105D3CF-7C48-4433-B2AC-F5BD49E01D33}" srcOrd="0" destOrd="0" presId="urn:microsoft.com/office/officeart/2005/8/layout/vList6"/>
    <dgm:cxn modelId="{A642A3C1-6D30-4ED2-AE4B-96122269D532}" type="presOf" srcId="{BC650FF8-55EB-49E3-A728-3C5372A346F5}" destId="{C483767F-D6EF-4D49-8B89-944A2373ADD8}" srcOrd="0" destOrd="1" presId="urn:microsoft.com/office/officeart/2005/8/layout/vList6"/>
    <dgm:cxn modelId="{D4248882-6728-4FA9-8A83-1CDB6C92FA0A}" type="presOf" srcId="{31308FA8-4475-4356-A9F1-15F4BD3639CE}" destId="{CB48D270-81BE-41A6-8B8C-F13E15BC1EC5}" srcOrd="0" destOrd="0" presId="urn:microsoft.com/office/officeart/2005/8/layout/vList6"/>
    <dgm:cxn modelId="{AF91F63F-168B-4F82-95F3-EDD8CC8ED854}" srcId="{ED04B658-84B0-45FA-8550-00BD8AAEC826}" destId="{6ECFF5A6-0536-4A8D-9F38-3E4109E4C5D1}" srcOrd="2" destOrd="0" parTransId="{21D71570-BFF9-452E-8B89-12EED7EC4374}" sibTransId="{A0A81DA4-2EA3-4A32-A44D-F9D5B468FC72}"/>
    <dgm:cxn modelId="{A20A2F2A-05FA-4C93-9722-F3F5992DC71C}" type="presParOf" srcId="{E0C595A9-6146-4E34-9CA7-3D77317BD3DB}" destId="{8E4A19BF-EBDE-43A9-AFA3-61E3438DC721}" srcOrd="0" destOrd="0" presId="urn:microsoft.com/office/officeart/2005/8/layout/vList6"/>
    <dgm:cxn modelId="{24753403-2186-4334-9AC9-A2A4F9665D67}" type="presParOf" srcId="{8E4A19BF-EBDE-43A9-AFA3-61E3438DC721}" destId="{3EF5C5A0-97E4-42F9-B185-3B8A21F8FF7A}" srcOrd="0" destOrd="0" presId="urn:microsoft.com/office/officeart/2005/8/layout/vList6"/>
    <dgm:cxn modelId="{DCFE5BEC-9E76-4661-B3A4-D059D5BB049E}" type="presParOf" srcId="{8E4A19BF-EBDE-43A9-AFA3-61E3438DC721}" destId="{132DB3FD-7285-4B5A-9739-6036B174B05B}" srcOrd="1" destOrd="0" presId="urn:microsoft.com/office/officeart/2005/8/layout/vList6"/>
    <dgm:cxn modelId="{FF738C74-5F6D-48ED-9E10-B5181A528C88}" type="presParOf" srcId="{E0C595A9-6146-4E34-9CA7-3D77317BD3DB}" destId="{31E9E4FB-463F-4C47-BAB0-45BCE04601C4}" srcOrd="1" destOrd="0" presId="urn:microsoft.com/office/officeart/2005/8/layout/vList6"/>
    <dgm:cxn modelId="{694C2E00-1621-4547-AB02-FDE60A126765}" type="presParOf" srcId="{E0C595A9-6146-4E34-9CA7-3D77317BD3DB}" destId="{02DE3FB2-EC8C-42EF-AB7D-2ABC642649A5}" srcOrd="2" destOrd="0" presId="urn:microsoft.com/office/officeart/2005/8/layout/vList6"/>
    <dgm:cxn modelId="{7B2F6202-B5B4-47C7-8871-F81D585652D1}" type="presParOf" srcId="{02DE3FB2-EC8C-42EF-AB7D-2ABC642649A5}" destId="{EFC0B120-4BC9-4602-AE02-D406ED024AAB}" srcOrd="0" destOrd="0" presId="urn:microsoft.com/office/officeart/2005/8/layout/vList6"/>
    <dgm:cxn modelId="{0C3A4049-7B8F-42A4-97EE-A2A252F76FFE}" type="presParOf" srcId="{02DE3FB2-EC8C-42EF-AB7D-2ABC642649A5}" destId="{0CA69155-4A7E-4BEB-A16C-F218B47E2966}" srcOrd="1" destOrd="0" presId="urn:microsoft.com/office/officeart/2005/8/layout/vList6"/>
    <dgm:cxn modelId="{9C56AE0F-18F1-46DD-9F93-01025C1D31B2}" type="presParOf" srcId="{E0C595A9-6146-4E34-9CA7-3D77317BD3DB}" destId="{FD43DB45-651A-4674-9FE7-CF6A1EA16FB9}" srcOrd="3" destOrd="0" presId="urn:microsoft.com/office/officeart/2005/8/layout/vList6"/>
    <dgm:cxn modelId="{B28A7A45-515C-4AB6-999C-F08731C1398C}" type="presParOf" srcId="{E0C595A9-6146-4E34-9CA7-3D77317BD3DB}" destId="{63758AF1-4C4D-44BD-8780-B6B73AE25DE1}" srcOrd="4" destOrd="0" presId="urn:microsoft.com/office/officeart/2005/8/layout/vList6"/>
    <dgm:cxn modelId="{1B3AE681-615B-4FB4-A6A0-81AD151B324B}" type="presParOf" srcId="{63758AF1-4C4D-44BD-8780-B6B73AE25DE1}" destId="{BD094BEA-E837-4990-B4E9-8BC0F9BA44AE}" srcOrd="0" destOrd="0" presId="urn:microsoft.com/office/officeart/2005/8/layout/vList6"/>
    <dgm:cxn modelId="{B109D4FA-ED47-45E9-93C3-7719076100D1}" type="presParOf" srcId="{63758AF1-4C4D-44BD-8780-B6B73AE25DE1}" destId="{DCCC9401-BAA0-4D15-A5E3-9A39A8F1D67A}" srcOrd="1" destOrd="0" presId="urn:microsoft.com/office/officeart/2005/8/layout/vList6"/>
    <dgm:cxn modelId="{303E5E54-99CC-4B5F-B894-73428133D22C}" type="presParOf" srcId="{E0C595A9-6146-4E34-9CA7-3D77317BD3DB}" destId="{7664FD52-CD07-49B2-A2ED-73270CFBD673}" srcOrd="5" destOrd="0" presId="urn:microsoft.com/office/officeart/2005/8/layout/vList6"/>
    <dgm:cxn modelId="{958DF00C-FD12-4E00-A62B-62C52F268B7B}" type="presParOf" srcId="{E0C595A9-6146-4E34-9CA7-3D77317BD3DB}" destId="{765088B4-F4CF-4418-9C4C-A64F42994460}" srcOrd="6" destOrd="0" presId="urn:microsoft.com/office/officeart/2005/8/layout/vList6"/>
    <dgm:cxn modelId="{D2C0E90B-3F3D-4220-90C4-3C72B850CB81}" type="presParOf" srcId="{765088B4-F4CF-4418-9C4C-A64F42994460}" destId="{FE937FF6-54C7-4AE8-BFC1-588220F7033D}" srcOrd="0" destOrd="0" presId="urn:microsoft.com/office/officeart/2005/8/layout/vList6"/>
    <dgm:cxn modelId="{939B2E53-030F-4354-AD98-9B3BD866F5BC}" type="presParOf" srcId="{765088B4-F4CF-4418-9C4C-A64F42994460}" destId="{0105D3CF-7C48-4433-B2AC-F5BD49E01D33}" srcOrd="1" destOrd="0" presId="urn:microsoft.com/office/officeart/2005/8/layout/vList6"/>
    <dgm:cxn modelId="{BEF7A18E-1546-4447-92FE-FA6C6D78B45C}" type="presParOf" srcId="{E0C595A9-6146-4E34-9CA7-3D77317BD3DB}" destId="{1795406F-BDDE-41DB-9D56-4B2CCA53CADF}" srcOrd="7" destOrd="0" presId="urn:microsoft.com/office/officeart/2005/8/layout/vList6"/>
    <dgm:cxn modelId="{04D56C77-A833-4F70-A66A-D2C36C25B6CC}" type="presParOf" srcId="{E0C595A9-6146-4E34-9CA7-3D77317BD3DB}" destId="{A61E5EAA-B35A-48CD-8057-82E281B0E319}" srcOrd="8" destOrd="0" presId="urn:microsoft.com/office/officeart/2005/8/layout/vList6"/>
    <dgm:cxn modelId="{019F964C-6582-44A1-8C84-4619E31FCEE6}" type="presParOf" srcId="{A61E5EAA-B35A-48CD-8057-82E281B0E319}" destId="{CB48D270-81BE-41A6-8B8C-F13E15BC1EC5}" srcOrd="0" destOrd="0" presId="urn:microsoft.com/office/officeart/2005/8/layout/vList6"/>
    <dgm:cxn modelId="{66D8D593-C875-43F2-AD7A-AFD0C6B03FE4}" type="presParOf" srcId="{A61E5EAA-B35A-48CD-8057-82E281B0E319}" destId="{C483767F-D6EF-4D49-8B89-944A2373ADD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F147FCC-3AE6-4621-988E-C38244D93EA1}" type="doc">
      <dgm:prSet loTypeId="urn:microsoft.com/office/officeart/2005/8/layout/vList2" loCatId="list" qsTypeId="urn:microsoft.com/office/officeart/2005/8/quickstyle/simple1#10" qsCatId="simple" csTypeId="urn:microsoft.com/office/officeart/2005/8/colors/accent1_2#9" csCatId="accent1" phldr="1"/>
      <dgm:spPr>
        <a:scene3d>
          <a:camera prst="orthographicFront">
            <a:rot lat="0" lon="0" rev="0"/>
          </a:camera>
          <a:lightRig rig="contrasting" dir="t">
            <a:rot lat="0" lon="0" rev="1500000"/>
          </a:lightRig>
        </a:scene3d>
      </dgm:spPr>
      <dgm:t>
        <a:bodyPr/>
        <a:lstStyle/>
        <a:p>
          <a:endParaRPr lang="en-US"/>
        </a:p>
      </dgm:t>
    </dgm:pt>
    <dgm:pt modelId="{74A51240-FE26-4B31-9065-6D8F64A91AA1}">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On Duty (paid 100% with FRA funds)</a:t>
          </a:r>
        </a:p>
      </dgm:t>
    </dgm:pt>
    <dgm:pt modelId="{926B0988-6895-45CE-9F31-DD83ED3FA9BA}" type="parTrans" cxnId="{9FB09AD9-E27B-415A-90F2-31E634A2A557}">
      <dgm:prSet/>
      <dgm:spPr/>
      <dgm:t>
        <a:bodyPr/>
        <a:lstStyle/>
        <a:p>
          <a:endParaRPr lang="en-US"/>
        </a:p>
      </dgm:t>
    </dgm:pt>
    <dgm:pt modelId="{6BC9CE9A-FEED-489F-BD5B-4D6433750525}" type="sibTrans" cxnId="{9FB09AD9-E27B-415A-90F2-31E634A2A557}">
      <dgm:prSet/>
      <dgm:spPr/>
      <dgm:t>
        <a:bodyPr/>
        <a:lstStyle/>
        <a:p>
          <a:endParaRPr lang="en-US"/>
        </a:p>
      </dgm:t>
    </dgm:pt>
    <dgm:pt modelId="{77EFD36B-AD3D-4D16-AF37-EE520F632395}">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600" b="1" dirty="0"/>
            <a:t>Policy is limited to cover only accidental injuries, diseases, or death resulting from duties as a member of the fire department</a:t>
          </a:r>
        </a:p>
      </dgm:t>
    </dgm:pt>
    <dgm:pt modelId="{5F197F91-A7D3-4A31-AE08-B034165ADCAD}" type="parTrans" cxnId="{75390373-A28B-45C9-8338-22F376A7DEF2}">
      <dgm:prSet/>
      <dgm:spPr/>
      <dgm:t>
        <a:bodyPr/>
        <a:lstStyle/>
        <a:p>
          <a:endParaRPr lang="en-US"/>
        </a:p>
      </dgm:t>
    </dgm:pt>
    <dgm:pt modelId="{F373B63F-F285-49F5-A707-67470E6CE758}" type="sibTrans" cxnId="{75390373-A28B-45C9-8338-22F376A7DEF2}">
      <dgm:prSet/>
      <dgm:spPr/>
      <dgm:t>
        <a:bodyPr/>
        <a:lstStyle/>
        <a:p>
          <a:endParaRPr lang="en-US"/>
        </a:p>
      </dgm:t>
    </dgm:pt>
    <dgm:pt modelId="{AC4923B5-17C4-4713-9368-6F3A698C88D9}">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24 Hour Coverage (FRA pays 85%, FF pays 15%)</a:t>
          </a:r>
        </a:p>
      </dgm:t>
    </dgm:pt>
    <dgm:pt modelId="{57275F26-30B1-425D-97B3-F425E7FC1B93}" type="parTrans" cxnId="{4411A8C8-8A05-49DB-9271-AECB5A3FEF83}">
      <dgm:prSet/>
      <dgm:spPr/>
      <dgm:t>
        <a:bodyPr/>
        <a:lstStyle/>
        <a:p>
          <a:endParaRPr lang="en-US"/>
        </a:p>
      </dgm:t>
    </dgm:pt>
    <dgm:pt modelId="{A634EC45-3832-42D8-BC1A-FAC23F07491D}" type="sibTrans" cxnId="{4411A8C8-8A05-49DB-9271-AECB5A3FEF83}">
      <dgm:prSet/>
      <dgm:spPr/>
      <dgm:t>
        <a:bodyPr/>
        <a:lstStyle/>
        <a:p>
          <a:endParaRPr lang="en-US"/>
        </a:p>
      </dgm:t>
    </dgm:pt>
    <dgm:pt modelId="{F9C67276-015B-40A2-9E45-80DC395E086F}">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600" b="1" dirty="0"/>
            <a:t>Policy may cover non duty related accident, injury and or death</a:t>
          </a:r>
        </a:p>
      </dgm:t>
    </dgm:pt>
    <dgm:pt modelId="{FEE1D10F-E506-45A2-8B9C-BC8A26AAE9A6}" type="parTrans" cxnId="{569FFAC2-42A0-41C2-B56C-6ACD77976034}">
      <dgm:prSet/>
      <dgm:spPr/>
      <dgm:t>
        <a:bodyPr/>
        <a:lstStyle/>
        <a:p>
          <a:endParaRPr lang="en-US"/>
        </a:p>
      </dgm:t>
    </dgm:pt>
    <dgm:pt modelId="{CC174E70-563C-408E-86C1-1B7D148B9585}" type="sibTrans" cxnId="{569FFAC2-42A0-41C2-B56C-6ACD77976034}">
      <dgm:prSet/>
      <dgm:spPr/>
      <dgm:t>
        <a:bodyPr/>
        <a:lstStyle/>
        <a:p>
          <a:endParaRPr lang="en-US"/>
        </a:p>
      </dgm:t>
    </dgm:pt>
    <dgm:pt modelId="{D23B570A-D7C9-444C-BAF6-D1C9006780B4}">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600" b="1" dirty="0"/>
            <a:t>The contribution by the member shall not be less than 15 percent of the total premium for this coverage</a:t>
          </a:r>
        </a:p>
      </dgm:t>
    </dgm:pt>
    <dgm:pt modelId="{4B6A529C-E78A-41C1-9110-D61FCE3FD159}" type="parTrans" cxnId="{A273B9CF-C25E-408D-A7F8-C811257A1043}">
      <dgm:prSet/>
      <dgm:spPr/>
      <dgm:t>
        <a:bodyPr/>
        <a:lstStyle/>
        <a:p>
          <a:endParaRPr lang="en-US"/>
        </a:p>
      </dgm:t>
    </dgm:pt>
    <dgm:pt modelId="{1634E133-6E27-4E6D-ABC3-DDEDF9979D91}" type="sibTrans" cxnId="{A273B9CF-C25E-408D-A7F8-C811257A1043}">
      <dgm:prSet/>
      <dgm:spPr/>
      <dgm:t>
        <a:bodyPr/>
        <a:lstStyle/>
        <a:p>
          <a:endParaRPr lang="en-US"/>
        </a:p>
      </dgm:t>
    </dgm:pt>
    <dgm:pt modelId="{24F1C6E2-5059-4F42-A2C2-51FFB75E0DED}">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Conditions of the Policy (FRA owns the Policy)</a:t>
          </a:r>
        </a:p>
      </dgm:t>
    </dgm:pt>
    <dgm:pt modelId="{B5E4AF18-6DC6-4EFA-A4A3-7C62BA2CD538}" type="parTrans" cxnId="{92A1D149-64B4-406F-AE50-4A50FC287A4A}">
      <dgm:prSet/>
      <dgm:spPr/>
      <dgm:t>
        <a:bodyPr/>
        <a:lstStyle/>
        <a:p>
          <a:endParaRPr lang="en-US"/>
        </a:p>
      </dgm:t>
    </dgm:pt>
    <dgm:pt modelId="{082DF025-CDCE-4AF8-AD37-50EDDD3B6ED9}" type="sibTrans" cxnId="{92A1D149-64B4-406F-AE50-4A50FC287A4A}">
      <dgm:prSet/>
      <dgm:spPr/>
      <dgm:t>
        <a:bodyPr/>
        <a:lstStyle/>
        <a:p>
          <a:endParaRPr lang="en-US"/>
        </a:p>
      </dgm:t>
    </dgm:pt>
    <dgm:pt modelId="{864ADB7F-3B8B-49CE-B662-7F6BB534E095}">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600" b="1" dirty="0"/>
            <a:t>Each policy shall be purchased, owned and held by the firefighter’s relief association</a:t>
          </a:r>
        </a:p>
      </dgm:t>
    </dgm:pt>
    <dgm:pt modelId="{01A9AA26-B11D-43EF-A443-970B4A4CDEAD}" type="parTrans" cxnId="{9FB29D82-98DB-4D46-93BE-A5DBBB6A27DF}">
      <dgm:prSet/>
      <dgm:spPr/>
      <dgm:t>
        <a:bodyPr/>
        <a:lstStyle/>
        <a:p>
          <a:endParaRPr lang="en-US"/>
        </a:p>
      </dgm:t>
    </dgm:pt>
    <dgm:pt modelId="{A9A469B0-EBB7-4668-9862-1C1325DAE4BC}" type="sibTrans" cxnId="{9FB29D82-98DB-4D46-93BE-A5DBBB6A27DF}">
      <dgm:prSet/>
      <dgm:spPr/>
      <dgm:t>
        <a:bodyPr/>
        <a:lstStyle/>
        <a:p>
          <a:endParaRPr lang="en-US"/>
        </a:p>
      </dgm:t>
    </dgm:pt>
    <dgm:pt modelId="{8B5F4861-6CB1-4C38-B479-1FE59E16BBA1}">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600" b="1" dirty="0"/>
            <a:t>Group Term</a:t>
          </a:r>
        </a:p>
      </dgm:t>
    </dgm:pt>
    <dgm:pt modelId="{7F3B0DC3-5B9D-4398-A6A4-C5538CC0C6DE}" type="parTrans" cxnId="{CCD00819-67CE-4C12-BB83-566B2C6DDE0F}">
      <dgm:prSet/>
      <dgm:spPr/>
      <dgm:t>
        <a:bodyPr/>
        <a:lstStyle/>
        <a:p>
          <a:endParaRPr lang="en-US"/>
        </a:p>
      </dgm:t>
    </dgm:pt>
    <dgm:pt modelId="{9A62E13D-688A-42CB-BEF6-381C2BD04106}" type="sibTrans" cxnId="{CCD00819-67CE-4C12-BB83-566B2C6DDE0F}">
      <dgm:prSet/>
      <dgm:spPr/>
      <dgm:t>
        <a:bodyPr/>
        <a:lstStyle/>
        <a:p>
          <a:endParaRPr lang="en-US"/>
        </a:p>
      </dgm:t>
    </dgm:pt>
    <dgm:pt modelId="{559A7432-0412-4DAA-87CD-A87EFF23660E}">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600" b="1" dirty="0"/>
            <a:t>Group  Permanent</a:t>
          </a:r>
        </a:p>
      </dgm:t>
    </dgm:pt>
    <dgm:pt modelId="{AC8165EB-6CB7-49EF-B03B-57B104F98F0A}" type="parTrans" cxnId="{897A9477-1D45-4D80-9D08-8036234C0C87}">
      <dgm:prSet/>
      <dgm:spPr/>
      <dgm:t>
        <a:bodyPr/>
        <a:lstStyle/>
        <a:p>
          <a:endParaRPr lang="en-US"/>
        </a:p>
      </dgm:t>
    </dgm:pt>
    <dgm:pt modelId="{B253BA95-5F85-442C-98CA-5B4CCBD5BA18}" type="sibTrans" cxnId="{897A9477-1D45-4D80-9D08-8036234C0C87}">
      <dgm:prSet/>
      <dgm:spPr/>
      <dgm:t>
        <a:bodyPr/>
        <a:lstStyle/>
        <a:p>
          <a:endParaRPr lang="en-US"/>
        </a:p>
      </dgm:t>
    </dgm:pt>
    <dgm:pt modelId="{89F6A134-53B6-4601-83CA-87BA4073BE25}">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600" b="1" dirty="0"/>
            <a:t>Individual Permanent Life </a:t>
          </a:r>
        </a:p>
      </dgm:t>
    </dgm:pt>
    <dgm:pt modelId="{FF36F148-1B7B-483B-90DC-5CF60508AEAE}" type="parTrans" cxnId="{3D09842E-7E8D-44B3-8402-1315C9C6E95C}">
      <dgm:prSet/>
      <dgm:spPr/>
      <dgm:t>
        <a:bodyPr/>
        <a:lstStyle/>
        <a:p>
          <a:endParaRPr lang="en-US"/>
        </a:p>
      </dgm:t>
    </dgm:pt>
    <dgm:pt modelId="{F15E139F-D564-4E27-A6AD-72A1AA3020C4}" type="sibTrans" cxnId="{3D09842E-7E8D-44B3-8402-1315C9C6E95C}">
      <dgm:prSet/>
      <dgm:spPr/>
      <dgm:t>
        <a:bodyPr/>
        <a:lstStyle/>
        <a:p>
          <a:endParaRPr lang="en-US"/>
        </a:p>
      </dgm:t>
    </dgm:pt>
    <dgm:pt modelId="{E6CC5145-353C-46CD-AC5B-5557D2A21344}">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600" b="1" dirty="0"/>
            <a:t>Each member shall pay that portion of the cost (premium) which is beyond “on duty” coverage.  </a:t>
          </a:r>
        </a:p>
      </dgm:t>
    </dgm:pt>
    <dgm:pt modelId="{5B3BDD9D-2506-4597-B581-51FFDA1EC9C8}" type="parTrans" cxnId="{C68F6E25-429E-47DE-BEEA-8FE00C2775D5}">
      <dgm:prSet/>
      <dgm:spPr/>
      <dgm:t>
        <a:bodyPr/>
        <a:lstStyle/>
        <a:p>
          <a:endParaRPr lang="en-US"/>
        </a:p>
      </dgm:t>
    </dgm:pt>
    <dgm:pt modelId="{FAD0B053-741E-4597-AAC3-AC0BF73B821A}" type="sibTrans" cxnId="{C68F6E25-429E-47DE-BEEA-8FE00C2775D5}">
      <dgm:prSet/>
      <dgm:spPr/>
      <dgm:t>
        <a:bodyPr/>
        <a:lstStyle/>
        <a:p>
          <a:endParaRPr lang="en-US"/>
        </a:p>
      </dgm:t>
    </dgm:pt>
    <dgm:pt modelId="{1B566034-5E02-4E45-B1CD-1161BACBA93C}">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600" b="1" dirty="0"/>
            <a:t>Each policy shall name the firefighter’s relief association as the beneficiary</a:t>
          </a:r>
        </a:p>
      </dgm:t>
    </dgm:pt>
    <dgm:pt modelId="{9AF5D3CC-D7F7-4293-9616-97F1625BF7D5}" type="parTrans" cxnId="{6B7F2B6A-5605-4C0A-A5CF-C3D3B2BF9A58}">
      <dgm:prSet/>
      <dgm:spPr/>
      <dgm:t>
        <a:bodyPr/>
        <a:lstStyle/>
        <a:p>
          <a:endParaRPr lang="en-US"/>
        </a:p>
      </dgm:t>
    </dgm:pt>
    <dgm:pt modelId="{B21F1CB3-C773-41AA-95E4-515C5DBAD188}" type="sibTrans" cxnId="{6B7F2B6A-5605-4C0A-A5CF-C3D3B2BF9A58}">
      <dgm:prSet/>
      <dgm:spPr/>
      <dgm:t>
        <a:bodyPr/>
        <a:lstStyle/>
        <a:p>
          <a:endParaRPr lang="en-US"/>
        </a:p>
      </dgm:t>
    </dgm:pt>
    <dgm:pt modelId="{525EF99C-0866-47C4-99B9-542985E24D25}">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600" b="1" dirty="0"/>
            <a:t>Each indemnity shall be paid to the firefighter’s relief association</a:t>
          </a:r>
        </a:p>
      </dgm:t>
    </dgm:pt>
    <dgm:pt modelId="{D4E2BDCB-7D60-4C3E-AE70-87195FFE038A}" type="parTrans" cxnId="{DC52333E-C4F1-4E66-8B56-472EB465755C}">
      <dgm:prSet/>
      <dgm:spPr/>
      <dgm:t>
        <a:bodyPr/>
        <a:lstStyle/>
        <a:p>
          <a:endParaRPr lang="en-US"/>
        </a:p>
      </dgm:t>
    </dgm:pt>
    <dgm:pt modelId="{179EDD55-4669-40B1-9D35-4CE96CCFF105}" type="sibTrans" cxnId="{DC52333E-C4F1-4E66-8B56-472EB465755C}">
      <dgm:prSet/>
      <dgm:spPr/>
      <dgm:t>
        <a:bodyPr/>
        <a:lstStyle/>
        <a:p>
          <a:endParaRPr lang="en-US"/>
        </a:p>
      </dgm:t>
    </dgm:pt>
    <dgm:pt modelId="{6B582B45-D859-46B8-9A33-FE1194714C6C}" type="pres">
      <dgm:prSet presAssocID="{8F147FCC-3AE6-4621-988E-C38244D93EA1}" presName="linear" presStyleCnt="0">
        <dgm:presLayoutVars>
          <dgm:animLvl val="lvl"/>
          <dgm:resizeHandles val="exact"/>
        </dgm:presLayoutVars>
      </dgm:prSet>
      <dgm:spPr/>
      <dgm:t>
        <a:bodyPr/>
        <a:lstStyle/>
        <a:p>
          <a:endParaRPr lang="en-US"/>
        </a:p>
      </dgm:t>
    </dgm:pt>
    <dgm:pt modelId="{ED3BF596-6E36-4AE9-ACFF-666067E24FBB}" type="pres">
      <dgm:prSet presAssocID="{74A51240-FE26-4B31-9065-6D8F64A91AA1}" presName="parentText" presStyleLbl="node1" presStyleIdx="0" presStyleCnt="3" custLinFactNeighborX="476" custLinFactNeighborY="-1415">
        <dgm:presLayoutVars>
          <dgm:chMax val="0"/>
          <dgm:bulletEnabled val="1"/>
        </dgm:presLayoutVars>
      </dgm:prSet>
      <dgm:spPr/>
      <dgm:t>
        <a:bodyPr/>
        <a:lstStyle/>
        <a:p>
          <a:endParaRPr lang="en-US"/>
        </a:p>
      </dgm:t>
    </dgm:pt>
    <dgm:pt modelId="{70B44899-02BC-4035-96FC-830C8A090E37}" type="pres">
      <dgm:prSet presAssocID="{74A51240-FE26-4B31-9065-6D8F64A91AA1}" presName="childText" presStyleLbl="revTx" presStyleIdx="0" presStyleCnt="3">
        <dgm:presLayoutVars>
          <dgm:bulletEnabled val="1"/>
        </dgm:presLayoutVars>
      </dgm:prSet>
      <dgm:spPr/>
      <dgm:t>
        <a:bodyPr/>
        <a:lstStyle/>
        <a:p>
          <a:endParaRPr lang="en-US"/>
        </a:p>
      </dgm:t>
    </dgm:pt>
    <dgm:pt modelId="{B200E0F2-21F9-4ED9-B7B1-BAAA19D627E5}" type="pres">
      <dgm:prSet presAssocID="{AC4923B5-17C4-4713-9368-6F3A698C88D9}" presName="parentText" presStyleLbl="node1" presStyleIdx="1" presStyleCnt="3">
        <dgm:presLayoutVars>
          <dgm:chMax val="0"/>
          <dgm:bulletEnabled val="1"/>
        </dgm:presLayoutVars>
      </dgm:prSet>
      <dgm:spPr/>
      <dgm:t>
        <a:bodyPr/>
        <a:lstStyle/>
        <a:p>
          <a:endParaRPr lang="en-US"/>
        </a:p>
      </dgm:t>
    </dgm:pt>
    <dgm:pt modelId="{2AB92B01-CCAB-48A2-8705-DA1A02225712}" type="pres">
      <dgm:prSet presAssocID="{AC4923B5-17C4-4713-9368-6F3A698C88D9}" presName="childText" presStyleLbl="revTx" presStyleIdx="1" presStyleCnt="3">
        <dgm:presLayoutVars>
          <dgm:bulletEnabled val="1"/>
        </dgm:presLayoutVars>
      </dgm:prSet>
      <dgm:spPr/>
      <dgm:t>
        <a:bodyPr/>
        <a:lstStyle/>
        <a:p>
          <a:endParaRPr lang="en-US"/>
        </a:p>
      </dgm:t>
    </dgm:pt>
    <dgm:pt modelId="{1EA14B5C-BF37-4709-B4CF-610A0E0C0035}" type="pres">
      <dgm:prSet presAssocID="{24F1C6E2-5059-4F42-A2C2-51FFB75E0DED}" presName="parentText" presStyleLbl="node1" presStyleIdx="2" presStyleCnt="3">
        <dgm:presLayoutVars>
          <dgm:chMax val="0"/>
          <dgm:bulletEnabled val="1"/>
        </dgm:presLayoutVars>
      </dgm:prSet>
      <dgm:spPr/>
      <dgm:t>
        <a:bodyPr/>
        <a:lstStyle/>
        <a:p>
          <a:endParaRPr lang="en-US"/>
        </a:p>
      </dgm:t>
    </dgm:pt>
    <dgm:pt modelId="{BB0DD953-D25B-49DB-9C65-4C35E27B2B57}" type="pres">
      <dgm:prSet presAssocID="{24F1C6E2-5059-4F42-A2C2-51FFB75E0DED}" presName="childText" presStyleLbl="revTx" presStyleIdx="2" presStyleCnt="3">
        <dgm:presLayoutVars>
          <dgm:bulletEnabled val="1"/>
        </dgm:presLayoutVars>
      </dgm:prSet>
      <dgm:spPr/>
      <dgm:t>
        <a:bodyPr/>
        <a:lstStyle/>
        <a:p>
          <a:endParaRPr lang="en-US"/>
        </a:p>
      </dgm:t>
    </dgm:pt>
  </dgm:ptLst>
  <dgm:cxnLst>
    <dgm:cxn modelId="{75390373-A28B-45C9-8338-22F376A7DEF2}" srcId="{74A51240-FE26-4B31-9065-6D8F64A91AA1}" destId="{77EFD36B-AD3D-4D16-AF37-EE520F632395}" srcOrd="0" destOrd="0" parTransId="{5F197F91-A7D3-4A31-AE08-B034165ADCAD}" sibTransId="{F373B63F-F285-49F5-A707-67470E6CE758}"/>
    <dgm:cxn modelId="{0DFAB1EC-88CC-4203-802F-F55686DB4835}" type="presOf" srcId="{D23B570A-D7C9-444C-BAF6-D1C9006780B4}" destId="{2AB92B01-CCAB-48A2-8705-DA1A02225712}" srcOrd="0" destOrd="2" presId="urn:microsoft.com/office/officeart/2005/8/layout/vList2"/>
    <dgm:cxn modelId="{1DA35711-0321-4048-AEA7-54179C4EA2AA}" type="presOf" srcId="{559A7432-0412-4DAA-87CD-A87EFF23660E}" destId="{70B44899-02BC-4035-96FC-830C8A090E37}" srcOrd="0" destOrd="2" presId="urn:microsoft.com/office/officeart/2005/8/layout/vList2"/>
    <dgm:cxn modelId="{C68F6E25-429E-47DE-BEEA-8FE00C2775D5}" srcId="{AC4923B5-17C4-4713-9368-6F3A698C88D9}" destId="{E6CC5145-353C-46CD-AC5B-5557D2A21344}" srcOrd="1" destOrd="0" parTransId="{5B3BDD9D-2506-4597-B581-51FFDA1EC9C8}" sibTransId="{FAD0B053-741E-4597-AAC3-AC0BF73B821A}"/>
    <dgm:cxn modelId="{33E805C0-A696-4CA2-8123-405F1E968716}" type="presOf" srcId="{77EFD36B-AD3D-4D16-AF37-EE520F632395}" destId="{70B44899-02BC-4035-96FC-830C8A090E37}" srcOrd="0" destOrd="0" presId="urn:microsoft.com/office/officeart/2005/8/layout/vList2"/>
    <dgm:cxn modelId="{6B7F2B6A-5605-4C0A-A5CF-C3D3B2BF9A58}" srcId="{24F1C6E2-5059-4F42-A2C2-51FFB75E0DED}" destId="{1B566034-5E02-4E45-B1CD-1161BACBA93C}" srcOrd="1" destOrd="0" parTransId="{9AF5D3CC-D7F7-4293-9616-97F1625BF7D5}" sibTransId="{B21F1CB3-C773-41AA-95E4-515C5DBAD188}"/>
    <dgm:cxn modelId="{3D09842E-7E8D-44B3-8402-1315C9C6E95C}" srcId="{77EFD36B-AD3D-4D16-AF37-EE520F632395}" destId="{89F6A134-53B6-4601-83CA-87BA4073BE25}" srcOrd="2" destOrd="0" parTransId="{FF36F148-1B7B-483B-90DC-5CF60508AEAE}" sibTransId="{F15E139F-D564-4E27-A6AD-72A1AA3020C4}"/>
    <dgm:cxn modelId="{3C98280D-A651-45B1-AA88-DCB162590035}" type="presOf" srcId="{E6CC5145-353C-46CD-AC5B-5557D2A21344}" destId="{2AB92B01-CCAB-48A2-8705-DA1A02225712}" srcOrd="0" destOrd="1" presId="urn:microsoft.com/office/officeart/2005/8/layout/vList2"/>
    <dgm:cxn modelId="{B059D7A9-310C-469F-884A-027222428606}" type="presOf" srcId="{F9C67276-015B-40A2-9E45-80DC395E086F}" destId="{2AB92B01-CCAB-48A2-8705-DA1A02225712}" srcOrd="0" destOrd="0" presId="urn:microsoft.com/office/officeart/2005/8/layout/vList2"/>
    <dgm:cxn modelId="{7375A6A0-2BE2-4D1C-ADFD-2E92236770F4}" type="presOf" srcId="{1B566034-5E02-4E45-B1CD-1161BACBA93C}" destId="{BB0DD953-D25B-49DB-9C65-4C35E27B2B57}" srcOrd="0" destOrd="1" presId="urn:microsoft.com/office/officeart/2005/8/layout/vList2"/>
    <dgm:cxn modelId="{7EE5A234-AA77-43EF-B1D1-A04D2A566D0E}" type="presOf" srcId="{8B5F4861-6CB1-4C38-B479-1FE59E16BBA1}" destId="{70B44899-02BC-4035-96FC-830C8A090E37}" srcOrd="0" destOrd="1" presId="urn:microsoft.com/office/officeart/2005/8/layout/vList2"/>
    <dgm:cxn modelId="{C1C2059D-9281-4D21-91AA-CE2D901C2FEE}" type="presOf" srcId="{8F147FCC-3AE6-4621-988E-C38244D93EA1}" destId="{6B582B45-D859-46B8-9A33-FE1194714C6C}" srcOrd="0" destOrd="0" presId="urn:microsoft.com/office/officeart/2005/8/layout/vList2"/>
    <dgm:cxn modelId="{DE206ED8-42D0-4A50-885F-FD45906C1011}" type="presOf" srcId="{74A51240-FE26-4B31-9065-6D8F64A91AA1}" destId="{ED3BF596-6E36-4AE9-ACFF-666067E24FBB}" srcOrd="0" destOrd="0" presId="urn:microsoft.com/office/officeart/2005/8/layout/vList2"/>
    <dgm:cxn modelId="{CCD00819-67CE-4C12-BB83-566B2C6DDE0F}" srcId="{77EFD36B-AD3D-4D16-AF37-EE520F632395}" destId="{8B5F4861-6CB1-4C38-B479-1FE59E16BBA1}" srcOrd="0" destOrd="0" parTransId="{7F3B0DC3-5B9D-4398-A6A4-C5538CC0C6DE}" sibTransId="{9A62E13D-688A-42CB-BEF6-381C2BD04106}"/>
    <dgm:cxn modelId="{9FB09AD9-E27B-415A-90F2-31E634A2A557}" srcId="{8F147FCC-3AE6-4621-988E-C38244D93EA1}" destId="{74A51240-FE26-4B31-9065-6D8F64A91AA1}" srcOrd="0" destOrd="0" parTransId="{926B0988-6895-45CE-9F31-DD83ED3FA9BA}" sibTransId="{6BC9CE9A-FEED-489F-BD5B-4D6433750525}"/>
    <dgm:cxn modelId="{569FFAC2-42A0-41C2-B56C-6ACD77976034}" srcId="{AC4923B5-17C4-4713-9368-6F3A698C88D9}" destId="{F9C67276-015B-40A2-9E45-80DC395E086F}" srcOrd="0" destOrd="0" parTransId="{FEE1D10F-E506-45A2-8B9C-BC8A26AAE9A6}" sibTransId="{CC174E70-563C-408E-86C1-1B7D148B9585}"/>
    <dgm:cxn modelId="{9FB29D82-98DB-4D46-93BE-A5DBBB6A27DF}" srcId="{24F1C6E2-5059-4F42-A2C2-51FFB75E0DED}" destId="{864ADB7F-3B8B-49CE-B662-7F6BB534E095}" srcOrd="0" destOrd="0" parTransId="{01A9AA26-B11D-43EF-A443-970B4A4CDEAD}" sibTransId="{A9A469B0-EBB7-4668-9862-1C1325DAE4BC}"/>
    <dgm:cxn modelId="{74E1D002-10F3-46D8-8039-DDFA17B64337}" type="presOf" srcId="{24F1C6E2-5059-4F42-A2C2-51FFB75E0DED}" destId="{1EA14B5C-BF37-4709-B4CF-610A0E0C0035}" srcOrd="0" destOrd="0" presId="urn:microsoft.com/office/officeart/2005/8/layout/vList2"/>
    <dgm:cxn modelId="{897A9477-1D45-4D80-9D08-8036234C0C87}" srcId="{77EFD36B-AD3D-4D16-AF37-EE520F632395}" destId="{559A7432-0412-4DAA-87CD-A87EFF23660E}" srcOrd="1" destOrd="0" parTransId="{AC8165EB-6CB7-49EF-B03B-57B104F98F0A}" sibTransId="{B253BA95-5F85-442C-98CA-5B4CCBD5BA18}"/>
    <dgm:cxn modelId="{A273B9CF-C25E-408D-A7F8-C811257A1043}" srcId="{AC4923B5-17C4-4713-9368-6F3A698C88D9}" destId="{D23B570A-D7C9-444C-BAF6-D1C9006780B4}" srcOrd="2" destOrd="0" parTransId="{4B6A529C-E78A-41C1-9110-D61FCE3FD159}" sibTransId="{1634E133-6E27-4E6D-ABC3-DDEDF9979D91}"/>
    <dgm:cxn modelId="{4411A8C8-8A05-49DB-9271-AECB5A3FEF83}" srcId="{8F147FCC-3AE6-4621-988E-C38244D93EA1}" destId="{AC4923B5-17C4-4713-9368-6F3A698C88D9}" srcOrd="1" destOrd="0" parTransId="{57275F26-30B1-425D-97B3-F425E7FC1B93}" sibTransId="{A634EC45-3832-42D8-BC1A-FAC23F07491D}"/>
    <dgm:cxn modelId="{DC52333E-C4F1-4E66-8B56-472EB465755C}" srcId="{24F1C6E2-5059-4F42-A2C2-51FFB75E0DED}" destId="{525EF99C-0866-47C4-99B9-542985E24D25}" srcOrd="2" destOrd="0" parTransId="{D4E2BDCB-7D60-4C3E-AE70-87195FFE038A}" sibTransId="{179EDD55-4669-40B1-9D35-4CE96CCFF105}"/>
    <dgm:cxn modelId="{476C4837-98AA-45ED-86DE-71CDFBD15B03}" type="presOf" srcId="{525EF99C-0866-47C4-99B9-542985E24D25}" destId="{BB0DD953-D25B-49DB-9C65-4C35E27B2B57}" srcOrd="0" destOrd="2" presId="urn:microsoft.com/office/officeart/2005/8/layout/vList2"/>
    <dgm:cxn modelId="{92A1D149-64B4-406F-AE50-4A50FC287A4A}" srcId="{8F147FCC-3AE6-4621-988E-C38244D93EA1}" destId="{24F1C6E2-5059-4F42-A2C2-51FFB75E0DED}" srcOrd="2" destOrd="0" parTransId="{B5E4AF18-6DC6-4EFA-A4A3-7C62BA2CD538}" sibTransId="{082DF025-CDCE-4AF8-AD37-50EDDD3B6ED9}"/>
    <dgm:cxn modelId="{3922FDD8-26DF-4CBB-9916-D7CCF75AC2BA}" type="presOf" srcId="{AC4923B5-17C4-4713-9368-6F3A698C88D9}" destId="{B200E0F2-21F9-4ED9-B7B1-BAAA19D627E5}" srcOrd="0" destOrd="0" presId="urn:microsoft.com/office/officeart/2005/8/layout/vList2"/>
    <dgm:cxn modelId="{38AC494B-6EC1-407B-B1D0-75F834923EED}" type="presOf" srcId="{89F6A134-53B6-4601-83CA-87BA4073BE25}" destId="{70B44899-02BC-4035-96FC-830C8A090E37}" srcOrd="0" destOrd="3" presId="urn:microsoft.com/office/officeart/2005/8/layout/vList2"/>
    <dgm:cxn modelId="{B18E3F19-61BE-4DA6-9C94-06388C855E12}" type="presOf" srcId="{864ADB7F-3B8B-49CE-B662-7F6BB534E095}" destId="{BB0DD953-D25B-49DB-9C65-4C35E27B2B57}" srcOrd="0" destOrd="0" presId="urn:microsoft.com/office/officeart/2005/8/layout/vList2"/>
    <dgm:cxn modelId="{DB549CF5-C4B2-4E32-A6D0-10DF8426A20B}" type="presParOf" srcId="{6B582B45-D859-46B8-9A33-FE1194714C6C}" destId="{ED3BF596-6E36-4AE9-ACFF-666067E24FBB}" srcOrd="0" destOrd="0" presId="urn:microsoft.com/office/officeart/2005/8/layout/vList2"/>
    <dgm:cxn modelId="{F93330F1-99E3-43CF-9119-558B740E4977}" type="presParOf" srcId="{6B582B45-D859-46B8-9A33-FE1194714C6C}" destId="{70B44899-02BC-4035-96FC-830C8A090E37}" srcOrd="1" destOrd="0" presId="urn:microsoft.com/office/officeart/2005/8/layout/vList2"/>
    <dgm:cxn modelId="{3218B43F-699F-401E-B77D-856CB8B64702}" type="presParOf" srcId="{6B582B45-D859-46B8-9A33-FE1194714C6C}" destId="{B200E0F2-21F9-4ED9-B7B1-BAAA19D627E5}" srcOrd="2" destOrd="0" presId="urn:microsoft.com/office/officeart/2005/8/layout/vList2"/>
    <dgm:cxn modelId="{D494ECE3-0E28-40A5-B98C-A58A06D0BBD2}" type="presParOf" srcId="{6B582B45-D859-46B8-9A33-FE1194714C6C}" destId="{2AB92B01-CCAB-48A2-8705-DA1A02225712}" srcOrd="3" destOrd="0" presId="urn:microsoft.com/office/officeart/2005/8/layout/vList2"/>
    <dgm:cxn modelId="{78C71515-DE5B-4A1D-8D78-8D921EEE57C5}" type="presParOf" srcId="{6B582B45-D859-46B8-9A33-FE1194714C6C}" destId="{1EA14B5C-BF37-4709-B4CF-610A0E0C0035}" srcOrd="4" destOrd="0" presId="urn:microsoft.com/office/officeart/2005/8/layout/vList2"/>
    <dgm:cxn modelId="{AD2677F3-8A7D-423B-B7F7-763F98DEF1AA}" type="presParOf" srcId="{6B582B45-D859-46B8-9A33-FE1194714C6C}" destId="{BB0DD953-D25B-49DB-9C65-4C35E27B2B5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A80395C-2E28-4586-9BC2-5DF71BB65BBA}"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950B3A49-71B9-4223-8880-019CC4A90407}">
      <dgm:prSet phldrT="[Text]" custT="1"/>
      <dgm:spPr/>
      <dgm:t>
        <a:bodyPr/>
        <a:lstStyle/>
        <a:p>
          <a:r>
            <a:rPr lang="en-US" sz="4000" b="1" dirty="0" smtClean="0"/>
            <a:t>Insurance</a:t>
          </a:r>
          <a:endParaRPr lang="en-US" sz="4000" b="1" dirty="0"/>
        </a:p>
      </dgm:t>
    </dgm:pt>
    <dgm:pt modelId="{16D579A5-D782-428B-84DF-4C49E81A65A6}" type="parTrans" cxnId="{8E61B729-B650-4FD5-9DE9-90774117B3DB}">
      <dgm:prSet/>
      <dgm:spPr/>
      <dgm:t>
        <a:bodyPr/>
        <a:lstStyle/>
        <a:p>
          <a:endParaRPr lang="en-US"/>
        </a:p>
      </dgm:t>
    </dgm:pt>
    <dgm:pt modelId="{4F5520AC-57E6-4EB6-BFFC-6064AD8718E7}" type="sibTrans" cxnId="{8E61B729-B650-4FD5-9DE9-90774117B3DB}">
      <dgm:prSet/>
      <dgm:spPr/>
      <dgm:t>
        <a:bodyPr/>
        <a:lstStyle/>
        <a:p>
          <a:endParaRPr lang="en-US"/>
        </a:p>
      </dgm:t>
    </dgm:pt>
    <dgm:pt modelId="{8793577E-C780-414C-86EC-12B42190F658}">
      <dgm:prSet phldrT="[Text]" custT="1"/>
      <dgm:spPr/>
      <dgm:t>
        <a:bodyPr/>
        <a:lstStyle/>
        <a:p>
          <a:r>
            <a:rPr lang="en-US" sz="2400" b="1" dirty="0" smtClean="0"/>
            <a:t>Health Insurance</a:t>
          </a:r>
          <a:endParaRPr lang="en-US" sz="2400" b="1" dirty="0"/>
        </a:p>
      </dgm:t>
    </dgm:pt>
    <dgm:pt modelId="{8C1D4F6A-884D-4708-8CCE-8E75780E80F5}" type="parTrans" cxnId="{DE17FBBA-A6FE-432F-A8B4-FA95607675E1}">
      <dgm:prSet/>
      <dgm:spPr/>
      <dgm:t>
        <a:bodyPr/>
        <a:lstStyle/>
        <a:p>
          <a:endParaRPr lang="en-US"/>
        </a:p>
      </dgm:t>
    </dgm:pt>
    <dgm:pt modelId="{805770BE-794F-4F95-BBBA-0771EFB1F08E}" type="sibTrans" cxnId="{DE17FBBA-A6FE-432F-A8B4-FA95607675E1}">
      <dgm:prSet/>
      <dgm:spPr/>
      <dgm:t>
        <a:bodyPr/>
        <a:lstStyle/>
        <a:p>
          <a:endParaRPr lang="en-US"/>
        </a:p>
      </dgm:t>
    </dgm:pt>
    <dgm:pt modelId="{48F2C981-70F9-4089-8186-FF2D2D71653E}">
      <dgm:prSet phldrT="[Text]" custT="1"/>
      <dgm:spPr/>
      <dgm:t>
        <a:bodyPr/>
        <a:lstStyle/>
        <a:p>
          <a:r>
            <a:rPr lang="en-US" sz="2400" b="1" dirty="0" smtClean="0"/>
            <a:t>Dental Insurance</a:t>
          </a:r>
          <a:endParaRPr lang="en-US" sz="2400" b="1" dirty="0"/>
        </a:p>
      </dgm:t>
    </dgm:pt>
    <dgm:pt modelId="{CD7ACA2D-3A8E-4300-BBD4-AEC11C74B7B4}" type="parTrans" cxnId="{312E396B-D6FC-44F0-9A54-8A359C20C8C0}">
      <dgm:prSet/>
      <dgm:spPr/>
      <dgm:t>
        <a:bodyPr/>
        <a:lstStyle/>
        <a:p>
          <a:endParaRPr lang="en-US"/>
        </a:p>
      </dgm:t>
    </dgm:pt>
    <dgm:pt modelId="{7A2045FC-5F7D-4D49-8A30-6684109BED2F}" type="sibTrans" cxnId="{312E396B-D6FC-44F0-9A54-8A359C20C8C0}">
      <dgm:prSet/>
      <dgm:spPr/>
      <dgm:t>
        <a:bodyPr/>
        <a:lstStyle/>
        <a:p>
          <a:endParaRPr lang="en-US"/>
        </a:p>
      </dgm:t>
    </dgm:pt>
    <dgm:pt modelId="{0576613B-29C1-4ED4-B285-3C5557CBE7F9}">
      <dgm:prSet phldrT="[Text]" custT="1"/>
      <dgm:spPr/>
      <dgm:t>
        <a:bodyPr/>
        <a:lstStyle/>
        <a:p>
          <a:r>
            <a:rPr lang="en-US" sz="4000" b="1" dirty="0" smtClean="0"/>
            <a:t>Exception</a:t>
          </a:r>
          <a:endParaRPr lang="en-US" sz="4000" b="1" dirty="0"/>
        </a:p>
      </dgm:t>
    </dgm:pt>
    <dgm:pt modelId="{616412D7-235D-4FE6-A666-17099AD7729F}" type="parTrans" cxnId="{3C71A00F-D5C5-4036-9E5A-2AA79FD1C45E}">
      <dgm:prSet/>
      <dgm:spPr/>
      <dgm:t>
        <a:bodyPr/>
        <a:lstStyle/>
        <a:p>
          <a:endParaRPr lang="en-US"/>
        </a:p>
      </dgm:t>
    </dgm:pt>
    <dgm:pt modelId="{45B1E03C-242E-4830-92A1-E553B6D768F6}" type="sibTrans" cxnId="{3C71A00F-D5C5-4036-9E5A-2AA79FD1C45E}">
      <dgm:prSet/>
      <dgm:spPr/>
      <dgm:t>
        <a:bodyPr/>
        <a:lstStyle/>
        <a:p>
          <a:endParaRPr lang="en-US"/>
        </a:p>
      </dgm:t>
    </dgm:pt>
    <dgm:pt modelId="{2266AA2A-BEB3-4460-8CDD-AAAC9438C8A6}">
      <dgm:prSet phldrT="[Text]" custT="1"/>
      <dgm:spPr/>
      <dgm:t>
        <a:bodyPr/>
        <a:lstStyle/>
        <a:p>
          <a:r>
            <a:rPr lang="en-US" sz="1200" b="1" dirty="0" smtClean="0"/>
            <a:t>If the firefighter gets damage to their eye in the line of duty then the FRA can use the funds to pay for their bill to the eye doctor. </a:t>
          </a:r>
          <a:endParaRPr lang="en-US" sz="1000" dirty="0"/>
        </a:p>
      </dgm:t>
    </dgm:pt>
    <dgm:pt modelId="{B5082C0A-6954-4DB7-A97E-FF5237ECDC79}" type="parTrans" cxnId="{488B0366-9296-454B-B450-C1D4EF446ECD}">
      <dgm:prSet/>
      <dgm:spPr/>
      <dgm:t>
        <a:bodyPr/>
        <a:lstStyle/>
        <a:p>
          <a:endParaRPr lang="en-US"/>
        </a:p>
      </dgm:t>
    </dgm:pt>
    <dgm:pt modelId="{782E96A5-3AA5-4C0E-8E24-D506BB546E3F}" type="sibTrans" cxnId="{488B0366-9296-454B-B450-C1D4EF446ECD}">
      <dgm:prSet/>
      <dgm:spPr/>
      <dgm:t>
        <a:bodyPr/>
        <a:lstStyle/>
        <a:p>
          <a:endParaRPr lang="en-US"/>
        </a:p>
      </dgm:t>
    </dgm:pt>
    <dgm:pt modelId="{F451609E-C2A1-4632-A4E0-8C697D421334}">
      <dgm:prSet/>
      <dgm:spPr/>
      <dgm:t>
        <a:bodyPr/>
        <a:lstStyle/>
        <a:p>
          <a:r>
            <a:rPr lang="en-US" b="1" dirty="0" smtClean="0"/>
            <a:t>If the firefighter loses a tooth and/or teeth in the line of duty then the FRA can use the funds to pay for their dental bill.</a:t>
          </a:r>
          <a:endParaRPr lang="en-US" b="1" dirty="0"/>
        </a:p>
      </dgm:t>
    </dgm:pt>
    <dgm:pt modelId="{C0DBC513-1381-45A3-BA66-71AEA5866562}" type="parTrans" cxnId="{474BDEF4-1E05-4A87-98E9-826BFCF99092}">
      <dgm:prSet/>
      <dgm:spPr/>
      <dgm:t>
        <a:bodyPr/>
        <a:lstStyle/>
        <a:p>
          <a:endParaRPr lang="en-US"/>
        </a:p>
      </dgm:t>
    </dgm:pt>
    <dgm:pt modelId="{B48DEBA9-4F3B-4DCE-B600-05AF4EA25F17}" type="sibTrans" cxnId="{474BDEF4-1E05-4A87-98E9-826BFCF99092}">
      <dgm:prSet/>
      <dgm:spPr/>
      <dgm:t>
        <a:bodyPr/>
        <a:lstStyle/>
        <a:p>
          <a:endParaRPr lang="en-US"/>
        </a:p>
      </dgm:t>
    </dgm:pt>
    <dgm:pt modelId="{22F6B0E4-74CD-4451-B07E-934CD758B573}">
      <dgm:prSet/>
      <dgm:spPr/>
      <dgm:t>
        <a:bodyPr/>
        <a:lstStyle/>
        <a:p>
          <a:r>
            <a:rPr lang="en-US" b="1" dirty="0" smtClean="0"/>
            <a:t>The exception to this rule is Cities of the 2</a:t>
          </a:r>
          <a:r>
            <a:rPr lang="en-US" b="1" baseline="30000" dirty="0" smtClean="0"/>
            <a:t>nd</a:t>
          </a:r>
          <a:r>
            <a:rPr lang="en-US" b="1" dirty="0" smtClean="0"/>
            <a:t> Class with both career and volunteer firefighters.</a:t>
          </a:r>
          <a:endParaRPr lang="en-US" b="1" dirty="0"/>
        </a:p>
      </dgm:t>
    </dgm:pt>
    <dgm:pt modelId="{59CBBF88-D720-4B73-BC14-4F24F89E78D3}" type="parTrans" cxnId="{5FD40B06-2828-4993-9D59-EC2278D96405}">
      <dgm:prSet/>
      <dgm:spPr/>
      <dgm:t>
        <a:bodyPr/>
        <a:lstStyle/>
        <a:p>
          <a:endParaRPr lang="en-US"/>
        </a:p>
      </dgm:t>
    </dgm:pt>
    <dgm:pt modelId="{A2536E3F-C947-4F2E-A888-8A521E9EC552}" type="sibTrans" cxnId="{5FD40B06-2828-4993-9D59-EC2278D96405}">
      <dgm:prSet/>
      <dgm:spPr/>
      <dgm:t>
        <a:bodyPr/>
        <a:lstStyle/>
        <a:p>
          <a:endParaRPr lang="en-US"/>
        </a:p>
      </dgm:t>
    </dgm:pt>
    <dgm:pt modelId="{6913D93C-9786-4D4F-9664-0432D67DC5E2}">
      <dgm:prSet phldrT="[Text]" custT="1"/>
      <dgm:spPr/>
      <dgm:t>
        <a:bodyPr/>
        <a:lstStyle/>
        <a:p>
          <a:r>
            <a:rPr lang="en-US" sz="2400" b="1" dirty="0" smtClean="0"/>
            <a:t>Vision Insurance</a:t>
          </a:r>
          <a:endParaRPr lang="en-US" sz="2400" b="1" dirty="0"/>
        </a:p>
      </dgm:t>
    </dgm:pt>
    <dgm:pt modelId="{B726D18D-8CA6-45ED-8E3E-D57555498D64}" type="parTrans" cxnId="{39E0063F-41E1-4A03-BABF-C6DB65F13DAE}">
      <dgm:prSet/>
      <dgm:spPr/>
      <dgm:t>
        <a:bodyPr/>
        <a:lstStyle/>
        <a:p>
          <a:endParaRPr lang="en-US"/>
        </a:p>
      </dgm:t>
    </dgm:pt>
    <dgm:pt modelId="{315B87E2-3603-468D-80B9-428CD31CBC8C}" type="sibTrans" cxnId="{39E0063F-41E1-4A03-BABF-C6DB65F13DAE}">
      <dgm:prSet/>
      <dgm:spPr/>
      <dgm:t>
        <a:bodyPr/>
        <a:lstStyle/>
        <a:p>
          <a:endParaRPr lang="en-US"/>
        </a:p>
      </dgm:t>
    </dgm:pt>
    <dgm:pt modelId="{286EBE27-65EF-4E0B-95E8-439F9E0A2DDB}">
      <dgm:prSet phldrT="[Text]" custT="1"/>
      <dgm:spPr/>
      <dgm:t>
        <a:bodyPr/>
        <a:lstStyle/>
        <a:p>
          <a:r>
            <a:rPr lang="en-US" sz="2400" b="1" dirty="0" smtClean="0"/>
            <a:t>Air Ambulance Policy</a:t>
          </a:r>
          <a:endParaRPr lang="en-US" sz="2400" b="1" dirty="0"/>
        </a:p>
      </dgm:t>
    </dgm:pt>
    <dgm:pt modelId="{A0D956C6-4B7A-4810-9843-E54933B1DB1B}" type="parTrans" cxnId="{08C18A02-9C00-489C-BC12-098E1B877A8D}">
      <dgm:prSet/>
      <dgm:spPr/>
      <dgm:t>
        <a:bodyPr/>
        <a:lstStyle/>
        <a:p>
          <a:endParaRPr lang="en-US"/>
        </a:p>
      </dgm:t>
    </dgm:pt>
    <dgm:pt modelId="{178E7576-946C-4F86-9773-32BA3AB23402}" type="sibTrans" cxnId="{08C18A02-9C00-489C-BC12-098E1B877A8D}">
      <dgm:prSet/>
      <dgm:spPr/>
      <dgm:t>
        <a:bodyPr/>
        <a:lstStyle/>
        <a:p>
          <a:endParaRPr lang="en-US"/>
        </a:p>
      </dgm:t>
    </dgm:pt>
    <dgm:pt modelId="{BD0B9BEF-C1AC-429C-B888-B00B302D7CF8}">
      <dgm:prSet phldrT="[Text]" custT="1"/>
      <dgm:spPr/>
      <dgm:t>
        <a:bodyPr/>
        <a:lstStyle/>
        <a:p>
          <a:r>
            <a:rPr lang="en-US" sz="2400" b="1" dirty="0" smtClean="0"/>
            <a:t>Cancer Policy</a:t>
          </a:r>
          <a:endParaRPr lang="en-US" sz="2400" b="1" dirty="0"/>
        </a:p>
      </dgm:t>
    </dgm:pt>
    <dgm:pt modelId="{DEED1E50-13C2-4E8C-B467-ABC7EB8C6CB4}" type="parTrans" cxnId="{19FA4557-085C-45DF-BB23-9B31534C1E4B}">
      <dgm:prSet/>
      <dgm:spPr/>
      <dgm:t>
        <a:bodyPr/>
        <a:lstStyle/>
        <a:p>
          <a:endParaRPr lang="en-US"/>
        </a:p>
      </dgm:t>
    </dgm:pt>
    <dgm:pt modelId="{DC3217E7-C0B0-42EA-9EDC-5CB640E25A58}" type="sibTrans" cxnId="{19FA4557-085C-45DF-BB23-9B31534C1E4B}">
      <dgm:prSet/>
      <dgm:spPr/>
      <dgm:t>
        <a:bodyPr/>
        <a:lstStyle/>
        <a:p>
          <a:endParaRPr lang="en-US"/>
        </a:p>
      </dgm:t>
    </dgm:pt>
    <dgm:pt modelId="{16E391EC-8FA8-4FC1-8C00-0532FD33E462}">
      <dgm:prSet phldrT="[Text]" custT="1"/>
      <dgm:spPr/>
      <dgm:t>
        <a:bodyPr/>
        <a:lstStyle/>
        <a:p>
          <a:r>
            <a:rPr lang="en-US" sz="1200" b="1" dirty="0" smtClean="0"/>
            <a:t>If the firefighter gets hurt in the line of duty and needs to be airlifted to a hospital, then the FRA may use the funds to cover the cost.</a:t>
          </a:r>
          <a:endParaRPr lang="en-US" sz="1000" dirty="0"/>
        </a:p>
      </dgm:t>
    </dgm:pt>
    <dgm:pt modelId="{E8D0B601-FFC4-438D-B3C9-B3EB2FD8D227}" type="parTrans" cxnId="{1009DAD7-311A-4C27-9422-E5CA3D54B228}">
      <dgm:prSet/>
      <dgm:spPr/>
      <dgm:t>
        <a:bodyPr/>
        <a:lstStyle/>
        <a:p>
          <a:endParaRPr lang="en-US"/>
        </a:p>
      </dgm:t>
    </dgm:pt>
    <dgm:pt modelId="{B53CD838-A9EA-4B53-8F92-9B4E0C31C94C}" type="sibTrans" cxnId="{1009DAD7-311A-4C27-9422-E5CA3D54B228}">
      <dgm:prSet/>
      <dgm:spPr/>
      <dgm:t>
        <a:bodyPr/>
        <a:lstStyle/>
        <a:p>
          <a:endParaRPr lang="en-US"/>
        </a:p>
      </dgm:t>
    </dgm:pt>
    <dgm:pt modelId="{21AE5C6E-E0CD-4155-8264-69881838D5D3}">
      <dgm:prSet phldrT="[Text]" custT="1"/>
      <dgm:spPr/>
      <dgm:t>
        <a:bodyPr/>
        <a:lstStyle/>
        <a:p>
          <a:r>
            <a:rPr lang="en-US" sz="1200" b="1" dirty="0" smtClean="0"/>
            <a:t>There has been a company in Kansas who has had a Group Term Policy with a Cancer Rider attached got approved this year. </a:t>
          </a:r>
        </a:p>
        <a:p>
          <a:endParaRPr lang="en-US" sz="1000" dirty="0"/>
        </a:p>
      </dgm:t>
    </dgm:pt>
    <dgm:pt modelId="{DF6D59DD-FFE8-4939-B2F4-2FB98E4111E6}" type="parTrans" cxnId="{A10B6B83-25D0-46B3-B6BE-0CC6F1756775}">
      <dgm:prSet/>
      <dgm:spPr/>
      <dgm:t>
        <a:bodyPr/>
        <a:lstStyle/>
        <a:p>
          <a:endParaRPr lang="en-US"/>
        </a:p>
      </dgm:t>
    </dgm:pt>
    <dgm:pt modelId="{BD0F3086-F185-47C1-BB3B-A828BC787EA1}" type="sibTrans" cxnId="{A10B6B83-25D0-46B3-B6BE-0CC6F1756775}">
      <dgm:prSet/>
      <dgm:spPr/>
      <dgm:t>
        <a:bodyPr/>
        <a:lstStyle/>
        <a:p>
          <a:endParaRPr lang="en-US"/>
        </a:p>
      </dgm:t>
    </dgm:pt>
    <dgm:pt modelId="{177EB0E4-9406-4DC9-8EF2-CC2F3A532821}" type="pres">
      <dgm:prSet presAssocID="{3A80395C-2E28-4586-9BC2-5DF71BB65BBA}" presName="layout" presStyleCnt="0">
        <dgm:presLayoutVars>
          <dgm:chMax/>
          <dgm:chPref/>
          <dgm:dir/>
          <dgm:resizeHandles/>
        </dgm:presLayoutVars>
      </dgm:prSet>
      <dgm:spPr/>
      <dgm:t>
        <a:bodyPr/>
        <a:lstStyle/>
        <a:p>
          <a:endParaRPr lang="en-US"/>
        </a:p>
      </dgm:t>
    </dgm:pt>
    <dgm:pt modelId="{55B094D3-8884-4A4C-A472-3E52F0EF435C}" type="pres">
      <dgm:prSet presAssocID="{950B3A49-71B9-4223-8880-019CC4A90407}" presName="root" presStyleCnt="0">
        <dgm:presLayoutVars>
          <dgm:chMax/>
          <dgm:chPref/>
        </dgm:presLayoutVars>
      </dgm:prSet>
      <dgm:spPr/>
    </dgm:pt>
    <dgm:pt modelId="{D23BC23A-1816-4CBB-81EA-95152D3598FE}" type="pres">
      <dgm:prSet presAssocID="{950B3A49-71B9-4223-8880-019CC4A90407}" presName="rootComposite" presStyleCnt="0">
        <dgm:presLayoutVars/>
      </dgm:prSet>
      <dgm:spPr/>
    </dgm:pt>
    <dgm:pt modelId="{AC702307-B4EB-40E9-AA44-EE6F04B575A8}" type="pres">
      <dgm:prSet presAssocID="{950B3A49-71B9-4223-8880-019CC4A90407}" presName="ParentAccent" presStyleLbl="alignNode1" presStyleIdx="0" presStyleCnt="2"/>
      <dgm:spPr/>
    </dgm:pt>
    <dgm:pt modelId="{942A65A7-00BB-498D-BDDF-F00BFDAFF20C}" type="pres">
      <dgm:prSet presAssocID="{950B3A49-71B9-4223-8880-019CC4A90407}" presName="ParentSmallAccent" presStyleLbl="fgAcc1" presStyleIdx="0" presStyleCnt="2"/>
      <dgm:spPr/>
    </dgm:pt>
    <dgm:pt modelId="{CD44C6B7-A876-467F-8295-F91CAA26F406}" type="pres">
      <dgm:prSet presAssocID="{950B3A49-71B9-4223-8880-019CC4A90407}" presName="Parent" presStyleLbl="revTx" presStyleIdx="0" presStyleCnt="12">
        <dgm:presLayoutVars>
          <dgm:chMax/>
          <dgm:chPref val="4"/>
          <dgm:bulletEnabled val="1"/>
        </dgm:presLayoutVars>
      </dgm:prSet>
      <dgm:spPr/>
      <dgm:t>
        <a:bodyPr/>
        <a:lstStyle/>
        <a:p>
          <a:endParaRPr lang="en-US"/>
        </a:p>
      </dgm:t>
    </dgm:pt>
    <dgm:pt modelId="{76D677F0-BFF1-4043-913D-DF34E0520300}" type="pres">
      <dgm:prSet presAssocID="{950B3A49-71B9-4223-8880-019CC4A90407}" presName="childShape" presStyleCnt="0">
        <dgm:presLayoutVars>
          <dgm:chMax val="0"/>
          <dgm:chPref val="0"/>
        </dgm:presLayoutVars>
      </dgm:prSet>
      <dgm:spPr/>
    </dgm:pt>
    <dgm:pt modelId="{AB84B7D0-B4D7-4267-91FF-8006A766B70C}" type="pres">
      <dgm:prSet presAssocID="{8793577E-C780-414C-86EC-12B42190F658}" presName="childComposite" presStyleCnt="0">
        <dgm:presLayoutVars>
          <dgm:chMax val="0"/>
          <dgm:chPref val="0"/>
        </dgm:presLayoutVars>
      </dgm:prSet>
      <dgm:spPr/>
    </dgm:pt>
    <dgm:pt modelId="{70F2288B-7E8D-4C3C-8BAB-D05BB60AC94D}" type="pres">
      <dgm:prSet presAssocID="{8793577E-C780-414C-86EC-12B42190F658}" presName="ChildAccent" presStyleLbl="solidFgAcc1" presStyleIdx="0" presStyleCnt="10"/>
      <dgm:spPr>
        <a:prstGeom prst="mathMultiply">
          <a:avLst/>
        </a:prstGeom>
        <a:solidFill>
          <a:srgbClr val="FF0000"/>
        </a:solidFill>
      </dgm:spPr>
      <dgm:t>
        <a:bodyPr/>
        <a:lstStyle/>
        <a:p>
          <a:endParaRPr lang="en-US"/>
        </a:p>
      </dgm:t>
    </dgm:pt>
    <dgm:pt modelId="{DF2C84EF-8DE3-4330-8EA1-88749AD048C6}" type="pres">
      <dgm:prSet presAssocID="{8793577E-C780-414C-86EC-12B42190F658}" presName="Child" presStyleLbl="revTx" presStyleIdx="1" presStyleCnt="12">
        <dgm:presLayoutVars>
          <dgm:chMax val="0"/>
          <dgm:chPref val="0"/>
          <dgm:bulletEnabled val="1"/>
        </dgm:presLayoutVars>
      </dgm:prSet>
      <dgm:spPr/>
      <dgm:t>
        <a:bodyPr/>
        <a:lstStyle/>
        <a:p>
          <a:endParaRPr lang="en-US"/>
        </a:p>
      </dgm:t>
    </dgm:pt>
    <dgm:pt modelId="{6D19B6EA-9FA8-4A5A-AB25-1AC4DA8066B3}" type="pres">
      <dgm:prSet presAssocID="{48F2C981-70F9-4089-8186-FF2D2D71653E}" presName="childComposite" presStyleCnt="0">
        <dgm:presLayoutVars>
          <dgm:chMax val="0"/>
          <dgm:chPref val="0"/>
        </dgm:presLayoutVars>
      </dgm:prSet>
      <dgm:spPr/>
    </dgm:pt>
    <dgm:pt modelId="{903BB22B-5B3E-49A3-8032-CF30A14D8A09}" type="pres">
      <dgm:prSet presAssocID="{48F2C981-70F9-4089-8186-FF2D2D71653E}" presName="ChildAccent" presStyleLbl="solidFgAcc1" presStyleIdx="1" presStyleCnt="10"/>
      <dgm:spPr>
        <a:prstGeom prst="mathMultiply">
          <a:avLst/>
        </a:prstGeom>
        <a:solidFill>
          <a:srgbClr val="FF0000"/>
        </a:solidFill>
      </dgm:spPr>
      <dgm:t>
        <a:bodyPr/>
        <a:lstStyle/>
        <a:p>
          <a:endParaRPr lang="en-US"/>
        </a:p>
      </dgm:t>
    </dgm:pt>
    <dgm:pt modelId="{3BDBEB10-EFA1-4809-B35C-12E31E6E266C}" type="pres">
      <dgm:prSet presAssocID="{48F2C981-70F9-4089-8186-FF2D2D71653E}" presName="Child" presStyleLbl="revTx" presStyleIdx="2" presStyleCnt="12">
        <dgm:presLayoutVars>
          <dgm:chMax val="0"/>
          <dgm:chPref val="0"/>
          <dgm:bulletEnabled val="1"/>
        </dgm:presLayoutVars>
      </dgm:prSet>
      <dgm:spPr/>
      <dgm:t>
        <a:bodyPr/>
        <a:lstStyle/>
        <a:p>
          <a:endParaRPr lang="en-US"/>
        </a:p>
      </dgm:t>
    </dgm:pt>
    <dgm:pt modelId="{BCF29F8F-02EA-497C-843B-A915B50D5FF9}" type="pres">
      <dgm:prSet presAssocID="{6913D93C-9786-4D4F-9664-0432D67DC5E2}" presName="childComposite" presStyleCnt="0">
        <dgm:presLayoutVars>
          <dgm:chMax val="0"/>
          <dgm:chPref val="0"/>
        </dgm:presLayoutVars>
      </dgm:prSet>
      <dgm:spPr/>
    </dgm:pt>
    <dgm:pt modelId="{31F38337-A5FB-443A-A048-4202FAFB73EF}" type="pres">
      <dgm:prSet presAssocID="{6913D93C-9786-4D4F-9664-0432D67DC5E2}" presName="ChildAccent" presStyleLbl="solidFgAcc1" presStyleIdx="2" presStyleCnt="10"/>
      <dgm:spPr>
        <a:prstGeom prst="mathMultiply">
          <a:avLst/>
        </a:prstGeom>
        <a:solidFill>
          <a:srgbClr val="FF0000"/>
        </a:solidFill>
      </dgm:spPr>
      <dgm:t>
        <a:bodyPr/>
        <a:lstStyle/>
        <a:p>
          <a:endParaRPr lang="en-US"/>
        </a:p>
      </dgm:t>
    </dgm:pt>
    <dgm:pt modelId="{93DA2274-A658-4805-B3DD-9D3DE946CA4E}" type="pres">
      <dgm:prSet presAssocID="{6913D93C-9786-4D4F-9664-0432D67DC5E2}" presName="Child" presStyleLbl="revTx" presStyleIdx="3" presStyleCnt="12">
        <dgm:presLayoutVars>
          <dgm:chMax val="0"/>
          <dgm:chPref val="0"/>
          <dgm:bulletEnabled val="1"/>
        </dgm:presLayoutVars>
      </dgm:prSet>
      <dgm:spPr/>
      <dgm:t>
        <a:bodyPr/>
        <a:lstStyle/>
        <a:p>
          <a:endParaRPr lang="en-US"/>
        </a:p>
      </dgm:t>
    </dgm:pt>
    <dgm:pt modelId="{53C7E170-D589-40DD-BE64-382223B9277C}" type="pres">
      <dgm:prSet presAssocID="{286EBE27-65EF-4E0B-95E8-439F9E0A2DDB}" presName="childComposite" presStyleCnt="0">
        <dgm:presLayoutVars>
          <dgm:chMax val="0"/>
          <dgm:chPref val="0"/>
        </dgm:presLayoutVars>
      </dgm:prSet>
      <dgm:spPr/>
    </dgm:pt>
    <dgm:pt modelId="{CC1AE54E-CB2F-4968-82B3-9CE6798BA593}" type="pres">
      <dgm:prSet presAssocID="{286EBE27-65EF-4E0B-95E8-439F9E0A2DDB}" presName="ChildAccent" presStyleLbl="solidFgAcc1" presStyleIdx="3" presStyleCnt="10"/>
      <dgm:spPr>
        <a:prstGeom prst="mathMultiply">
          <a:avLst/>
        </a:prstGeom>
        <a:solidFill>
          <a:srgbClr val="FF0000"/>
        </a:solidFill>
      </dgm:spPr>
      <dgm:t>
        <a:bodyPr/>
        <a:lstStyle/>
        <a:p>
          <a:endParaRPr lang="en-US"/>
        </a:p>
      </dgm:t>
    </dgm:pt>
    <dgm:pt modelId="{7B89A969-B1E3-480C-83D7-8DE76DA31AD0}" type="pres">
      <dgm:prSet presAssocID="{286EBE27-65EF-4E0B-95E8-439F9E0A2DDB}" presName="Child" presStyleLbl="revTx" presStyleIdx="4" presStyleCnt="12">
        <dgm:presLayoutVars>
          <dgm:chMax val="0"/>
          <dgm:chPref val="0"/>
          <dgm:bulletEnabled val="1"/>
        </dgm:presLayoutVars>
      </dgm:prSet>
      <dgm:spPr/>
      <dgm:t>
        <a:bodyPr/>
        <a:lstStyle/>
        <a:p>
          <a:endParaRPr lang="en-US"/>
        </a:p>
      </dgm:t>
    </dgm:pt>
    <dgm:pt modelId="{CEFA3F69-8FBD-4B0E-BD38-4CF3A0845D23}" type="pres">
      <dgm:prSet presAssocID="{BD0B9BEF-C1AC-429C-B888-B00B302D7CF8}" presName="childComposite" presStyleCnt="0">
        <dgm:presLayoutVars>
          <dgm:chMax val="0"/>
          <dgm:chPref val="0"/>
        </dgm:presLayoutVars>
      </dgm:prSet>
      <dgm:spPr/>
    </dgm:pt>
    <dgm:pt modelId="{A5767C40-31BE-4712-ADB0-2E5023CDA87D}" type="pres">
      <dgm:prSet presAssocID="{BD0B9BEF-C1AC-429C-B888-B00B302D7CF8}" presName="ChildAccent" presStyleLbl="solidFgAcc1" presStyleIdx="4" presStyleCnt="10"/>
      <dgm:spPr>
        <a:prstGeom prst="mathMultiply">
          <a:avLst/>
        </a:prstGeom>
        <a:solidFill>
          <a:srgbClr val="FF0000"/>
        </a:solidFill>
      </dgm:spPr>
      <dgm:t>
        <a:bodyPr/>
        <a:lstStyle/>
        <a:p>
          <a:endParaRPr lang="en-US"/>
        </a:p>
      </dgm:t>
    </dgm:pt>
    <dgm:pt modelId="{F86D2FBB-E842-4C93-A0AB-6674480A3385}" type="pres">
      <dgm:prSet presAssocID="{BD0B9BEF-C1AC-429C-B888-B00B302D7CF8}" presName="Child" presStyleLbl="revTx" presStyleIdx="5" presStyleCnt="12">
        <dgm:presLayoutVars>
          <dgm:chMax val="0"/>
          <dgm:chPref val="0"/>
          <dgm:bulletEnabled val="1"/>
        </dgm:presLayoutVars>
      </dgm:prSet>
      <dgm:spPr/>
      <dgm:t>
        <a:bodyPr/>
        <a:lstStyle/>
        <a:p>
          <a:endParaRPr lang="en-US"/>
        </a:p>
      </dgm:t>
    </dgm:pt>
    <dgm:pt modelId="{E835CB25-D766-42D6-BC1E-A02EF853040E}" type="pres">
      <dgm:prSet presAssocID="{0576613B-29C1-4ED4-B285-3C5557CBE7F9}" presName="root" presStyleCnt="0">
        <dgm:presLayoutVars>
          <dgm:chMax/>
          <dgm:chPref/>
        </dgm:presLayoutVars>
      </dgm:prSet>
      <dgm:spPr/>
    </dgm:pt>
    <dgm:pt modelId="{9BC713E8-FEE9-48B2-B691-9F7E56CE04B3}" type="pres">
      <dgm:prSet presAssocID="{0576613B-29C1-4ED4-B285-3C5557CBE7F9}" presName="rootComposite" presStyleCnt="0">
        <dgm:presLayoutVars/>
      </dgm:prSet>
      <dgm:spPr/>
    </dgm:pt>
    <dgm:pt modelId="{3546B120-5B27-4DC4-A88E-80F6CE8C57E8}" type="pres">
      <dgm:prSet presAssocID="{0576613B-29C1-4ED4-B285-3C5557CBE7F9}" presName="ParentAccent" presStyleLbl="alignNode1" presStyleIdx="1" presStyleCnt="2"/>
      <dgm:spPr/>
    </dgm:pt>
    <dgm:pt modelId="{F5879E2F-DE19-464A-856A-70A4CEA662B8}" type="pres">
      <dgm:prSet presAssocID="{0576613B-29C1-4ED4-B285-3C5557CBE7F9}" presName="ParentSmallAccent" presStyleLbl="fgAcc1" presStyleIdx="1" presStyleCnt="2"/>
      <dgm:spPr/>
    </dgm:pt>
    <dgm:pt modelId="{907758A9-1919-433B-A70A-DB5416A9C307}" type="pres">
      <dgm:prSet presAssocID="{0576613B-29C1-4ED4-B285-3C5557CBE7F9}" presName="Parent" presStyleLbl="revTx" presStyleIdx="6" presStyleCnt="12">
        <dgm:presLayoutVars>
          <dgm:chMax/>
          <dgm:chPref val="4"/>
          <dgm:bulletEnabled val="1"/>
        </dgm:presLayoutVars>
      </dgm:prSet>
      <dgm:spPr/>
      <dgm:t>
        <a:bodyPr/>
        <a:lstStyle/>
        <a:p>
          <a:endParaRPr lang="en-US"/>
        </a:p>
      </dgm:t>
    </dgm:pt>
    <dgm:pt modelId="{763E5466-2FB9-48C7-A1A2-282248AFECEA}" type="pres">
      <dgm:prSet presAssocID="{0576613B-29C1-4ED4-B285-3C5557CBE7F9}" presName="childShape" presStyleCnt="0">
        <dgm:presLayoutVars>
          <dgm:chMax val="0"/>
          <dgm:chPref val="0"/>
        </dgm:presLayoutVars>
      </dgm:prSet>
      <dgm:spPr/>
    </dgm:pt>
    <dgm:pt modelId="{13988A1B-25D9-44AE-819E-148A62DC692D}" type="pres">
      <dgm:prSet presAssocID="{22F6B0E4-74CD-4451-B07E-934CD758B573}" presName="childComposite" presStyleCnt="0">
        <dgm:presLayoutVars>
          <dgm:chMax val="0"/>
          <dgm:chPref val="0"/>
        </dgm:presLayoutVars>
      </dgm:prSet>
      <dgm:spPr/>
    </dgm:pt>
    <dgm:pt modelId="{B87FD77B-D829-45A9-AB86-6D9B1324B43A}" type="pres">
      <dgm:prSet presAssocID="{22F6B0E4-74CD-4451-B07E-934CD758B573}" presName="ChildAccent" presStyleLbl="solidFgAcc1" presStyleIdx="5" presStyleCnt="10"/>
      <dgm:spPr/>
    </dgm:pt>
    <dgm:pt modelId="{5A18F725-00D2-4AD9-8C8B-E23FE8502691}" type="pres">
      <dgm:prSet presAssocID="{22F6B0E4-74CD-4451-B07E-934CD758B573}" presName="Child" presStyleLbl="revTx" presStyleIdx="7" presStyleCnt="12">
        <dgm:presLayoutVars>
          <dgm:chMax val="0"/>
          <dgm:chPref val="0"/>
          <dgm:bulletEnabled val="1"/>
        </dgm:presLayoutVars>
      </dgm:prSet>
      <dgm:spPr/>
      <dgm:t>
        <a:bodyPr/>
        <a:lstStyle/>
        <a:p>
          <a:endParaRPr lang="en-US"/>
        </a:p>
      </dgm:t>
    </dgm:pt>
    <dgm:pt modelId="{8D254C1E-CE45-4D4B-9F08-AB757F1BEBD7}" type="pres">
      <dgm:prSet presAssocID="{F451609E-C2A1-4632-A4E0-8C697D421334}" presName="childComposite" presStyleCnt="0">
        <dgm:presLayoutVars>
          <dgm:chMax val="0"/>
          <dgm:chPref val="0"/>
        </dgm:presLayoutVars>
      </dgm:prSet>
      <dgm:spPr/>
    </dgm:pt>
    <dgm:pt modelId="{B5A2E9AE-9F7E-4E55-8FC7-7F9E7BD3A440}" type="pres">
      <dgm:prSet presAssocID="{F451609E-C2A1-4632-A4E0-8C697D421334}" presName="ChildAccent" presStyleLbl="solidFgAcc1" presStyleIdx="6" presStyleCnt="10"/>
      <dgm:spPr/>
    </dgm:pt>
    <dgm:pt modelId="{D4A5C6FA-08EA-4EE6-B04B-1F0AE9B686A7}" type="pres">
      <dgm:prSet presAssocID="{F451609E-C2A1-4632-A4E0-8C697D421334}" presName="Child" presStyleLbl="revTx" presStyleIdx="8" presStyleCnt="12">
        <dgm:presLayoutVars>
          <dgm:chMax val="0"/>
          <dgm:chPref val="0"/>
          <dgm:bulletEnabled val="1"/>
        </dgm:presLayoutVars>
      </dgm:prSet>
      <dgm:spPr/>
      <dgm:t>
        <a:bodyPr/>
        <a:lstStyle/>
        <a:p>
          <a:endParaRPr lang="en-US"/>
        </a:p>
      </dgm:t>
    </dgm:pt>
    <dgm:pt modelId="{8A42B054-5532-4277-835C-C11D41AAB2D7}" type="pres">
      <dgm:prSet presAssocID="{2266AA2A-BEB3-4460-8CDD-AAAC9438C8A6}" presName="childComposite" presStyleCnt="0">
        <dgm:presLayoutVars>
          <dgm:chMax val="0"/>
          <dgm:chPref val="0"/>
        </dgm:presLayoutVars>
      </dgm:prSet>
      <dgm:spPr/>
    </dgm:pt>
    <dgm:pt modelId="{226DB11C-91ED-4C69-BE09-24CF9C0A2B80}" type="pres">
      <dgm:prSet presAssocID="{2266AA2A-BEB3-4460-8CDD-AAAC9438C8A6}" presName="ChildAccent" presStyleLbl="solidFgAcc1" presStyleIdx="7" presStyleCnt="10"/>
      <dgm:spPr/>
    </dgm:pt>
    <dgm:pt modelId="{8D0DA068-3949-4F5F-AF45-B735D6625926}" type="pres">
      <dgm:prSet presAssocID="{2266AA2A-BEB3-4460-8CDD-AAAC9438C8A6}" presName="Child" presStyleLbl="revTx" presStyleIdx="9" presStyleCnt="12">
        <dgm:presLayoutVars>
          <dgm:chMax val="0"/>
          <dgm:chPref val="0"/>
          <dgm:bulletEnabled val="1"/>
        </dgm:presLayoutVars>
      </dgm:prSet>
      <dgm:spPr/>
      <dgm:t>
        <a:bodyPr/>
        <a:lstStyle/>
        <a:p>
          <a:endParaRPr lang="en-US"/>
        </a:p>
      </dgm:t>
    </dgm:pt>
    <dgm:pt modelId="{26486046-AB23-4682-8756-7BE1AF694A5F}" type="pres">
      <dgm:prSet presAssocID="{16E391EC-8FA8-4FC1-8C00-0532FD33E462}" presName="childComposite" presStyleCnt="0">
        <dgm:presLayoutVars>
          <dgm:chMax val="0"/>
          <dgm:chPref val="0"/>
        </dgm:presLayoutVars>
      </dgm:prSet>
      <dgm:spPr/>
    </dgm:pt>
    <dgm:pt modelId="{80A2A215-CA7E-48E8-B741-DFEAF877258F}" type="pres">
      <dgm:prSet presAssocID="{16E391EC-8FA8-4FC1-8C00-0532FD33E462}" presName="ChildAccent" presStyleLbl="solidFgAcc1" presStyleIdx="8" presStyleCnt="10"/>
      <dgm:spPr/>
    </dgm:pt>
    <dgm:pt modelId="{12918832-DEA3-4D0E-A354-C7DA345E309B}" type="pres">
      <dgm:prSet presAssocID="{16E391EC-8FA8-4FC1-8C00-0532FD33E462}" presName="Child" presStyleLbl="revTx" presStyleIdx="10" presStyleCnt="12">
        <dgm:presLayoutVars>
          <dgm:chMax val="0"/>
          <dgm:chPref val="0"/>
          <dgm:bulletEnabled val="1"/>
        </dgm:presLayoutVars>
      </dgm:prSet>
      <dgm:spPr/>
      <dgm:t>
        <a:bodyPr/>
        <a:lstStyle/>
        <a:p>
          <a:endParaRPr lang="en-US"/>
        </a:p>
      </dgm:t>
    </dgm:pt>
    <dgm:pt modelId="{958D18AA-08B3-4F9E-A913-992C769DD5B4}" type="pres">
      <dgm:prSet presAssocID="{21AE5C6E-E0CD-4155-8264-69881838D5D3}" presName="childComposite" presStyleCnt="0">
        <dgm:presLayoutVars>
          <dgm:chMax val="0"/>
          <dgm:chPref val="0"/>
        </dgm:presLayoutVars>
      </dgm:prSet>
      <dgm:spPr/>
    </dgm:pt>
    <dgm:pt modelId="{21EC8595-12DF-4A88-A831-6B1714421527}" type="pres">
      <dgm:prSet presAssocID="{21AE5C6E-E0CD-4155-8264-69881838D5D3}" presName="ChildAccent" presStyleLbl="solidFgAcc1" presStyleIdx="9" presStyleCnt="10"/>
      <dgm:spPr/>
    </dgm:pt>
    <dgm:pt modelId="{1D6DCCFE-1CED-43C4-93B4-63A6643A3590}" type="pres">
      <dgm:prSet presAssocID="{21AE5C6E-E0CD-4155-8264-69881838D5D3}" presName="Child" presStyleLbl="revTx" presStyleIdx="11" presStyleCnt="12" custLinFactNeighborY="17229">
        <dgm:presLayoutVars>
          <dgm:chMax val="0"/>
          <dgm:chPref val="0"/>
          <dgm:bulletEnabled val="1"/>
        </dgm:presLayoutVars>
      </dgm:prSet>
      <dgm:spPr/>
      <dgm:t>
        <a:bodyPr/>
        <a:lstStyle/>
        <a:p>
          <a:endParaRPr lang="en-US"/>
        </a:p>
      </dgm:t>
    </dgm:pt>
  </dgm:ptLst>
  <dgm:cxnLst>
    <dgm:cxn modelId="{474BDEF4-1E05-4A87-98E9-826BFCF99092}" srcId="{0576613B-29C1-4ED4-B285-3C5557CBE7F9}" destId="{F451609E-C2A1-4632-A4E0-8C697D421334}" srcOrd="1" destOrd="0" parTransId="{C0DBC513-1381-45A3-BA66-71AEA5866562}" sibTransId="{B48DEBA9-4F3B-4DCE-B600-05AF4EA25F17}"/>
    <dgm:cxn modelId="{36EEB36D-FB68-4D2C-B6E8-D700D9DA44D0}" type="presOf" srcId="{950B3A49-71B9-4223-8880-019CC4A90407}" destId="{CD44C6B7-A876-467F-8295-F91CAA26F406}" srcOrd="0" destOrd="0" presId="urn:microsoft.com/office/officeart/2008/layout/SquareAccentList"/>
    <dgm:cxn modelId="{C8EC8F77-9CB4-4D9E-AA00-1A372B4E72C6}" type="presOf" srcId="{6913D93C-9786-4D4F-9664-0432D67DC5E2}" destId="{93DA2274-A658-4805-B3DD-9D3DE946CA4E}" srcOrd="0" destOrd="0" presId="urn:microsoft.com/office/officeart/2008/layout/SquareAccentList"/>
    <dgm:cxn modelId="{39E0063F-41E1-4A03-BABF-C6DB65F13DAE}" srcId="{950B3A49-71B9-4223-8880-019CC4A90407}" destId="{6913D93C-9786-4D4F-9664-0432D67DC5E2}" srcOrd="2" destOrd="0" parTransId="{B726D18D-8CA6-45ED-8E3E-D57555498D64}" sibTransId="{315B87E2-3603-468D-80B9-428CD31CBC8C}"/>
    <dgm:cxn modelId="{08C18A02-9C00-489C-BC12-098E1B877A8D}" srcId="{950B3A49-71B9-4223-8880-019CC4A90407}" destId="{286EBE27-65EF-4E0B-95E8-439F9E0A2DDB}" srcOrd="3" destOrd="0" parTransId="{A0D956C6-4B7A-4810-9843-E54933B1DB1B}" sibTransId="{178E7576-946C-4F86-9773-32BA3AB23402}"/>
    <dgm:cxn modelId="{488B0366-9296-454B-B450-C1D4EF446ECD}" srcId="{0576613B-29C1-4ED4-B285-3C5557CBE7F9}" destId="{2266AA2A-BEB3-4460-8CDD-AAAC9438C8A6}" srcOrd="2" destOrd="0" parTransId="{B5082C0A-6954-4DB7-A97E-FF5237ECDC79}" sibTransId="{782E96A5-3AA5-4C0E-8E24-D506BB546E3F}"/>
    <dgm:cxn modelId="{ADB17583-368B-45FF-9A32-200D76811679}" type="presOf" srcId="{0576613B-29C1-4ED4-B285-3C5557CBE7F9}" destId="{907758A9-1919-433B-A70A-DB5416A9C307}" srcOrd="0" destOrd="0" presId="urn:microsoft.com/office/officeart/2008/layout/SquareAccentList"/>
    <dgm:cxn modelId="{54D84263-9074-4DF2-A13D-BE92A0FF737B}" type="presOf" srcId="{21AE5C6E-E0CD-4155-8264-69881838D5D3}" destId="{1D6DCCFE-1CED-43C4-93B4-63A6643A3590}" srcOrd="0" destOrd="0" presId="urn:microsoft.com/office/officeart/2008/layout/SquareAccentList"/>
    <dgm:cxn modelId="{A10A72AA-827A-4229-A858-0BC7D71C07FC}" type="presOf" srcId="{286EBE27-65EF-4E0B-95E8-439F9E0A2DDB}" destId="{7B89A969-B1E3-480C-83D7-8DE76DA31AD0}" srcOrd="0" destOrd="0" presId="urn:microsoft.com/office/officeart/2008/layout/SquareAccentList"/>
    <dgm:cxn modelId="{4AB4B9CC-6269-425D-9393-0E6B17C905DF}" type="presOf" srcId="{8793577E-C780-414C-86EC-12B42190F658}" destId="{DF2C84EF-8DE3-4330-8EA1-88749AD048C6}" srcOrd="0" destOrd="0" presId="urn:microsoft.com/office/officeart/2008/layout/SquareAccentList"/>
    <dgm:cxn modelId="{5FD40B06-2828-4993-9D59-EC2278D96405}" srcId="{0576613B-29C1-4ED4-B285-3C5557CBE7F9}" destId="{22F6B0E4-74CD-4451-B07E-934CD758B573}" srcOrd="0" destOrd="0" parTransId="{59CBBF88-D720-4B73-BC14-4F24F89E78D3}" sibTransId="{A2536E3F-C947-4F2E-A888-8A521E9EC552}"/>
    <dgm:cxn modelId="{B1BB0489-6A2F-4670-BF6C-E2382870C8D5}" type="presOf" srcId="{2266AA2A-BEB3-4460-8CDD-AAAC9438C8A6}" destId="{8D0DA068-3949-4F5F-AF45-B735D6625926}" srcOrd="0" destOrd="0" presId="urn:microsoft.com/office/officeart/2008/layout/SquareAccentList"/>
    <dgm:cxn modelId="{604ACC6C-2CA4-47AE-87C1-7F8F8103C3E6}" type="presOf" srcId="{16E391EC-8FA8-4FC1-8C00-0532FD33E462}" destId="{12918832-DEA3-4D0E-A354-C7DA345E309B}" srcOrd="0" destOrd="0" presId="urn:microsoft.com/office/officeart/2008/layout/SquareAccentList"/>
    <dgm:cxn modelId="{1009DAD7-311A-4C27-9422-E5CA3D54B228}" srcId="{0576613B-29C1-4ED4-B285-3C5557CBE7F9}" destId="{16E391EC-8FA8-4FC1-8C00-0532FD33E462}" srcOrd="3" destOrd="0" parTransId="{E8D0B601-FFC4-438D-B3C9-B3EB2FD8D227}" sibTransId="{B53CD838-A9EA-4B53-8F92-9B4E0C31C94C}"/>
    <dgm:cxn modelId="{3C71A00F-D5C5-4036-9E5A-2AA79FD1C45E}" srcId="{3A80395C-2E28-4586-9BC2-5DF71BB65BBA}" destId="{0576613B-29C1-4ED4-B285-3C5557CBE7F9}" srcOrd="1" destOrd="0" parTransId="{616412D7-235D-4FE6-A666-17099AD7729F}" sibTransId="{45B1E03C-242E-4830-92A1-E553B6D768F6}"/>
    <dgm:cxn modelId="{063A3BB8-679E-4400-9176-8256C2548DB6}" type="presOf" srcId="{F451609E-C2A1-4632-A4E0-8C697D421334}" destId="{D4A5C6FA-08EA-4EE6-B04B-1F0AE9B686A7}" srcOrd="0" destOrd="0" presId="urn:microsoft.com/office/officeart/2008/layout/SquareAccentList"/>
    <dgm:cxn modelId="{DDABF8F0-7896-4F39-A3C8-715354D50B12}" type="presOf" srcId="{48F2C981-70F9-4089-8186-FF2D2D71653E}" destId="{3BDBEB10-EFA1-4809-B35C-12E31E6E266C}" srcOrd="0" destOrd="0" presId="urn:microsoft.com/office/officeart/2008/layout/SquareAccentList"/>
    <dgm:cxn modelId="{00BBD1B8-2504-4E8E-858D-AFBCD4A241E0}" type="presOf" srcId="{3A80395C-2E28-4586-9BC2-5DF71BB65BBA}" destId="{177EB0E4-9406-4DC9-8EF2-CC2F3A532821}" srcOrd="0" destOrd="0" presId="urn:microsoft.com/office/officeart/2008/layout/SquareAccentList"/>
    <dgm:cxn modelId="{D46FB099-4655-4266-9C66-E602E9CA9DAF}" type="presOf" srcId="{22F6B0E4-74CD-4451-B07E-934CD758B573}" destId="{5A18F725-00D2-4AD9-8C8B-E23FE8502691}" srcOrd="0" destOrd="0" presId="urn:microsoft.com/office/officeart/2008/layout/SquareAccentList"/>
    <dgm:cxn modelId="{19FA4557-085C-45DF-BB23-9B31534C1E4B}" srcId="{950B3A49-71B9-4223-8880-019CC4A90407}" destId="{BD0B9BEF-C1AC-429C-B888-B00B302D7CF8}" srcOrd="4" destOrd="0" parTransId="{DEED1E50-13C2-4E8C-B467-ABC7EB8C6CB4}" sibTransId="{DC3217E7-C0B0-42EA-9EDC-5CB640E25A58}"/>
    <dgm:cxn modelId="{DE17FBBA-A6FE-432F-A8B4-FA95607675E1}" srcId="{950B3A49-71B9-4223-8880-019CC4A90407}" destId="{8793577E-C780-414C-86EC-12B42190F658}" srcOrd="0" destOrd="0" parTransId="{8C1D4F6A-884D-4708-8CCE-8E75780E80F5}" sibTransId="{805770BE-794F-4F95-BBBA-0771EFB1F08E}"/>
    <dgm:cxn modelId="{8E61B729-B650-4FD5-9DE9-90774117B3DB}" srcId="{3A80395C-2E28-4586-9BC2-5DF71BB65BBA}" destId="{950B3A49-71B9-4223-8880-019CC4A90407}" srcOrd="0" destOrd="0" parTransId="{16D579A5-D782-428B-84DF-4C49E81A65A6}" sibTransId="{4F5520AC-57E6-4EB6-BFFC-6064AD8718E7}"/>
    <dgm:cxn modelId="{88BBCCCB-73A0-4381-A554-8866ECE66B00}" type="presOf" srcId="{BD0B9BEF-C1AC-429C-B888-B00B302D7CF8}" destId="{F86D2FBB-E842-4C93-A0AB-6674480A3385}" srcOrd="0" destOrd="0" presId="urn:microsoft.com/office/officeart/2008/layout/SquareAccentList"/>
    <dgm:cxn modelId="{A10B6B83-25D0-46B3-B6BE-0CC6F1756775}" srcId="{0576613B-29C1-4ED4-B285-3C5557CBE7F9}" destId="{21AE5C6E-E0CD-4155-8264-69881838D5D3}" srcOrd="4" destOrd="0" parTransId="{DF6D59DD-FFE8-4939-B2F4-2FB98E4111E6}" sibTransId="{BD0F3086-F185-47C1-BB3B-A828BC787EA1}"/>
    <dgm:cxn modelId="{312E396B-D6FC-44F0-9A54-8A359C20C8C0}" srcId="{950B3A49-71B9-4223-8880-019CC4A90407}" destId="{48F2C981-70F9-4089-8186-FF2D2D71653E}" srcOrd="1" destOrd="0" parTransId="{CD7ACA2D-3A8E-4300-BBD4-AEC11C74B7B4}" sibTransId="{7A2045FC-5F7D-4D49-8A30-6684109BED2F}"/>
    <dgm:cxn modelId="{CD25F3FF-AFCE-4456-A491-7932607BB903}" type="presParOf" srcId="{177EB0E4-9406-4DC9-8EF2-CC2F3A532821}" destId="{55B094D3-8884-4A4C-A472-3E52F0EF435C}" srcOrd="0" destOrd="0" presId="urn:microsoft.com/office/officeart/2008/layout/SquareAccentList"/>
    <dgm:cxn modelId="{89FDA9E9-3274-4449-B1AF-0571AA7E49EB}" type="presParOf" srcId="{55B094D3-8884-4A4C-A472-3E52F0EF435C}" destId="{D23BC23A-1816-4CBB-81EA-95152D3598FE}" srcOrd="0" destOrd="0" presId="urn:microsoft.com/office/officeart/2008/layout/SquareAccentList"/>
    <dgm:cxn modelId="{53C58645-576A-4931-9B9E-F8417289EA87}" type="presParOf" srcId="{D23BC23A-1816-4CBB-81EA-95152D3598FE}" destId="{AC702307-B4EB-40E9-AA44-EE6F04B575A8}" srcOrd="0" destOrd="0" presId="urn:microsoft.com/office/officeart/2008/layout/SquareAccentList"/>
    <dgm:cxn modelId="{D1962180-D35C-4445-AEE0-56686150CFD1}" type="presParOf" srcId="{D23BC23A-1816-4CBB-81EA-95152D3598FE}" destId="{942A65A7-00BB-498D-BDDF-F00BFDAFF20C}" srcOrd="1" destOrd="0" presId="urn:microsoft.com/office/officeart/2008/layout/SquareAccentList"/>
    <dgm:cxn modelId="{1A9EAB75-08DD-439D-A3C6-692C96A757F1}" type="presParOf" srcId="{D23BC23A-1816-4CBB-81EA-95152D3598FE}" destId="{CD44C6B7-A876-467F-8295-F91CAA26F406}" srcOrd="2" destOrd="0" presId="urn:microsoft.com/office/officeart/2008/layout/SquareAccentList"/>
    <dgm:cxn modelId="{1C66AF4D-DD22-4742-821A-11435F1CCFC3}" type="presParOf" srcId="{55B094D3-8884-4A4C-A472-3E52F0EF435C}" destId="{76D677F0-BFF1-4043-913D-DF34E0520300}" srcOrd="1" destOrd="0" presId="urn:microsoft.com/office/officeart/2008/layout/SquareAccentList"/>
    <dgm:cxn modelId="{18248DDE-F61C-454F-A06A-D9BAB2034393}" type="presParOf" srcId="{76D677F0-BFF1-4043-913D-DF34E0520300}" destId="{AB84B7D0-B4D7-4267-91FF-8006A766B70C}" srcOrd="0" destOrd="0" presId="urn:microsoft.com/office/officeart/2008/layout/SquareAccentList"/>
    <dgm:cxn modelId="{D1277946-5AB7-42E7-9734-0BA0B066702A}" type="presParOf" srcId="{AB84B7D0-B4D7-4267-91FF-8006A766B70C}" destId="{70F2288B-7E8D-4C3C-8BAB-D05BB60AC94D}" srcOrd="0" destOrd="0" presId="urn:microsoft.com/office/officeart/2008/layout/SquareAccentList"/>
    <dgm:cxn modelId="{91C42616-7A38-4501-B1CD-5DCA46864348}" type="presParOf" srcId="{AB84B7D0-B4D7-4267-91FF-8006A766B70C}" destId="{DF2C84EF-8DE3-4330-8EA1-88749AD048C6}" srcOrd="1" destOrd="0" presId="urn:microsoft.com/office/officeart/2008/layout/SquareAccentList"/>
    <dgm:cxn modelId="{7AFFF78C-766C-4AE8-846D-61C30C09ED50}" type="presParOf" srcId="{76D677F0-BFF1-4043-913D-DF34E0520300}" destId="{6D19B6EA-9FA8-4A5A-AB25-1AC4DA8066B3}" srcOrd="1" destOrd="0" presId="urn:microsoft.com/office/officeart/2008/layout/SquareAccentList"/>
    <dgm:cxn modelId="{A49C98CA-E602-4C7D-A95E-48E460FD2628}" type="presParOf" srcId="{6D19B6EA-9FA8-4A5A-AB25-1AC4DA8066B3}" destId="{903BB22B-5B3E-49A3-8032-CF30A14D8A09}" srcOrd="0" destOrd="0" presId="urn:microsoft.com/office/officeart/2008/layout/SquareAccentList"/>
    <dgm:cxn modelId="{D43FEC70-5010-4E6F-91E8-55F917DEFEB9}" type="presParOf" srcId="{6D19B6EA-9FA8-4A5A-AB25-1AC4DA8066B3}" destId="{3BDBEB10-EFA1-4809-B35C-12E31E6E266C}" srcOrd="1" destOrd="0" presId="urn:microsoft.com/office/officeart/2008/layout/SquareAccentList"/>
    <dgm:cxn modelId="{42DEF1DE-96A8-489D-B6C5-16883D039185}" type="presParOf" srcId="{76D677F0-BFF1-4043-913D-DF34E0520300}" destId="{BCF29F8F-02EA-497C-843B-A915B50D5FF9}" srcOrd="2" destOrd="0" presId="urn:microsoft.com/office/officeart/2008/layout/SquareAccentList"/>
    <dgm:cxn modelId="{8A0266D6-9A7B-4E9C-8D57-1623E36EDAED}" type="presParOf" srcId="{BCF29F8F-02EA-497C-843B-A915B50D5FF9}" destId="{31F38337-A5FB-443A-A048-4202FAFB73EF}" srcOrd="0" destOrd="0" presId="urn:microsoft.com/office/officeart/2008/layout/SquareAccentList"/>
    <dgm:cxn modelId="{5D315950-BB3D-4A6D-98A5-A78375A4C7C3}" type="presParOf" srcId="{BCF29F8F-02EA-497C-843B-A915B50D5FF9}" destId="{93DA2274-A658-4805-B3DD-9D3DE946CA4E}" srcOrd="1" destOrd="0" presId="urn:microsoft.com/office/officeart/2008/layout/SquareAccentList"/>
    <dgm:cxn modelId="{C2C61F47-01EE-4CDF-A39E-2994216F9F38}" type="presParOf" srcId="{76D677F0-BFF1-4043-913D-DF34E0520300}" destId="{53C7E170-D589-40DD-BE64-382223B9277C}" srcOrd="3" destOrd="0" presId="urn:microsoft.com/office/officeart/2008/layout/SquareAccentList"/>
    <dgm:cxn modelId="{19EC0974-0829-4FF3-ADAB-DE372CD8C660}" type="presParOf" srcId="{53C7E170-D589-40DD-BE64-382223B9277C}" destId="{CC1AE54E-CB2F-4968-82B3-9CE6798BA593}" srcOrd="0" destOrd="0" presId="urn:microsoft.com/office/officeart/2008/layout/SquareAccentList"/>
    <dgm:cxn modelId="{7E99FB65-0B0B-4113-B6C7-DBD4D29F362C}" type="presParOf" srcId="{53C7E170-D589-40DD-BE64-382223B9277C}" destId="{7B89A969-B1E3-480C-83D7-8DE76DA31AD0}" srcOrd="1" destOrd="0" presId="urn:microsoft.com/office/officeart/2008/layout/SquareAccentList"/>
    <dgm:cxn modelId="{73A75F74-34DE-4BFE-A029-7D15EA4438D0}" type="presParOf" srcId="{76D677F0-BFF1-4043-913D-DF34E0520300}" destId="{CEFA3F69-8FBD-4B0E-BD38-4CF3A0845D23}" srcOrd="4" destOrd="0" presId="urn:microsoft.com/office/officeart/2008/layout/SquareAccentList"/>
    <dgm:cxn modelId="{8437D984-8974-4FBA-8CCE-B3BD309ADED5}" type="presParOf" srcId="{CEFA3F69-8FBD-4B0E-BD38-4CF3A0845D23}" destId="{A5767C40-31BE-4712-ADB0-2E5023CDA87D}" srcOrd="0" destOrd="0" presId="urn:microsoft.com/office/officeart/2008/layout/SquareAccentList"/>
    <dgm:cxn modelId="{FCA015F2-25F0-44AE-9FBB-CF89CF7C3C94}" type="presParOf" srcId="{CEFA3F69-8FBD-4B0E-BD38-4CF3A0845D23}" destId="{F86D2FBB-E842-4C93-A0AB-6674480A3385}" srcOrd="1" destOrd="0" presId="urn:microsoft.com/office/officeart/2008/layout/SquareAccentList"/>
    <dgm:cxn modelId="{1545FEE0-7DF5-4D19-ADD9-3D70F8ED3D5B}" type="presParOf" srcId="{177EB0E4-9406-4DC9-8EF2-CC2F3A532821}" destId="{E835CB25-D766-42D6-BC1E-A02EF853040E}" srcOrd="1" destOrd="0" presId="urn:microsoft.com/office/officeart/2008/layout/SquareAccentList"/>
    <dgm:cxn modelId="{8AF2EEE7-2215-4491-AA6D-F6894EC89677}" type="presParOf" srcId="{E835CB25-D766-42D6-BC1E-A02EF853040E}" destId="{9BC713E8-FEE9-48B2-B691-9F7E56CE04B3}" srcOrd="0" destOrd="0" presId="urn:microsoft.com/office/officeart/2008/layout/SquareAccentList"/>
    <dgm:cxn modelId="{4506AF2D-1112-45F9-AE00-08D50C239053}" type="presParOf" srcId="{9BC713E8-FEE9-48B2-B691-9F7E56CE04B3}" destId="{3546B120-5B27-4DC4-A88E-80F6CE8C57E8}" srcOrd="0" destOrd="0" presId="urn:microsoft.com/office/officeart/2008/layout/SquareAccentList"/>
    <dgm:cxn modelId="{566CA4A9-E816-42D7-8B6A-2154FDDCE9B5}" type="presParOf" srcId="{9BC713E8-FEE9-48B2-B691-9F7E56CE04B3}" destId="{F5879E2F-DE19-464A-856A-70A4CEA662B8}" srcOrd="1" destOrd="0" presId="urn:microsoft.com/office/officeart/2008/layout/SquareAccentList"/>
    <dgm:cxn modelId="{AD0E410A-8FE1-420F-8B81-2FD19743C771}" type="presParOf" srcId="{9BC713E8-FEE9-48B2-B691-9F7E56CE04B3}" destId="{907758A9-1919-433B-A70A-DB5416A9C307}" srcOrd="2" destOrd="0" presId="urn:microsoft.com/office/officeart/2008/layout/SquareAccentList"/>
    <dgm:cxn modelId="{417C8DFA-DF16-4756-BA59-A741D358BEA0}" type="presParOf" srcId="{E835CB25-D766-42D6-BC1E-A02EF853040E}" destId="{763E5466-2FB9-48C7-A1A2-282248AFECEA}" srcOrd="1" destOrd="0" presId="urn:microsoft.com/office/officeart/2008/layout/SquareAccentList"/>
    <dgm:cxn modelId="{F5150E86-7823-440A-B258-4C9BBB567B30}" type="presParOf" srcId="{763E5466-2FB9-48C7-A1A2-282248AFECEA}" destId="{13988A1B-25D9-44AE-819E-148A62DC692D}" srcOrd="0" destOrd="0" presId="urn:microsoft.com/office/officeart/2008/layout/SquareAccentList"/>
    <dgm:cxn modelId="{E6024D49-F201-4D0B-8DE3-4082BF4A2CB0}" type="presParOf" srcId="{13988A1B-25D9-44AE-819E-148A62DC692D}" destId="{B87FD77B-D829-45A9-AB86-6D9B1324B43A}" srcOrd="0" destOrd="0" presId="urn:microsoft.com/office/officeart/2008/layout/SquareAccentList"/>
    <dgm:cxn modelId="{0EDF936C-036C-41A9-AD49-28DFFB5C4C70}" type="presParOf" srcId="{13988A1B-25D9-44AE-819E-148A62DC692D}" destId="{5A18F725-00D2-4AD9-8C8B-E23FE8502691}" srcOrd="1" destOrd="0" presId="urn:microsoft.com/office/officeart/2008/layout/SquareAccentList"/>
    <dgm:cxn modelId="{BE4CBD89-082D-4D13-8A1A-84C9231F5C73}" type="presParOf" srcId="{763E5466-2FB9-48C7-A1A2-282248AFECEA}" destId="{8D254C1E-CE45-4D4B-9F08-AB757F1BEBD7}" srcOrd="1" destOrd="0" presId="urn:microsoft.com/office/officeart/2008/layout/SquareAccentList"/>
    <dgm:cxn modelId="{1D076691-9C17-4970-AE0B-F68D887B2530}" type="presParOf" srcId="{8D254C1E-CE45-4D4B-9F08-AB757F1BEBD7}" destId="{B5A2E9AE-9F7E-4E55-8FC7-7F9E7BD3A440}" srcOrd="0" destOrd="0" presId="urn:microsoft.com/office/officeart/2008/layout/SquareAccentList"/>
    <dgm:cxn modelId="{73F9FE45-5B59-4D07-A08D-2AFDF5AEB6F0}" type="presParOf" srcId="{8D254C1E-CE45-4D4B-9F08-AB757F1BEBD7}" destId="{D4A5C6FA-08EA-4EE6-B04B-1F0AE9B686A7}" srcOrd="1" destOrd="0" presId="urn:microsoft.com/office/officeart/2008/layout/SquareAccentList"/>
    <dgm:cxn modelId="{0B0E46BE-6402-4EDE-AF76-4D3A498879C7}" type="presParOf" srcId="{763E5466-2FB9-48C7-A1A2-282248AFECEA}" destId="{8A42B054-5532-4277-835C-C11D41AAB2D7}" srcOrd="2" destOrd="0" presId="urn:microsoft.com/office/officeart/2008/layout/SquareAccentList"/>
    <dgm:cxn modelId="{01173820-6E89-4BEF-A352-37ADEB064770}" type="presParOf" srcId="{8A42B054-5532-4277-835C-C11D41AAB2D7}" destId="{226DB11C-91ED-4C69-BE09-24CF9C0A2B80}" srcOrd="0" destOrd="0" presId="urn:microsoft.com/office/officeart/2008/layout/SquareAccentList"/>
    <dgm:cxn modelId="{B07F9EE9-769C-43C6-BA5A-BF752922819A}" type="presParOf" srcId="{8A42B054-5532-4277-835C-C11D41AAB2D7}" destId="{8D0DA068-3949-4F5F-AF45-B735D6625926}" srcOrd="1" destOrd="0" presId="urn:microsoft.com/office/officeart/2008/layout/SquareAccentList"/>
    <dgm:cxn modelId="{7503E174-54B0-4146-B072-55C3D494BF25}" type="presParOf" srcId="{763E5466-2FB9-48C7-A1A2-282248AFECEA}" destId="{26486046-AB23-4682-8756-7BE1AF694A5F}" srcOrd="3" destOrd="0" presId="urn:microsoft.com/office/officeart/2008/layout/SquareAccentList"/>
    <dgm:cxn modelId="{27BE2BBA-12D2-4694-A5E5-E1747F20531C}" type="presParOf" srcId="{26486046-AB23-4682-8756-7BE1AF694A5F}" destId="{80A2A215-CA7E-48E8-B741-DFEAF877258F}" srcOrd="0" destOrd="0" presId="urn:microsoft.com/office/officeart/2008/layout/SquareAccentList"/>
    <dgm:cxn modelId="{8B80D6B2-2D5A-4E12-9A7F-86FD3D3F990C}" type="presParOf" srcId="{26486046-AB23-4682-8756-7BE1AF694A5F}" destId="{12918832-DEA3-4D0E-A354-C7DA345E309B}" srcOrd="1" destOrd="0" presId="urn:microsoft.com/office/officeart/2008/layout/SquareAccentList"/>
    <dgm:cxn modelId="{DD06EED0-529D-44D4-BF7E-0AA02871A5E1}" type="presParOf" srcId="{763E5466-2FB9-48C7-A1A2-282248AFECEA}" destId="{958D18AA-08B3-4F9E-A913-992C769DD5B4}" srcOrd="4" destOrd="0" presId="urn:microsoft.com/office/officeart/2008/layout/SquareAccentList"/>
    <dgm:cxn modelId="{493F4353-CFBA-4070-B91A-F5C459714C9F}" type="presParOf" srcId="{958D18AA-08B3-4F9E-A913-992C769DD5B4}" destId="{21EC8595-12DF-4A88-A831-6B1714421527}" srcOrd="0" destOrd="0" presId="urn:microsoft.com/office/officeart/2008/layout/SquareAccentList"/>
    <dgm:cxn modelId="{249B6DCA-A3CB-4192-864F-2B6BB635E89B}" type="presParOf" srcId="{958D18AA-08B3-4F9E-A913-992C769DD5B4}" destId="{1D6DCCFE-1CED-43C4-93B4-63A6643A3590}"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F69F683-54F8-49A1-AEDE-05DA81A2CFDD}" type="doc">
      <dgm:prSet loTypeId="urn:microsoft.com/office/officeart/2005/8/layout/radial2" loCatId="relationship" qsTypeId="urn:microsoft.com/office/officeart/2005/8/quickstyle/3d1" qsCatId="3D" csTypeId="urn:microsoft.com/office/officeart/2005/8/colors/accent6_3" csCatId="accent6" phldr="1"/>
      <dgm:spPr/>
      <dgm:t>
        <a:bodyPr/>
        <a:lstStyle/>
        <a:p>
          <a:endParaRPr lang="en-US"/>
        </a:p>
      </dgm:t>
    </dgm:pt>
    <dgm:pt modelId="{45AE855F-3D56-4480-9E2F-DBB4E1EEE0F5}">
      <dgm:prSet phldrT="[Text]">
        <dgm:style>
          <a:lnRef idx="0">
            <a:schemeClr val="accent5"/>
          </a:lnRef>
          <a:fillRef idx="3">
            <a:schemeClr val="accent5"/>
          </a:fillRef>
          <a:effectRef idx="3">
            <a:schemeClr val="accent5"/>
          </a:effectRef>
          <a:fontRef idx="minor">
            <a:schemeClr val="lt1"/>
          </a:fontRef>
        </dgm:style>
      </dgm:prSet>
      <dgm:spPr/>
      <dgm:t>
        <a:bodyPr/>
        <a:lstStyle/>
        <a:p>
          <a:r>
            <a:rPr lang="en-US" b="1" dirty="0">
              <a:solidFill>
                <a:sysClr val="windowText" lastClr="000000"/>
              </a:solidFill>
            </a:rPr>
            <a:t>FRA maintains 85% of cash value if 10/5 rule not met</a:t>
          </a:r>
        </a:p>
      </dgm:t>
    </dgm:pt>
    <dgm:pt modelId="{D53DEE30-0E6A-459B-A115-70E24F2C86F8}" type="parTrans" cxnId="{6A956881-F299-4208-A708-717AD36A6FBC}">
      <dgm:prSet/>
      <dgm:spPr/>
      <dgm:t>
        <a:bodyPr/>
        <a:lstStyle/>
        <a:p>
          <a:endParaRPr lang="en-US"/>
        </a:p>
      </dgm:t>
    </dgm:pt>
    <dgm:pt modelId="{67E92893-EE2F-47AD-9A9B-F4883D361464}" type="sibTrans" cxnId="{6A956881-F299-4208-A708-717AD36A6FBC}">
      <dgm:prSet/>
      <dgm:spPr/>
      <dgm:t>
        <a:bodyPr/>
        <a:lstStyle/>
        <a:p>
          <a:endParaRPr lang="en-US"/>
        </a:p>
      </dgm:t>
    </dgm:pt>
    <dgm:pt modelId="{0B88A205-37BC-40C3-A01F-576C7B430E80}">
      <dgm:prSet phldrT="[Text]"/>
      <dgm:spPr/>
      <dgm:t>
        <a:bodyPr/>
        <a:lstStyle/>
        <a:p>
          <a:r>
            <a:rPr lang="en-US" dirty="0"/>
            <a:t>The FRA keeps $850</a:t>
          </a:r>
        </a:p>
      </dgm:t>
    </dgm:pt>
    <dgm:pt modelId="{4A44E280-F7B7-4704-965D-029FB955B31E}" type="parTrans" cxnId="{C815016D-794A-466D-B62B-0415FCF11906}">
      <dgm:prSet/>
      <dgm:spPr/>
      <dgm:t>
        <a:bodyPr/>
        <a:lstStyle/>
        <a:p>
          <a:endParaRPr lang="en-US"/>
        </a:p>
      </dgm:t>
    </dgm:pt>
    <dgm:pt modelId="{19BD5899-7257-49E4-BE9F-FF162A9E4027}" type="sibTrans" cxnId="{C815016D-794A-466D-B62B-0415FCF11906}">
      <dgm:prSet/>
      <dgm:spPr/>
      <dgm:t>
        <a:bodyPr/>
        <a:lstStyle/>
        <a:p>
          <a:endParaRPr lang="en-US"/>
        </a:p>
      </dgm:t>
    </dgm:pt>
    <dgm:pt modelId="{F7CCE3EF-8F9A-4570-8226-4D0141480A87}">
      <dgm:prSet phldrT="[Text]"/>
      <dgm:spPr>
        <a:scene3d>
          <a:camera prst="orthographicFront">
            <a:rot lat="0" lon="0" rev="0"/>
          </a:camera>
          <a:lightRig rig="contrasting" dir="t">
            <a:rot lat="0" lon="0" rev="1500000"/>
          </a:lightRig>
        </a:scene3d>
        <a:sp3d prstMaterial="metal">
          <a:bevelT w="88900" h="88900"/>
        </a:sp3d>
      </dgm:spPr>
      <dgm:t>
        <a:bodyPr/>
        <a:lstStyle/>
        <a:p>
          <a:r>
            <a:rPr lang="en-US" b="1" dirty="0">
              <a:solidFill>
                <a:sysClr val="windowText" lastClr="000000"/>
              </a:solidFill>
            </a:rPr>
            <a:t>FF is eligible for his portion of the cash value (15%) if 10/5 rule not met</a:t>
          </a:r>
        </a:p>
      </dgm:t>
    </dgm:pt>
    <dgm:pt modelId="{90724933-ECB2-46BB-9130-5710D94796CF}" type="parTrans" cxnId="{A174BD74-6BCB-4476-A43A-1810668B6B5B}">
      <dgm:prSet/>
      <dgm:spPr/>
      <dgm:t>
        <a:bodyPr/>
        <a:lstStyle/>
        <a:p>
          <a:endParaRPr lang="en-US"/>
        </a:p>
      </dgm:t>
    </dgm:pt>
    <dgm:pt modelId="{1EA4CBC1-6B0F-4617-96AB-995ABA76ACB7}" type="sibTrans" cxnId="{A174BD74-6BCB-4476-A43A-1810668B6B5B}">
      <dgm:prSet/>
      <dgm:spPr/>
      <dgm:t>
        <a:bodyPr/>
        <a:lstStyle/>
        <a:p>
          <a:endParaRPr lang="en-US"/>
        </a:p>
      </dgm:t>
    </dgm:pt>
    <dgm:pt modelId="{A1A63BFA-B3B7-4964-8B98-B9C968941C99}">
      <dgm:prSet phldrT="[Text]"/>
      <dgm:spPr/>
      <dgm:t>
        <a:bodyPr/>
        <a:lstStyle/>
        <a:p>
          <a:r>
            <a:rPr lang="en-US" dirty="0"/>
            <a:t>The Firefighter receives $150</a:t>
          </a:r>
        </a:p>
      </dgm:t>
    </dgm:pt>
    <dgm:pt modelId="{EB3D5827-A5E9-41CD-A401-CF39552DED57}" type="parTrans" cxnId="{ED574D81-812E-4C23-8EAE-1AA49F957548}">
      <dgm:prSet/>
      <dgm:spPr/>
      <dgm:t>
        <a:bodyPr/>
        <a:lstStyle/>
        <a:p>
          <a:endParaRPr lang="en-US"/>
        </a:p>
      </dgm:t>
    </dgm:pt>
    <dgm:pt modelId="{32E55185-1C76-4513-9B7E-25EFDFE0E046}" type="sibTrans" cxnId="{ED574D81-812E-4C23-8EAE-1AA49F957548}">
      <dgm:prSet/>
      <dgm:spPr/>
      <dgm:t>
        <a:bodyPr/>
        <a:lstStyle/>
        <a:p>
          <a:endParaRPr lang="en-US"/>
        </a:p>
      </dgm:t>
    </dgm:pt>
    <dgm:pt modelId="{88FD4137-BBDC-4EFE-B6D7-B026B3BFDED2}">
      <dgm:prSet phldrT="[Text]"/>
      <dgm:spPr>
        <a:scene3d>
          <a:camera prst="orthographicFront">
            <a:rot lat="0" lon="0" rev="0"/>
          </a:camera>
          <a:lightRig rig="contrasting" dir="t">
            <a:rot lat="0" lon="0" rev="1500000"/>
          </a:lightRig>
        </a:scene3d>
        <a:sp3d prstMaterial="metal">
          <a:bevelT w="88900" h="88900"/>
        </a:sp3d>
      </dgm:spPr>
      <dgm:t>
        <a:bodyPr/>
        <a:lstStyle/>
        <a:p>
          <a:r>
            <a:rPr lang="en-US" b="1" dirty="0">
              <a:solidFill>
                <a:sysClr val="windowText" lastClr="000000"/>
              </a:solidFill>
            </a:rPr>
            <a:t>FF is eligible for 100% of cash value if 10/5 rule is met</a:t>
          </a:r>
        </a:p>
      </dgm:t>
    </dgm:pt>
    <dgm:pt modelId="{3FF4FD48-72E9-4589-92E1-3C8A0B6A8993}" type="parTrans" cxnId="{768471DA-D310-48D4-BB77-EE7A703E0310}">
      <dgm:prSet/>
      <dgm:spPr/>
      <dgm:t>
        <a:bodyPr/>
        <a:lstStyle/>
        <a:p>
          <a:endParaRPr lang="en-US"/>
        </a:p>
      </dgm:t>
    </dgm:pt>
    <dgm:pt modelId="{27289D6B-C73F-4B93-AE29-68C3D1694B39}" type="sibTrans" cxnId="{768471DA-D310-48D4-BB77-EE7A703E0310}">
      <dgm:prSet/>
      <dgm:spPr/>
      <dgm:t>
        <a:bodyPr/>
        <a:lstStyle/>
        <a:p>
          <a:endParaRPr lang="en-US"/>
        </a:p>
      </dgm:t>
    </dgm:pt>
    <dgm:pt modelId="{9EB05DBB-93A4-43AD-89A4-2334261FD993}">
      <dgm:prSet phldrT="[Text]"/>
      <dgm:spPr/>
      <dgm:t>
        <a:bodyPr/>
        <a:lstStyle/>
        <a:p>
          <a:r>
            <a:rPr lang="en-US" dirty="0"/>
            <a:t>The Firefighter receives $1,000</a:t>
          </a:r>
        </a:p>
      </dgm:t>
    </dgm:pt>
    <dgm:pt modelId="{22FB62A0-9EAC-4A92-9A93-E3BF6EC38DD8}" type="parTrans" cxnId="{24DBA205-21B0-4DA2-AA13-AB7430E47F33}">
      <dgm:prSet/>
      <dgm:spPr/>
      <dgm:t>
        <a:bodyPr/>
        <a:lstStyle/>
        <a:p>
          <a:endParaRPr lang="en-US"/>
        </a:p>
      </dgm:t>
    </dgm:pt>
    <dgm:pt modelId="{3DB02B64-7771-4D98-A15E-7966A846EE2E}" type="sibTrans" cxnId="{24DBA205-21B0-4DA2-AA13-AB7430E47F33}">
      <dgm:prSet/>
      <dgm:spPr/>
      <dgm:t>
        <a:bodyPr/>
        <a:lstStyle/>
        <a:p>
          <a:endParaRPr lang="en-US"/>
        </a:p>
      </dgm:t>
    </dgm:pt>
    <dgm:pt modelId="{5DD0B20D-4376-4BE5-830A-5949F3572D8D}" type="pres">
      <dgm:prSet presAssocID="{7F69F683-54F8-49A1-AEDE-05DA81A2CFDD}" presName="composite" presStyleCnt="0">
        <dgm:presLayoutVars>
          <dgm:chMax val="5"/>
          <dgm:dir/>
          <dgm:animLvl val="ctr"/>
          <dgm:resizeHandles val="exact"/>
        </dgm:presLayoutVars>
      </dgm:prSet>
      <dgm:spPr/>
      <dgm:t>
        <a:bodyPr/>
        <a:lstStyle/>
        <a:p>
          <a:endParaRPr lang="en-US"/>
        </a:p>
      </dgm:t>
    </dgm:pt>
    <dgm:pt modelId="{E91DE03B-D70B-47DC-95DE-404CA53BD39E}" type="pres">
      <dgm:prSet presAssocID="{7F69F683-54F8-49A1-AEDE-05DA81A2CFDD}" presName="cycle" presStyleCnt="0"/>
      <dgm:spPr/>
    </dgm:pt>
    <dgm:pt modelId="{AA446B2A-E883-4963-A445-7C4DB4B9E0A5}" type="pres">
      <dgm:prSet presAssocID="{7F69F683-54F8-49A1-AEDE-05DA81A2CFDD}" presName="centerShape" presStyleCnt="0"/>
      <dgm:spPr/>
    </dgm:pt>
    <dgm:pt modelId="{5255BB7F-66E7-4B7D-AEE0-0A0A0EBA0DBB}" type="pres">
      <dgm:prSet presAssocID="{7F69F683-54F8-49A1-AEDE-05DA81A2CFDD}" presName="connSite" presStyleLbl="node1" presStyleIdx="0" presStyleCnt="4"/>
      <dgm:spPr/>
    </dgm:pt>
    <dgm:pt modelId="{C5460E1A-B329-413E-8DCB-AB1294697BF0}" type="pres">
      <dgm:prSet presAssocID="{7F69F683-54F8-49A1-AEDE-05DA81A2CFDD}" presName="visible" presStyleLbl="node1" presStyleIdx="0" presStyleCnt="4"/>
      <dgm:spPr>
        <a:solidFill>
          <a:schemeClr val="bg2">
            <a:lumMod val="75000"/>
          </a:schemeClr>
        </a:solidFill>
        <a:scene3d>
          <a:camera prst="orthographicFront">
            <a:rot lat="0" lon="0" rev="0"/>
          </a:camera>
          <a:lightRig rig="contrasting" dir="t">
            <a:rot lat="0" lon="0" rev="1500000"/>
          </a:lightRig>
        </a:scene3d>
        <a:sp3d prstMaterial="metal">
          <a:bevelT w="88900" h="88900"/>
        </a:sp3d>
      </dgm:spPr>
    </dgm:pt>
    <dgm:pt modelId="{8A45C067-5362-4EBC-9DFD-7182E257AD42}" type="pres">
      <dgm:prSet presAssocID="{D53DEE30-0E6A-459B-A115-70E24F2C86F8}" presName="Name25" presStyleLbl="parChTrans1D1" presStyleIdx="0" presStyleCnt="3"/>
      <dgm:spPr/>
      <dgm:t>
        <a:bodyPr/>
        <a:lstStyle/>
        <a:p>
          <a:endParaRPr lang="en-US"/>
        </a:p>
      </dgm:t>
    </dgm:pt>
    <dgm:pt modelId="{1AB90A18-DA3A-4861-8EFC-533C7C3BDB30}" type="pres">
      <dgm:prSet presAssocID="{45AE855F-3D56-4480-9E2F-DBB4E1EEE0F5}" presName="node" presStyleCnt="0"/>
      <dgm:spPr/>
    </dgm:pt>
    <dgm:pt modelId="{502B13AB-F3F0-4C8F-93B0-C4907D5082B2}" type="pres">
      <dgm:prSet presAssocID="{45AE855F-3D56-4480-9E2F-DBB4E1EEE0F5}" presName="parentNode" presStyleLbl="node1" presStyleIdx="1" presStyleCnt="4">
        <dgm:presLayoutVars>
          <dgm:chMax val="1"/>
          <dgm:bulletEnabled val="1"/>
        </dgm:presLayoutVars>
      </dgm:prSet>
      <dgm:spPr/>
      <dgm:t>
        <a:bodyPr/>
        <a:lstStyle/>
        <a:p>
          <a:endParaRPr lang="en-US"/>
        </a:p>
      </dgm:t>
    </dgm:pt>
    <dgm:pt modelId="{9F479E58-52B5-4CFF-80C9-72E469999CE0}" type="pres">
      <dgm:prSet presAssocID="{45AE855F-3D56-4480-9E2F-DBB4E1EEE0F5}" presName="childNode" presStyleLbl="revTx" presStyleIdx="0" presStyleCnt="3">
        <dgm:presLayoutVars>
          <dgm:bulletEnabled val="1"/>
        </dgm:presLayoutVars>
      </dgm:prSet>
      <dgm:spPr/>
      <dgm:t>
        <a:bodyPr/>
        <a:lstStyle/>
        <a:p>
          <a:endParaRPr lang="en-US"/>
        </a:p>
      </dgm:t>
    </dgm:pt>
    <dgm:pt modelId="{E455F9BE-B907-4555-9A88-7438A7858835}" type="pres">
      <dgm:prSet presAssocID="{90724933-ECB2-46BB-9130-5710D94796CF}" presName="Name25" presStyleLbl="parChTrans1D1" presStyleIdx="1" presStyleCnt="3"/>
      <dgm:spPr/>
      <dgm:t>
        <a:bodyPr/>
        <a:lstStyle/>
        <a:p>
          <a:endParaRPr lang="en-US"/>
        </a:p>
      </dgm:t>
    </dgm:pt>
    <dgm:pt modelId="{33C2CC4F-F3BB-453B-9E7E-F3E57936799F}" type="pres">
      <dgm:prSet presAssocID="{F7CCE3EF-8F9A-4570-8226-4D0141480A87}" presName="node" presStyleCnt="0"/>
      <dgm:spPr/>
    </dgm:pt>
    <dgm:pt modelId="{E10C6522-C671-483C-8AE0-6E1BAE477117}" type="pres">
      <dgm:prSet presAssocID="{F7CCE3EF-8F9A-4570-8226-4D0141480A87}" presName="parentNode" presStyleLbl="node1" presStyleIdx="2" presStyleCnt="4">
        <dgm:presLayoutVars>
          <dgm:chMax val="1"/>
          <dgm:bulletEnabled val="1"/>
        </dgm:presLayoutVars>
      </dgm:prSet>
      <dgm:spPr/>
      <dgm:t>
        <a:bodyPr/>
        <a:lstStyle/>
        <a:p>
          <a:endParaRPr lang="en-US"/>
        </a:p>
      </dgm:t>
    </dgm:pt>
    <dgm:pt modelId="{80950378-4972-4256-95E6-AF0FBA50C37C}" type="pres">
      <dgm:prSet presAssocID="{F7CCE3EF-8F9A-4570-8226-4D0141480A87}" presName="childNode" presStyleLbl="revTx" presStyleIdx="1" presStyleCnt="3">
        <dgm:presLayoutVars>
          <dgm:bulletEnabled val="1"/>
        </dgm:presLayoutVars>
      </dgm:prSet>
      <dgm:spPr/>
      <dgm:t>
        <a:bodyPr/>
        <a:lstStyle/>
        <a:p>
          <a:endParaRPr lang="en-US"/>
        </a:p>
      </dgm:t>
    </dgm:pt>
    <dgm:pt modelId="{7BFA1735-62FD-4B0B-A956-384376951EC2}" type="pres">
      <dgm:prSet presAssocID="{3FF4FD48-72E9-4589-92E1-3C8A0B6A8993}" presName="Name25" presStyleLbl="parChTrans1D1" presStyleIdx="2" presStyleCnt="3"/>
      <dgm:spPr/>
      <dgm:t>
        <a:bodyPr/>
        <a:lstStyle/>
        <a:p>
          <a:endParaRPr lang="en-US"/>
        </a:p>
      </dgm:t>
    </dgm:pt>
    <dgm:pt modelId="{322B0D56-8303-4C33-BA50-F13BDBE55ECC}" type="pres">
      <dgm:prSet presAssocID="{88FD4137-BBDC-4EFE-B6D7-B026B3BFDED2}" presName="node" presStyleCnt="0"/>
      <dgm:spPr/>
    </dgm:pt>
    <dgm:pt modelId="{B49564B0-25A1-4B68-830D-761F989F3124}" type="pres">
      <dgm:prSet presAssocID="{88FD4137-BBDC-4EFE-B6D7-B026B3BFDED2}" presName="parentNode" presStyleLbl="node1" presStyleIdx="3" presStyleCnt="4">
        <dgm:presLayoutVars>
          <dgm:chMax val="1"/>
          <dgm:bulletEnabled val="1"/>
        </dgm:presLayoutVars>
      </dgm:prSet>
      <dgm:spPr/>
      <dgm:t>
        <a:bodyPr/>
        <a:lstStyle/>
        <a:p>
          <a:endParaRPr lang="en-US"/>
        </a:p>
      </dgm:t>
    </dgm:pt>
    <dgm:pt modelId="{98D13550-627E-4358-B597-B864C2B86067}" type="pres">
      <dgm:prSet presAssocID="{88FD4137-BBDC-4EFE-B6D7-B026B3BFDED2}" presName="childNode" presStyleLbl="revTx" presStyleIdx="2" presStyleCnt="3">
        <dgm:presLayoutVars>
          <dgm:bulletEnabled val="1"/>
        </dgm:presLayoutVars>
      </dgm:prSet>
      <dgm:spPr/>
      <dgm:t>
        <a:bodyPr/>
        <a:lstStyle/>
        <a:p>
          <a:endParaRPr lang="en-US"/>
        </a:p>
      </dgm:t>
    </dgm:pt>
  </dgm:ptLst>
  <dgm:cxnLst>
    <dgm:cxn modelId="{034A0A5F-03A5-4B96-A298-0442BDBAF1B5}" type="presOf" srcId="{88FD4137-BBDC-4EFE-B6D7-B026B3BFDED2}" destId="{B49564B0-25A1-4B68-830D-761F989F3124}" srcOrd="0" destOrd="0" presId="urn:microsoft.com/office/officeart/2005/8/layout/radial2"/>
    <dgm:cxn modelId="{768471DA-D310-48D4-BB77-EE7A703E0310}" srcId="{7F69F683-54F8-49A1-AEDE-05DA81A2CFDD}" destId="{88FD4137-BBDC-4EFE-B6D7-B026B3BFDED2}" srcOrd="2" destOrd="0" parTransId="{3FF4FD48-72E9-4589-92E1-3C8A0B6A8993}" sibTransId="{27289D6B-C73F-4B93-AE29-68C3D1694B39}"/>
    <dgm:cxn modelId="{C815016D-794A-466D-B62B-0415FCF11906}" srcId="{45AE855F-3D56-4480-9E2F-DBB4E1EEE0F5}" destId="{0B88A205-37BC-40C3-A01F-576C7B430E80}" srcOrd="0" destOrd="0" parTransId="{4A44E280-F7B7-4704-965D-029FB955B31E}" sibTransId="{19BD5899-7257-49E4-BE9F-FF162A9E4027}"/>
    <dgm:cxn modelId="{C8B80E81-A6C7-4C3D-879E-EAC70F5CC42C}" type="presOf" srcId="{7F69F683-54F8-49A1-AEDE-05DA81A2CFDD}" destId="{5DD0B20D-4376-4BE5-830A-5949F3572D8D}" srcOrd="0" destOrd="0" presId="urn:microsoft.com/office/officeart/2005/8/layout/radial2"/>
    <dgm:cxn modelId="{24DBA205-21B0-4DA2-AA13-AB7430E47F33}" srcId="{88FD4137-BBDC-4EFE-B6D7-B026B3BFDED2}" destId="{9EB05DBB-93A4-43AD-89A4-2334261FD993}" srcOrd="0" destOrd="0" parTransId="{22FB62A0-9EAC-4A92-9A93-E3BF6EC38DD8}" sibTransId="{3DB02B64-7771-4D98-A15E-7966A846EE2E}"/>
    <dgm:cxn modelId="{6A956881-F299-4208-A708-717AD36A6FBC}" srcId="{7F69F683-54F8-49A1-AEDE-05DA81A2CFDD}" destId="{45AE855F-3D56-4480-9E2F-DBB4E1EEE0F5}" srcOrd="0" destOrd="0" parTransId="{D53DEE30-0E6A-459B-A115-70E24F2C86F8}" sibTransId="{67E92893-EE2F-47AD-9A9B-F4883D361464}"/>
    <dgm:cxn modelId="{A3BB0313-C861-43E1-833D-EF0BB2AFFA83}" type="presOf" srcId="{D53DEE30-0E6A-459B-A115-70E24F2C86F8}" destId="{8A45C067-5362-4EBC-9DFD-7182E257AD42}" srcOrd="0" destOrd="0" presId="urn:microsoft.com/office/officeart/2005/8/layout/radial2"/>
    <dgm:cxn modelId="{ED574D81-812E-4C23-8EAE-1AA49F957548}" srcId="{F7CCE3EF-8F9A-4570-8226-4D0141480A87}" destId="{A1A63BFA-B3B7-4964-8B98-B9C968941C99}" srcOrd="0" destOrd="0" parTransId="{EB3D5827-A5E9-41CD-A401-CF39552DED57}" sibTransId="{32E55185-1C76-4513-9B7E-25EFDFE0E046}"/>
    <dgm:cxn modelId="{46831DC9-4852-43F4-B3AF-C2C391BCC3FA}" type="presOf" srcId="{45AE855F-3D56-4480-9E2F-DBB4E1EEE0F5}" destId="{502B13AB-F3F0-4C8F-93B0-C4907D5082B2}" srcOrd="0" destOrd="0" presId="urn:microsoft.com/office/officeart/2005/8/layout/radial2"/>
    <dgm:cxn modelId="{793F43E3-5E80-4944-B32E-B5F32F94208D}" type="presOf" srcId="{0B88A205-37BC-40C3-A01F-576C7B430E80}" destId="{9F479E58-52B5-4CFF-80C9-72E469999CE0}" srcOrd="0" destOrd="0" presId="urn:microsoft.com/office/officeart/2005/8/layout/radial2"/>
    <dgm:cxn modelId="{7A6227AD-19F5-4433-9ADD-E7DE21A36955}" type="presOf" srcId="{9EB05DBB-93A4-43AD-89A4-2334261FD993}" destId="{98D13550-627E-4358-B597-B864C2B86067}" srcOrd="0" destOrd="0" presId="urn:microsoft.com/office/officeart/2005/8/layout/radial2"/>
    <dgm:cxn modelId="{A174BD74-6BCB-4476-A43A-1810668B6B5B}" srcId="{7F69F683-54F8-49A1-AEDE-05DA81A2CFDD}" destId="{F7CCE3EF-8F9A-4570-8226-4D0141480A87}" srcOrd="1" destOrd="0" parTransId="{90724933-ECB2-46BB-9130-5710D94796CF}" sibTransId="{1EA4CBC1-6B0F-4617-96AB-995ABA76ACB7}"/>
    <dgm:cxn modelId="{FB652BDA-CE80-47F6-87F5-177D0162B9E2}" type="presOf" srcId="{3FF4FD48-72E9-4589-92E1-3C8A0B6A8993}" destId="{7BFA1735-62FD-4B0B-A956-384376951EC2}" srcOrd="0" destOrd="0" presId="urn:microsoft.com/office/officeart/2005/8/layout/radial2"/>
    <dgm:cxn modelId="{62D6ADB2-CE77-46C9-8F19-602A23B77FF4}" type="presOf" srcId="{90724933-ECB2-46BB-9130-5710D94796CF}" destId="{E455F9BE-B907-4555-9A88-7438A7858835}" srcOrd="0" destOrd="0" presId="urn:microsoft.com/office/officeart/2005/8/layout/radial2"/>
    <dgm:cxn modelId="{A19D700F-5696-4E41-BF3F-14B5751F7955}" type="presOf" srcId="{A1A63BFA-B3B7-4964-8B98-B9C968941C99}" destId="{80950378-4972-4256-95E6-AF0FBA50C37C}" srcOrd="0" destOrd="0" presId="urn:microsoft.com/office/officeart/2005/8/layout/radial2"/>
    <dgm:cxn modelId="{32329FD4-75A2-47C7-BDEB-65A6254A3A2C}" type="presOf" srcId="{F7CCE3EF-8F9A-4570-8226-4D0141480A87}" destId="{E10C6522-C671-483C-8AE0-6E1BAE477117}" srcOrd="0" destOrd="0" presId="urn:microsoft.com/office/officeart/2005/8/layout/radial2"/>
    <dgm:cxn modelId="{104FD8E9-196E-4910-9E11-160A6127F7FE}" type="presParOf" srcId="{5DD0B20D-4376-4BE5-830A-5949F3572D8D}" destId="{E91DE03B-D70B-47DC-95DE-404CA53BD39E}" srcOrd="0" destOrd="0" presId="urn:microsoft.com/office/officeart/2005/8/layout/radial2"/>
    <dgm:cxn modelId="{FF912038-3B49-4179-8C3A-04D67182F920}" type="presParOf" srcId="{E91DE03B-D70B-47DC-95DE-404CA53BD39E}" destId="{AA446B2A-E883-4963-A445-7C4DB4B9E0A5}" srcOrd="0" destOrd="0" presId="urn:microsoft.com/office/officeart/2005/8/layout/radial2"/>
    <dgm:cxn modelId="{FBC177A9-1478-435D-9D69-100B75E21E09}" type="presParOf" srcId="{AA446B2A-E883-4963-A445-7C4DB4B9E0A5}" destId="{5255BB7F-66E7-4B7D-AEE0-0A0A0EBA0DBB}" srcOrd="0" destOrd="0" presId="urn:microsoft.com/office/officeart/2005/8/layout/radial2"/>
    <dgm:cxn modelId="{855E6D8E-5A56-4992-A76A-4B5A857C12F2}" type="presParOf" srcId="{AA446B2A-E883-4963-A445-7C4DB4B9E0A5}" destId="{C5460E1A-B329-413E-8DCB-AB1294697BF0}" srcOrd="1" destOrd="0" presId="urn:microsoft.com/office/officeart/2005/8/layout/radial2"/>
    <dgm:cxn modelId="{6879A3A4-74B5-4E93-A96D-A60C0A7A7588}" type="presParOf" srcId="{E91DE03B-D70B-47DC-95DE-404CA53BD39E}" destId="{8A45C067-5362-4EBC-9DFD-7182E257AD42}" srcOrd="1" destOrd="0" presId="urn:microsoft.com/office/officeart/2005/8/layout/radial2"/>
    <dgm:cxn modelId="{2D6CBDCD-3190-42C7-908A-AD459274C7C3}" type="presParOf" srcId="{E91DE03B-D70B-47DC-95DE-404CA53BD39E}" destId="{1AB90A18-DA3A-4861-8EFC-533C7C3BDB30}" srcOrd="2" destOrd="0" presId="urn:microsoft.com/office/officeart/2005/8/layout/radial2"/>
    <dgm:cxn modelId="{445F4064-C3D2-46A8-8096-87543231103C}" type="presParOf" srcId="{1AB90A18-DA3A-4861-8EFC-533C7C3BDB30}" destId="{502B13AB-F3F0-4C8F-93B0-C4907D5082B2}" srcOrd="0" destOrd="0" presId="urn:microsoft.com/office/officeart/2005/8/layout/radial2"/>
    <dgm:cxn modelId="{50CA2E5A-86F0-42AC-B60A-5141EB63425F}" type="presParOf" srcId="{1AB90A18-DA3A-4861-8EFC-533C7C3BDB30}" destId="{9F479E58-52B5-4CFF-80C9-72E469999CE0}" srcOrd="1" destOrd="0" presId="urn:microsoft.com/office/officeart/2005/8/layout/radial2"/>
    <dgm:cxn modelId="{F1FD1470-7952-4851-BCDB-3898CE55B351}" type="presParOf" srcId="{E91DE03B-D70B-47DC-95DE-404CA53BD39E}" destId="{E455F9BE-B907-4555-9A88-7438A7858835}" srcOrd="3" destOrd="0" presId="urn:microsoft.com/office/officeart/2005/8/layout/radial2"/>
    <dgm:cxn modelId="{26E2EEFE-52FC-4B9F-84AB-4C3D93D59127}" type="presParOf" srcId="{E91DE03B-D70B-47DC-95DE-404CA53BD39E}" destId="{33C2CC4F-F3BB-453B-9E7E-F3E57936799F}" srcOrd="4" destOrd="0" presId="urn:microsoft.com/office/officeart/2005/8/layout/radial2"/>
    <dgm:cxn modelId="{CFA20155-57D4-476B-A803-07C617CCF2B8}" type="presParOf" srcId="{33C2CC4F-F3BB-453B-9E7E-F3E57936799F}" destId="{E10C6522-C671-483C-8AE0-6E1BAE477117}" srcOrd="0" destOrd="0" presId="urn:microsoft.com/office/officeart/2005/8/layout/radial2"/>
    <dgm:cxn modelId="{4863948A-85D8-45F0-8387-B64A084E8565}" type="presParOf" srcId="{33C2CC4F-F3BB-453B-9E7E-F3E57936799F}" destId="{80950378-4972-4256-95E6-AF0FBA50C37C}" srcOrd="1" destOrd="0" presId="urn:microsoft.com/office/officeart/2005/8/layout/radial2"/>
    <dgm:cxn modelId="{FC2A8369-2F09-40B9-956C-BBD03E23D899}" type="presParOf" srcId="{E91DE03B-D70B-47DC-95DE-404CA53BD39E}" destId="{7BFA1735-62FD-4B0B-A956-384376951EC2}" srcOrd="5" destOrd="0" presId="urn:microsoft.com/office/officeart/2005/8/layout/radial2"/>
    <dgm:cxn modelId="{316203B6-6BFA-46E3-A5D3-E810B30A19DB}" type="presParOf" srcId="{E91DE03B-D70B-47DC-95DE-404CA53BD39E}" destId="{322B0D56-8303-4C33-BA50-F13BDBE55ECC}" srcOrd="6" destOrd="0" presId="urn:microsoft.com/office/officeart/2005/8/layout/radial2"/>
    <dgm:cxn modelId="{BDFE006D-62B5-4C40-AFDD-BD364EBE3E9D}" type="presParOf" srcId="{322B0D56-8303-4C33-BA50-F13BDBE55ECC}" destId="{B49564B0-25A1-4B68-830D-761F989F3124}" srcOrd="0" destOrd="0" presId="urn:microsoft.com/office/officeart/2005/8/layout/radial2"/>
    <dgm:cxn modelId="{67BD8A92-31F5-4C01-98DF-02B9444ECCF6}" type="presParOf" srcId="{322B0D56-8303-4C33-BA50-F13BDBE55ECC}" destId="{98D13550-627E-4358-B597-B864C2B8606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21B8F37-8A5A-40B8-B2F6-8F1DF5C15473}" type="doc">
      <dgm:prSet loTypeId="urn:microsoft.com/office/officeart/2005/8/layout/radial2" loCatId="relationship" qsTypeId="urn:microsoft.com/office/officeart/2005/8/quickstyle/simple1#11" qsCatId="simple" csTypeId="urn:microsoft.com/office/officeart/2005/8/colors/accent1_2#10" csCatId="accent1" phldr="1"/>
      <dgm:spPr/>
      <dgm:t>
        <a:bodyPr/>
        <a:lstStyle/>
        <a:p>
          <a:endParaRPr lang="en-US"/>
        </a:p>
      </dgm:t>
    </dgm:pt>
    <dgm:pt modelId="{53123226-7566-4473-912C-99EEF7F6B69C}">
      <dgm:prSet phldrT="[Text]"/>
      <dgm:spPr>
        <a:solidFill>
          <a:schemeClr val="bg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solidFill>
                <a:schemeClr val="tx1"/>
              </a:solidFill>
            </a:rPr>
            <a:t>FRA Pays 100%</a:t>
          </a:r>
        </a:p>
      </dgm:t>
    </dgm:pt>
    <dgm:pt modelId="{4D7A8AF1-0EA7-4EDF-BEF0-EEBD888E1B50}" type="parTrans" cxnId="{0FF64BFF-5955-47E5-AF35-AC1D966FF93D}">
      <dgm:prSet/>
      <dgm:spPr/>
      <dgm:t>
        <a:bodyPr/>
        <a:lstStyle/>
        <a:p>
          <a:endParaRPr lang="en-US"/>
        </a:p>
      </dgm:t>
    </dgm:pt>
    <dgm:pt modelId="{0827BE32-5947-4B48-855F-6D41E68C7CAB}" type="sibTrans" cxnId="{0FF64BFF-5955-47E5-AF35-AC1D966FF93D}">
      <dgm:prSet/>
      <dgm:spPr/>
      <dgm:t>
        <a:bodyPr/>
        <a:lstStyle/>
        <a:p>
          <a:endParaRPr lang="en-US"/>
        </a:p>
      </dgm:t>
    </dgm:pt>
    <dgm:pt modelId="{C7EAA41B-E436-4022-B346-EFA202EEF5C1}">
      <dgm:prSet phldrT="[Text]"/>
      <dgm:spPr/>
      <dgm:t>
        <a:bodyPr/>
        <a:lstStyle/>
        <a:p>
          <a:r>
            <a:rPr lang="en-US" dirty="0"/>
            <a:t>The FRA Pays $100</a:t>
          </a:r>
        </a:p>
      </dgm:t>
    </dgm:pt>
    <dgm:pt modelId="{366605C9-68DB-437A-B7F3-355795DE7D79}" type="parTrans" cxnId="{BA227B87-E78A-4D1B-AE28-6F3A50428E37}">
      <dgm:prSet/>
      <dgm:spPr/>
      <dgm:t>
        <a:bodyPr/>
        <a:lstStyle/>
        <a:p>
          <a:endParaRPr lang="en-US"/>
        </a:p>
      </dgm:t>
    </dgm:pt>
    <dgm:pt modelId="{5E76292C-74FF-40DC-A79F-2C704186C0D7}" type="sibTrans" cxnId="{BA227B87-E78A-4D1B-AE28-6F3A50428E37}">
      <dgm:prSet/>
      <dgm:spPr/>
      <dgm:t>
        <a:bodyPr/>
        <a:lstStyle/>
        <a:p>
          <a:endParaRPr lang="en-US"/>
        </a:p>
      </dgm:t>
    </dgm:pt>
    <dgm:pt modelId="{6B007BEE-9E94-4EB4-B6A8-0134FC88A29D}">
      <dgm:prSet phldrT="[Text]"/>
      <dgm:spPr>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solidFill>
                <a:schemeClr val="tx1"/>
              </a:solidFill>
            </a:rPr>
            <a:t>The FF pays “0”</a:t>
          </a:r>
        </a:p>
      </dgm:t>
    </dgm:pt>
    <dgm:pt modelId="{03AC698A-5A28-4B05-82C7-156791AF2E46}" type="parTrans" cxnId="{756D8049-7E08-4847-8F81-27222F0C764F}">
      <dgm:prSet/>
      <dgm:spPr/>
      <dgm:t>
        <a:bodyPr/>
        <a:lstStyle/>
        <a:p>
          <a:endParaRPr lang="en-US"/>
        </a:p>
      </dgm:t>
    </dgm:pt>
    <dgm:pt modelId="{0F936319-94F0-4CD1-A6E2-70CD7837CF82}" type="sibTrans" cxnId="{756D8049-7E08-4847-8F81-27222F0C764F}">
      <dgm:prSet/>
      <dgm:spPr/>
      <dgm:t>
        <a:bodyPr/>
        <a:lstStyle/>
        <a:p>
          <a:endParaRPr lang="en-US"/>
        </a:p>
      </dgm:t>
    </dgm:pt>
    <dgm:pt modelId="{12755EB3-6D9C-4628-9713-058A00AAAD7A}">
      <dgm:prSet phldrT="[Text]"/>
      <dgm:spPr/>
      <dgm:t>
        <a:bodyPr/>
        <a:lstStyle/>
        <a:p>
          <a:r>
            <a:rPr lang="en-US" dirty="0"/>
            <a:t>The FF is not required to contribute any portion of the premium</a:t>
          </a:r>
        </a:p>
      </dgm:t>
    </dgm:pt>
    <dgm:pt modelId="{6879326D-59AC-42DD-AD07-5D4C4BABE9BB}" type="parTrans" cxnId="{C7C1DF9B-A6BE-4C04-945B-3E06D3E74B2A}">
      <dgm:prSet/>
      <dgm:spPr/>
      <dgm:t>
        <a:bodyPr/>
        <a:lstStyle/>
        <a:p>
          <a:endParaRPr lang="en-US"/>
        </a:p>
      </dgm:t>
    </dgm:pt>
    <dgm:pt modelId="{5F86E544-A7B6-40FA-AF77-43C4DB79A03D}" type="sibTrans" cxnId="{C7C1DF9B-A6BE-4C04-945B-3E06D3E74B2A}">
      <dgm:prSet/>
      <dgm:spPr/>
      <dgm:t>
        <a:bodyPr/>
        <a:lstStyle/>
        <a:p>
          <a:endParaRPr lang="en-US"/>
        </a:p>
      </dgm:t>
    </dgm:pt>
    <dgm:pt modelId="{B4F9E741-59C9-4BC3-897C-5DE9239F425B}" type="pres">
      <dgm:prSet presAssocID="{A21B8F37-8A5A-40B8-B2F6-8F1DF5C15473}" presName="composite" presStyleCnt="0">
        <dgm:presLayoutVars>
          <dgm:chMax val="5"/>
          <dgm:dir/>
          <dgm:animLvl val="ctr"/>
          <dgm:resizeHandles val="exact"/>
        </dgm:presLayoutVars>
      </dgm:prSet>
      <dgm:spPr/>
      <dgm:t>
        <a:bodyPr/>
        <a:lstStyle/>
        <a:p>
          <a:endParaRPr lang="en-US"/>
        </a:p>
      </dgm:t>
    </dgm:pt>
    <dgm:pt modelId="{DCCA7532-112D-49D3-9165-29040D1369AE}" type="pres">
      <dgm:prSet presAssocID="{A21B8F37-8A5A-40B8-B2F6-8F1DF5C15473}" presName="cycle" presStyleCnt="0"/>
      <dgm:spPr/>
    </dgm:pt>
    <dgm:pt modelId="{9FDF2CDE-0653-48DE-A9BE-85E9B9E867F9}" type="pres">
      <dgm:prSet presAssocID="{A21B8F37-8A5A-40B8-B2F6-8F1DF5C15473}" presName="centerShape" presStyleCnt="0"/>
      <dgm:spPr/>
    </dgm:pt>
    <dgm:pt modelId="{F27930AA-E873-46ED-BD5F-E6A61D70D12E}" type="pres">
      <dgm:prSet presAssocID="{A21B8F37-8A5A-40B8-B2F6-8F1DF5C15473}" presName="connSite" presStyleLbl="node1" presStyleIdx="0" presStyleCnt="3"/>
      <dgm:spPr/>
    </dgm:pt>
    <dgm:pt modelId="{6FCBDAC0-5C53-4701-9F70-86353024020C}" type="pres">
      <dgm:prSet presAssocID="{A21B8F37-8A5A-40B8-B2F6-8F1DF5C15473}" presName="visible" presStyleLbl="node1" presStyleIdx="0" presStyleCnt="3"/>
      <dgm:spPr>
        <a:solidFill>
          <a:srgbClr val="9966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473112C-225E-4011-9088-7624464B0517}" type="pres">
      <dgm:prSet presAssocID="{4D7A8AF1-0EA7-4EDF-BEF0-EEBD888E1B50}" presName="Name25" presStyleLbl="parChTrans1D1" presStyleIdx="0" presStyleCnt="2"/>
      <dgm:spPr/>
      <dgm:t>
        <a:bodyPr/>
        <a:lstStyle/>
        <a:p>
          <a:endParaRPr lang="en-US"/>
        </a:p>
      </dgm:t>
    </dgm:pt>
    <dgm:pt modelId="{B9C27DD1-7B91-49A2-A3BF-B5CBFDE81A0C}" type="pres">
      <dgm:prSet presAssocID="{53123226-7566-4473-912C-99EEF7F6B69C}" presName="node" presStyleCnt="0"/>
      <dgm:spPr/>
    </dgm:pt>
    <dgm:pt modelId="{F4684963-A49C-4331-A6E4-436E083E289E}" type="pres">
      <dgm:prSet presAssocID="{53123226-7566-4473-912C-99EEF7F6B69C}" presName="parentNode" presStyleLbl="node1" presStyleIdx="1" presStyleCnt="3">
        <dgm:presLayoutVars>
          <dgm:chMax val="1"/>
          <dgm:bulletEnabled val="1"/>
        </dgm:presLayoutVars>
      </dgm:prSet>
      <dgm:spPr/>
      <dgm:t>
        <a:bodyPr/>
        <a:lstStyle/>
        <a:p>
          <a:endParaRPr lang="en-US"/>
        </a:p>
      </dgm:t>
    </dgm:pt>
    <dgm:pt modelId="{9908DB48-8E97-442D-93D2-1125F1E4F022}" type="pres">
      <dgm:prSet presAssocID="{53123226-7566-4473-912C-99EEF7F6B69C}" presName="childNode" presStyleLbl="revTx" presStyleIdx="0" presStyleCnt="2">
        <dgm:presLayoutVars>
          <dgm:bulletEnabled val="1"/>
        </dgm:presLayoutVars>
      </dgm:prSet>
      <dgm:spPr/>
      <dgm:t>
        <a:bodyPr/>
        <a:lstStyle/>
        <a:p>
          <a:endParaRPr lang="en-US"/>
        </a:p>
      </dgm:t>
    </dgm:pt>
    <dgm:pt modelId="{D795ABE8-E2A9-4DD1-A239-191260F28BEF}" type="pres">
      <dgm:prSet presAssocID="{03AC698A-5A28-4B05-82C7-156791AF2E46}" presName="Name25" presStyleLbl="parChTrans1D1" presStyleIdx="1" presStyleCnt="2"/>
      <dgm:spPr/>
      <dgm:t>
        <a:bodyPr/>
        <a:lstStyle/>
        <a:p>
          <a:endParaRPr lang="en-US"/>
        </a:p>
      </dgm:t>
    </dgm:pt>
    <dgm:pt modelId="{57F5E2B2-2212-4B99-AC30-D7B33DDE6413}" type="pres">
      <dgm:prSet presAssocID="{6B007BEE-9E94-4EB4-B6A8-0134FC88A29D}" presName="node" presStyleCnt="0"/>
      <dgm:spPr/>
    </dgm:pt>
    <dgm:pt modelId="{682E3D28-7856-44C1-B85E-F95AE2BA6DE3}" type="pres">
      <dgm:prSet presAssocID="{6B007BEE-9E94-4EB4-B6A8-0134FC88A29D}" presName="parentNode" presStyleLbl="node1" presStyleIdx="2" presStyleCnt="3">
        <dgm:presLayoutVars>
          <dgm:chMax val="1"/>
          <dgm:bulletEnabled val="1"/>
        </dgm:presLayoutVars>
      </dgm:prSet>
      <dgm:spPr/>
      <dgm:t>
        <a:bodyPr/>
        <a:lstStyle/>
        <a:p>
          <a:endParaRPr lang="en-US"/>
        </a:p>
      </dgm:t>
    </dgm:pt>
    <dgm:pt modelId="{01DC3A1A-C644-4B7B-8FC8-F9067AA7404B}" type="pres">
      <dgm:prSet presAssocID="{6B007BEE-9E94-4EB4-B6A8-0134FC88A29D}" presName="childNode" presStyleLbl="revTx" presStyleIdx="1" presStyleCnt="2">
        <dgm:presLayoutVars>
          <dgm:bulletEnabled val="1"/>
        </dgm:presLayoutVars>
      </dgm:prSet>
      <dgm:spPr/>
      <dgm:t>
        <a:bodyPr/>
        <a:lstStyle/>
        <a:p>
          <a:endParaRPr lang="en-US"/>
        </a:p>
      </dgm:t>
    </dgm:pt>
  </dgm:ptLst>
  <dgm:cxnLst>
    <dgm:cxn modelId="{756D8049-7E08-4847-8F81-27222F0C764F}" srcId="{A21B8F37-8A5A-40B8-B2F6-8F1DF5C15473}" destId="{6B007BEE-9E94-4EB4-B6A8-0134FC88A29D}" srcOrd="1" destOrd="0" parTransId="{03AC698A-5A28-4B05-82C7-156791AF2E46}" sibTransId="{0F936319-94F0-4CD1-A6E2-70CD7837CF82}"/>
    <dgm:cxn modelId="{C7C1DF9B-A6BE-4C04-945B-3E06D3E74B2A}" srcId="{6B007BEE-9E94-4EB4-B6A8-0134FC88A29D}" destId="{12755EB3-6D9C-4628-9713-058A00AAAD7A}" srcOrd="0" destOrd="0" parTransId="{6879326D-59AC-42DD-AD07-5D4C4BABE9BB}" sibTransId="{5F86E544-A7B6-40FA-AF77-43C4DB79A03D}"/>
    <dgm:cxn modelId="{0FF64BFF-5955-47E5-AF35-AC1D966FF93D}" srcId="{A21B8F37-8A5A-40B8-B2F6-8F1DF5C15473}" destId="{53123226-7566-4473-912C-99EEF7F6B69C}" srcOrd="0" destOrd="0" parTransId="{4D7A8AF1-0EA7-4EDF-BEF0-EEBD888E1B50}" sibTransId="{0827BE32-5947-4B48-855F-6D41E68C7CAB}"/>
    <dgm:cxn modelId="{0CD8D8F7-9DFB-4E79-8F37-EAD48285792E}" type="presOf" srcId="{6B007BEE-9E94-4EB4-B6A8-0134FC88A29D}" destId="{682E3D28-7856-44C1-B85E-F95AE2BA6DE3}" srcOrd="0" destOrd="0" presId="urn:microsoft.com/office/officeart/2005/8/layout/radial2"/>
    <dgm:cxn modelId="{91B302D8-A198-4C78-A9DD-55F0D3B55627}" type="presOf" srcId="{C7EAA41B-E436-4022-B346-EFA202EEF5C1}" destId="{9908DB48-8E97-442D-93D2-1125F1E4F022}" srcOrd="0" destOrd="0" presId="urn:microsoft.com/office/officeart/2005/8/layout/radial2"/>
    <dgm:cxn modelId="{A04CEB66-7DD4-4F0D-8143-D6087FD8A0EC}" type="presOf" srcId="{53123226-7566-4473-912C-99EEF7F6B69C}" destId="{F4684963-A49C-4331-A6E4-436E083E289E}" srcOrd="0" destOrd="0" presId="urn:microsoft.com/office/officeart/2005/8/layout/radial2"/>
    <dgm:cxn modelId="{74FD6D7D-62B1-4AF0-81D6-825BAEF13A9A}" type="presOf" srcId="{03AC698A-5A28-4B05-82C7-156791AF2E46}" destId="{D795ABE8-E2A9-4DD1-A239-191260F28BEF}" srcOrd="0" destOrd="0" presId="urn:microsoft.com/office/officeart/2005/8/layout/radial2"/>
    <dgm:cxn modelId="{E0FB17BA-DCE8-48E5-90CC-A8926748B7E8}" type="presOf" srcId="{4D7A8AF1-0EA7-4EDF-BEF0-EEBD888E1B50}" destId="{A473112C-225E-4011-9088-7624464B0517}" srcOrd="0" destOrd="0" presId="urn:microsoft.com/office/officeart/2005/8/layout/radial2"/>
    <dgm:cxn modelId="{43CF5688-AE7A-4E22-90FB-BCA208E2352B}" type="presOf" srcId="{12755EB3-6D9C-4628-9713-058A00AAAD7A}" destId="{01DC3A1A-C644-4B7B-8FC8-F9067AA7404B}" srcOrd="0" destOrd="0" presId="urn:microsoft.com/office/officeart/2005/8/layout/radial2"/>
    <dgm:cxn modelId="{BA227B87-E78A-4D1B-AE28-6F3A50428E37}" srcId="{53123226-7566-4473-912C-99EEF7F6B69C}" destId="{C7EAA41B-E436-4022-B346-EFA202EEF5C1}" srcOrd="0" destOrd="0" parTransId="{366605C9-68DB-437A-B7F3-355795DE7D79}" sibTransId="{5E76292C-74FF-40DC-A79F-2C704186C0D7}"/>
    <dgm:cxn modelId="{DA5B92A6-838C-4708-86FD-E244C4067EA8}" type="presOf" srcId="{A21B8F37-8A5A-40B8-B2F6-8F1DF5C15473}" destId="{B4F9E741-59C9-4BC3-897C-5DE9239F425B}" srcOrd="0" destOrd="0" presId="urn:microsoft.com/office/officeart/2005/8/layout/radial2"/>
    <dgm:cxn modelId="{DA47AC8D-D6CF-464C-9C87-E6D5803D27BF}" type="presParOf" srcId="{B4F9E741-59C9-4BC3-897C-5DE9239F425B}" destId="{DCCA7532-112D-49D3-9165-29040D1369AE}" srcOrd="0" destOrd="0" presId="urn:microsoft.com/office/officeart/2005/8/layout/radial2"/>
    <dgm:cxn modelId="{A0E04EBE-AF87-4C7A-A545-7259D193DE57}" type="presParOf" srcId="{DCCA7532-112D-49D3-9165-29040D1369AE}" destId="{9FDF2CDE-0653-48DE-A9BE-85E9B9E867F9}" srcOrd="0" destOrd="0" presId="urn:microsoft.com/office/officeart/2005/8/layout/radial2"/>
    <dgm:cxn modelId="{5C2835F0-387C-4BDB-A59B-92D6BF11851E}" type="presParOf" srcId="{9FDF2CDE-0653-48DE-A9BE-85E9B9E867F9}" destId="{F27930AA-E873-46ED-BD5F-E6A61D70D12E}" srcOrd="0" destOrd="0" presId="urn:microsoft.com/office/officeart/2005/8/layout/radial2"/>
    <dgm:cxn modelId="{6CED1145-DBEE-4D1E-B449-0FE816C2EBDF}" type="presParOf" srcId="{9FDF2CDE-0653-48DE-A9BE-85E9B9E867F9}" destId="{6FCBDAC0-5C53-4701-9F70-86353024020C}" srcOrd="1" destOrd="0" presId="urn:microsoft.com/office/officeart/2005/8/layout/radial2"/>
    <dgm:cxn modelId="{35CD94D8-ABC2-48EA-BD97-41D3004A2E0D}" type="presParOf" srcId="{DCCA7532-112D-49D3-9165-29040D1369AE}" destId="{A473112C-225E-4011-9088-7624464B0517}" srcOrd="1" destOrd="0" presId="urn:microsoft.com/office/officeart/2005/8/layout/radial2"/>
    <dgm:cxn modelId="{04C7F57C-E704-463E-B40E-5F0483E3F89F}" type="presParOf" srcId="{DCCA7532-112D-49D3-9165-29040D1369AE}" destId="{B9C27DD1-7B91-49A2-A3BF-B5CBFDE81A0C}" srcOrd="2" destOrd="0" presId="urn:microsoft.com/office/officeart/2005/8/layout/radial2"/>
    <dgm:cxn modelId="{E54D2568-89D2-4005-86F6-E05094D01856}" type="presParOf" srcId="{B9C27DD1-7B91-49A2-A3BF-B5CBFDE81A0C}" destId="{F4684963-A49C-4331-A6E4-436E083E289E}" srcOrd="0" destOrd="0" presId="urn:microsoft.com/office/officeart/2005/8/layout/radial2"/>
    <dgm:cxn modelId="{14AE4193-2137-4187-82CA-61F6EE202DD9}" type="presParOf" srcId="{B9C27DD1-7B91-49A2-A3BF-B5CBFDE81A0C}" destId="{9908DB48-8E97-442D-93D2-1125F1E4F022}" srcOrd="1" destOrd="0" presId="urn:microsoft.com/office/officeart/2005/8/layout/radial2"/>
    <dgm:cxn modelId="{4E4D7805-4CEA-41ED-A5CD-12BD903CA95D}" type="presParOf" srcId="{DCCA7532-112D-49D3-9165-29040D1369AE}" destId="{D795ABE8-E2A9-4DD1-A239-191260F28BEF}" srcOrd="3" destOrd="0" presId="urn:microsoft.com/office/officeart/2005/8/layout/radial2"/>
    <dgm:cxn modelId="{D4B85576-B606-4B8E-AEC8-C6E5CA03B3AB}" type="presParOf" srcId="{DCCA7532-112D-49D3-9165-29040D1369AE}" destId="{57F5E2B2-2212-4B99-AC30-D7B33DDE6413}" srcOrd="4" destOrd="0" presId="urn:microsoft.com/office/officeart/2005/8/layout/radial2"/>
    <dgm:cxn modelId="{9C2029D8-37B9-4926-A38C-479B5D7D49AF}" type="presParOf" srcId="{57F5E2B2-2212-4B99-AC30-D7B33DDE6413}" destId="{682E3D28-7856-44C1-B85E-F95AE2BA6DE3}" srcOrd="0" destOrd="0" presId="urn:microsoft.com/office/officeart/2005/8/layout/radial2"/>
    <dgm:cxn modelId="{2E2D858C-45C7-4AD8-831D-F1E018039B9B}" type="presParOf" srcId="{57F5E2B2-2212-4B99-AC30-D7B33DDE6413}" destId="{01DC3A1A-C644-4B7B-8FC8-F9067AA7404B}"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267C5-D456-482B-B213-D9EEB10354CF}" type="doc">
      <dgm:prSet loTypeId="urn:microsoft.com/office/officeart/2005/8/layout/vList6" loCatId="list" qsTypeId="urn:microsoft.com/office/officeart/2005/8/quickstyle/3d1" qsCatId="3D" csTypeId="urn:microsoft.com/office/officeart/2005/8/colors/colorful1" csCatId="colorful" phldr="1"/>
      <dgm:spPr/>
      <dgm:t>
        <a:bodyPr/>
        <a:lstStyle/>
        <a:p>
          <a:endParaRPr lang="en-US"/>
        </a:p>
      </dgm:t>
    </dgm:pt>
    <dgm:pt modelId="{098011FD-ECCC-4C3B-8F35-5890FF2D5485}">
      <dgm:prSet phldrT="[Text]"/>
      <dgm:spPr/>
      <dgm:t>
        <a:bodyPr/>
        <a:lstStyle/>
        <a:p>
          <a:r>
            <a:rPr lang="en-US" b="1" dirty="0" smtClean="0"/>
            <a:t>Relief to Firefighters</a:t>
          </a:r>
          <a:endParaRPr lang="en-US" b="1" dirty="0"/>
        </a:p>
      </dgm:t>
    </dgm:pt>
    <dgm:pt modelId="{88D0DE28-8EC4-42D6-AE8A-88D9494DC0CE}" type="parTrans" cxnId="{553523DF-1FB7-45A9-B77D-FB29AC51BDA0}">
      <dgm:prSet/>
      <dgm:spPr/>
      <dgm:t>
        <a:bodyPr/>
        <a:lstStyle/>
        <a:p>
          <a:endParaRPr lang="en-US"/>
        </a:p>
      </dgm:t>
    </dgm:pt>
    <dgm:pt modelId="{36B50BA6-3AE6-4C17-83E1-B7A3B38EC1F3}" type="sibTrans" cxnId="{553523DF-1FB7-45A9-B77D-FB29AC51BDA0}">
      <dgm:prSet/>
      <dgm:spPr/>
      <dgm:t>
        <a:bodyPr/>
        <a:lstStyle/>
        <a:p>
          <a:endParaRPr lang="en-US"/>
        </a:p>
      </dgm:t>
    </dgm:pt>
    <dgm:pt modelId="{CDF41044-6D67-41CD-A070-28B9D95DC511}">
      <dgm:prSet phldrT="[Text]"/>
      <dgm:spPr/>
      <dgm:t>
        <a:bodyPr/>
        <a:lstStyle/>
        <a:p>
          <a:r>
            <a:rPr lang="en-US" dirty="0"/>
            <a:t>$</a:t>
          </a:r>
          <a:r>
            <a:rPr lang="en-US" dirty="0" smtClean="0"/>
            <a:t>1.5 </a:t>
          </a:r>
          <a:r>
            <a:rPr lang="en-US" dirty="0"/>
            <a:t>Million</a:t>
          </a:r>
        </a:p>
      </dgm:t>
    </dgm:pt>
    <dgm:pt modelId="{3F50F8CA-09BA-4EB5-A6A3-017F917BD05B}" type="parTrans" cxnId="{AE0227FF-47A9-4AA1-8B04-A003B35DAF28}">
      <dgm:prSet/>
      <dgm:spPr/>
      <dgm:t>
        <a:bodyPr/>
        <a:lstStyle/>
        <a:p>
          <a:endParaRPr lang="en-US"/>
        </a:p>
      </dgm:t>
    </dgm:pt>
    <dgm:pt modelId="{CE55911B-6C44-4BC8-91D5-A2B8CAE49724}" type="sibTrans" cxnId="{AE0227FF-47A9-4AA1-8B04-A003B35DAF28}">
      <dgm:prSet/>
      <dgm:spPr/>
      <dgm:t>
        <a:bodyPr/>
        <a:lstStyle/>
        <a:p>
          <a:endParaRPr lang="en-US"/>
        </a:p>
      </dgm:t>
    </dgm:pt>
    <dgm:pt modelId="{3BD791A3-B630-4F11-A44E-F1813EA9315F}">
      <dgm:prSet phldrT="[Text]"/>
      <dgm:spPr/>
      <dgm:t>
        <a:bodyPr/>
        <a:lstStyle/>
        <a:p>
          <a:r>
            <a:rPr lang="en-US" b="1" dirty="0" smtClean="0"/>
            <a:t>Insurance Premiums</a:t>
          </a:r>
          <a:endParaRPr lang="en-US" b="1" dirty="0"/>
        </a:p>
      </dgm:t>
    </dgm:pt>
    <dgm:pt modelId="{3D803472-1970-437B-A397-A85754146435}" type="parTrans" cxnId="{C1939086-5436-42F5-A7DC-D14CB7436A16}">
      <dgm:prSet/>
      <dgm:spPr/>
      <dgm:t>
        <a:bodyPr/>
        <a:lstStyle/>
        <a:p>
          <a:endParaRPr lang="en-US"/>
        </a:p>
      </dgm:t>
    </dgm:pt>
    <dgm:pt modelId="{03FFDAE1-205F-4A3D-82AB-20E44B855BA9}" type="sibTrans" cxnId="{C1939086-5436-42F5-A7DC-D14CB7436A16}">
      <dgm:prSet/>
      <dgm:spPr/>
      <dgm:t>
        <a:bodyPr/>
        <a:lstStyle/>
        <a:p>
          <a:endParaRPr lang="en-US"/>
        </a:p>
      </dgm:t>
    </dgm:pt>
    <dgm:pt modelId="{BDEDBD56-4578-4CC7-A974-34D13513829B}">
      <dgm:prSet phldrT="[Text]"/>
      <dgm:spPr/>
      <dgm:t>
        <a:bodyPr/>
        <a:lstStyle/>
        <a:p>
          <a:r>
            <a:rPr lang="en-US" dirty="0" smtClean="0"/>
            <a:t>$9.2 </a:t>
          </a:r>
          <a:r>
            <a:rPr lang="en-US" dirty="0"/>
            <a:t>Million</a:t>
          </a:r>
        </a:p>
      </dgm:t>
    </dgm:pt>
    <dgm:pt modelId="{53F8458A-5DED-4BE4-9F8F-757EDD47E6E7}" type="parTrans" cxnId="{8A331E17-BA47-49B8-9A60-5BE720919A40}">
      <dgm:prSet/>
      <dgm:spPr/>
      <dgm:t>
        <a:bodyPr/>
        <a:lstStyle/>
        <a:p>
          <a:endParaRPr lang="en-US"/>
        </a:p>
      </dgm:t>
    </dgm:pt>
    <dgm:pt modelId="{2C46BC7B-3971-45CA-972B-C0FE8615F3E8}" type="sibTrans" cxnId="{8A331E17-BA47-49B8-9A60-5BE720919A40}">
      <dgm:prSet/>
      <dgm:spPr/>
      <dgm:t>
        <a:bodyPr/>
        <a:lstStyle/>
        <a:p>
          <a:endParaRPr lang="en-US"/>
        </a:p>
      </dgm:t>
    </dgm:pt>
    <dgm:pt modelId="{71D537AC-7120-4C4E-B3CA-29E3EAE012B3}">
      <dgm:prSet phldrT="[Text]"/>
      <dgm:spPr/>
      <dgm:t>
        <a:bodyPr/>
        <a:lstStyle/>
        <a:p>
          <a:r>
            <a:rPr lang="en-US" b="1" dirty="0" smtClean="0"/>
            <a:t>Annuities Pensions Paid</a:t>
          </a:r>
          <a:endParaRPr lang="en-US" b="1" dirty="0"/>
        </a:p>
      </dgm:t>
    </dgm:pt>
    <dgm:pt modelId="{609DF8A2-50C6-40E5-855A-380F62C07E60}" type="parTrans" cxnId="{09C098BC-3731-4299-A697-1B810F25048F}">
      <dgm:prSet/>
      <dgm:spPr/>
      <dgm:t>
        <a:bodyPr/>
        <a:lstStyle/>
        <a:p>
          <a:endParaRPr lang="en-US"/>
        </a:p>
      </dgm:t>
    </dgm:pt>
    <dgm:pt modelId="{000D7613-5C93-4F5D-BE12-C030B342B171}" type="sibTrans" cxnId="{09C098BC-3731-4299-A697-1B810F25048F}">
      <dgm:prSet/>
      <dgm:spPr/>
      <dgm:t>
        <a:bodyPr/>
        <a:lstStyle/>
        <a:p>
          <a:endParaRPr lang="en-US"/>
        </a:p>
      </dgm:t>
    </dgm:pt>
    <dgm:pt modelId="{3BFB3B75-F8D4-48DE-BBD0-5FC11FFBE1D9}">
      <dgm:prSet phldrT="[Text]"/>
      <dgm:spPr/>
      <dgm:t>
        <a:bodyPr/>
        <a:lstStyle/>
        <a:p>
          <a:r>
            <a:rPr lang="en-US" dirty="0" smtClean="0"/>
            <a:t>$2.4 </a:t>
          </a:r>
          <a:r>
            <a:rPr lang="en-US" dirty="0"/>
            <a:t>Million</a:t>
          </a:r>
        </a:p>
      </dgm:t>
    </dgm:pt>
    <dgm:pt modelId="{93C13781-4CB8-4120-A8BA-8CE80CFE480A}" type="parTrans" cxnId="{F6C2F19D-CB43-40D1-8431-4812FFB5FE7A}">
      <dgm:prSet/>
      <dgm:spPr/>
      <dgm:t>
        <a:bodyPr/>
        <a:lstStyle/>
        <a:p>
          <a:endParaRPr lang="en-US"/>
        </a:p>
      </dgm:t>
    </dgm:pt>
    <dgm:pt modelId="{4C8A2512-7E99-4DCC-9FBF-40A8755AFD54}" type="sibTrans" cxnId="{F6C2F19D-CB43-40D1-8431-4812FFB5FE7A}">
      <dgm:prSet/>
      <dgm:spPr/>
      <dgm:t>
        <a:bodyPr/>
        <a:lstStyle/>
        <a:p>
          <a:endParaRPr lang="en-US"/>
        </a:p>
      </dgm:t>
    </dgm:pt>
    <dgm:pt modelId="{25DF9F59-8971-467F-B82A-9A84B0BD75F2}">
      <dgm:prSet phldrT="[Text]"/>
      <dgm:spPr/>
      <dgm:t>
        <a:bodyPr/>
        <a:lstStyle/>
        <a:p>
          <a:r>
            <a:rPr lang="en-US" b="1" dirty="0" smtClean="0"/>
            <a:t>Other </a:t>
          </a:r>
          <a:endParaRPr lang="en-US" b="1" dirty="0"/>
        </a:p>
      </dgm:t>
    </dgm:pt>
    <dgm:pt modelId="{C8054F66-CA32-49BE-BEBE-12B15AED8139}" type="parTrans" cxnId="{92601ACF-13B8-4460-B7DC-BBB256EBD91B}">
      <dgm:prSet/>
      <dgm:spPr/>
      <dgm:t>
        <a:bodyPr/>
        <a:lstStyle/>
        <a:p>
          <a:endParaRPr lang="en-US"/>
        </a:p>
      </dgm:t>
    </dgm:pt>
    <dgm:pt modelId="{7F358B5D-FE6B-467E-8B00-2E6C2BF5B8B7}" type="sibTrans" cxnId="{92601ACF-13B8-4460-B7DC-BBB256EBD91B}">
      <dgm:prSet/>
      <dgm:spPr/>
      <dgm:t>
        <a:bodyPr/>
        <a:lstStyle/>
        <a:p>
          <a:endParaRPr lang="en-US"/>
        </a:p>
      </dgm:t>
    </dgm:pt>
    <dgm:pt modelId="{A0DE29D9-898B-4036-8C8C-6BEFAF3EB9E7}">
      <dgm:prSet phldrT="[Text]"/>
      <dgm:spPr/>
      <dgm:t>
        <a:bodyPr/>
        <a:lstStyle/>
        <a:p>
          <a:r>
            <a:rPr lang="en-US" dirty="0" smtClean="0"/>
            <a:t>$371 </a:t>
          </a:r>
          <a:r>
            <a:rPr lang="en-US" dirty="0"/>
            <a:t>Thousand</a:t>
          </a:r>
        </a:p>
      </dgm:t>
    </dgm:pt>
    <dgm:pt modelId="{E69B41B5-CF19-4AAA-9CA0-737944CCC11D}" type="parTrans" cxnId="{523F0583-A8A5-4F37-A29E-19DEC136D4CA}">
      <dgm:prSet/>
      <dgm:spPr/>
      <dgm:t>
        <a:bodyPr/>
        <a:lstStyle/>
        <a:p>
          <a:endParaRPr lang="en-US"/>
        </a:p>
      </dgm:t>
    </dgm:pt>
    <dgm:pt modelId="{03C63D4C-EC0F-4762-B2F9-B1E2F8B289CE}" type="sibTrans" cxnId="{523F0583-A8A5-4F37-A29E-19DEC136D4CA}">
      <dgm:prSet/>
      <dgm:spPr/>
      <dgm:t>
        <a:bodyPr/>
        <a:lstStyle/>
        <a:p>
          <a:endParaRPr lang="en-US"/>
        </a:p>
      </dgm:t>
    </dgm:pt>
    <dgm:pt modelId="{ED001298-A803-4CA8-8B5A-7579E565B0ED}">
      <dgm:prSet phldrT="[Text]"/>
      <dgm:spPr/>
      <dgm:t>
        <a:bodyPr/>
        <a:lstStyle/>
        <a:p>
          <a:r>
            <a:rPr lang="en-US" b="1" dirty="0" smtClean="0"/>
            <a:t>Annuity/Pension Reinvestment</a:t>
          </a:r>
          <a:endParaRPr lang="en-US" b="1" dirty="0"/>
        </a:p>
      </dgm:t>
    </dgm:pt>
    <dgm:pt modelId="{972DE8F5-0CCA-4D4B-B530-D669761E7AB8}" type="parTrans" cxnId="{7E5A6D92-1D5B-4731-B92D-613C577800CC}">
      <dgm:prSet/>
      <dgm:spPr/>
      <dgm:t>
        <a:bodyPr/>
        <a:lstStyle/>
        <a:p>
          <a:endParaRPr lang="en-US"/>
        </a:p>
      </dgm:t>
    </dgm:pt>
    <dgm:pt modelId="{119F0485-5B91-405B-8324-03C7D08D236B}" type="sibTrans" cxnId="{7E5A6D92-1D5B-4731-B92D-613C577800CC}">
      <dgm:prSet/>
      <dgm:spPr/>
      <dgm:t>
        <a:bodyPr/>
        <a:lstStyle/>
        <a:p>
          <a:endParaRPr lang="en-US"/>
        </a:p>
      </dgm:t>
    </dgm:pt>
    <dgm:pt modelId="{BEDF2C31-59E2-44CA-954D-3FDC2FA924B5}">
      <dgm:prSet/>
      <dgm:spPr/>
      <dgm:t>
        <a:bodyPr/>
        <a:lstStyle/>
        <a:p>
          <a:r>
            <a:rPr lang="en-US" dirty="0" smtClean="0"/>
            <a:t>$2.9 </a:t>
          </a:r>
          <a:r>
            <a:rPr lang="en-US" dirty="0"/>
            <a:t>Million</a:t>
          </a:r>
        </a:p>
      </dgm:t>
    </dgm:pt>
    <dgm:pt modelId="{E0CBE133-1373-43B1-A6A4-56A84A00A976}" type="parTrans" cxnId="{C12C98BE-BAD3-454C-B139-645E6A9166E0}">
      <dgm:prSet/>
      <dgm:spPr/>
      <dgm:t>
        <a:bodyPr/>
        <a:lstStyle/>
        <a:p>
          <a:endParaRPr lang="en-US"/>
        </a:p>
      </dgm:t>
    </dgm:pt>
    <dgm:pt modelId="{9284A16A-FA21-4E6F-A1B2-426A3CF78FF4}" type="sibTrans" cxnId="{C12C98BE-BAD3-454C-B139-645E6A9166E0}">
      <dgm:prSet/>
      <dgm:spPr/>
      <dgm:t>
        <a:bodyPr/>
        <a:lstStyle/>
        <a:p>
          <a:endParaRPr lang="en-US"/>
        </a:p>
      </dgm:t>
    </dgm:pt>
    <dgm:pt modelId="{C2D78712-6D8F-44E6-ADCA-F1141AF133DF}" type="pres">
      <dgm:prSet presAssocID="{E5D267C5-D456-482B-B213-D9EEB10354CF}" presName="Name0" presStyleCnt="0">
        <dgm:presLayoutVars>
          <dgm:dir/>
          <dgm:animLvl val="lvl"/>
          <dgm:resizeHandles/>
        </dgm:presLayoutVars>
      </dgm:prSet>
      <dgm:spPr/>
      <dgm:t>
        <a:bodyPr/>
        <a:lstStyle/>
        <a:p>
          <a:endParaRPr lang="en-US"/>
        </a:p>
      </dgm:t>
    </dgm:pt>
    <dgm:pt modelId="{26FC4D4F-F8FE-4669-B3B7-4C38FFF466B2}" type="pres">
      <dgm:prSet presAssocID="{098011FD-ECCC-4C3B-8F35-5890FF2D5485}" presName="linNode" presStyleCnt="0"/>
      <dgm:spPr/>
      <dgm:t>
        <a:bodyPr/>
        <a:lstStyle/>
        <a:p>
          <a:endParaRPr lang="en-US"/>
        </a:p>
      </dgm:t>
    </dgm:pt>
    <dgm:pt modelId="{90265C34-6F21-47AD-9851-6930C1284DA0}" type="pres">
      <dgm:prSet presAssocID="{098011FD-ECCC-4C3B-8F35-5890FF2D5485}" presName="parentShp" presStyleLbl="node1" presStyleIdx="0" presStyleCnt="5">
        <dgm:presLayoutVars>
          <dgm:bulletEnabled val="1"/>
        </dgm:presLayoutVars>
      </dgm:prSet>
      <dgm:spPr/>
      <dgm:t>
        <a:bodyPr/>
        <a:lstStyle/>
        <a:p>
          <a:endParaRPr lang="en-US"/>
        </a:p>
      </dgm:t>
    </dgm:pt>
    <dgm:pt modelId="{FABBC3A5-8770-4BCB-9E1C-EA27B3BDC65B}" type="pres">
      <dgm:prSet presAssocID="{098011FD-ECCC-4C3B-8F35-5890FF2D5485}" presName="childShp" presStyleLbl="bgAccFollowNode1" presStyleIdx="0" presStyleCnt="5" custLinFactNeighborX="0" custLinFactNeighborY="-1110">
        <dgm:presLayoutVars>
          <dgm:bulletEnabled val="1"/>
        </dgm:presLayoutVars>
      </dgm:prSet>
      <dgm:spPr/>
      <dgm:t>
        <a:bodyPr/>
        <a:lstStyle/>
        <a:p>
          <a:endParaRPr lang="en-US"/>
        </a:p>
      </dgm:t>
    </dgm:pt>
    <dgm:pt modelId="{BABA5257-9AC4-4914-BEF3-5550FF9EF1A4}" type="pres">
      <dgm:prSet presAssocID="{36B50BA6-3AE6-4C17-83E1-B7A3B38EC1F3}" presName="spacing" presStyleCnt="0"/>
      <dgm:spPr/>
      <dgm:t>
        <a:bodyPr/>
        <a:lstStyle/>
        <a:p>
          <a:endParaRPr lang="en-US"/>
        </a:p>
      </dgm:t>
    </dgm:pt>
    <dgm:pt modelId="{2160FAF4-7AA1-4B2F-91DA-0E69810678B9}" type="pres">
      <dgm:prSet presAssocID="{3BD791A3-B630-4F11-A44E-F1813EA9315F}" presName="linNode" presStyleCnt="0"/>
      <dgm:spPr/>
      <dgm:t>
        <a:bodyPr/>
        <a:lstStyle/>
        <a:p>
          <a:endParaRPr lang="en-US"/>
        </a:p>
      </dgm:t>
    </dgm:pt>
    <dgm:pt modelId="{DFCF4D2B-52E3-4F66-91B8-2030C0B74478}" type="pres">
      <dgm:prSet presAssocID="{3BD791A3-B630-4F11-A44E-F1813EA9315F}" presName="parentShp" presStyleLbl="node1" presStyleIdx="1" presStyleCnt="5">
        <dgm:presLayoutVars>
          <dgm:bulletEnabled val="1"/>
        </dgm:presLayoutVars>
      </dgm:prSet>
      <dgm:spPr/>
      <dgm:t>
        <a:bodyPr/>
        <a:lstStyle/>
        <a:p>
          <a:endParaRPr lang="en-US"/>
        </a:p>
      </dgm:t>
    </dgm:pt>
    <dgm:pt modelId="{D4EB54EB-A561-4091-9B5C-1DBD289F6BC7}" type="pres">
      <dgm:prSet presAssocID="{3BD791A3-B630-4F11-A44E-F1813EA9315F}" presName="childShp" presStyleLbl="bgAccFollowNode1" presStyleIdx="1" presStyleCnt="5" custLinFactNeighborX="0" custLinFactNeighborY="-1110">
        <dgm:presLayoutVars>
          <dgm:bulletEnabled val="1"/>
        </dgm:presLayoutVars>
      </dgm:prSet>
      <dgm:spPr/>
      <dgm:t>
        <a:bodyPr/>
        <a:lstStyle/>
        <a:p>
          <a:endParaRPr lang="en-US"/>
        </a:p>
      </dgm:t>
    </dgm:pt>
    <dgm:pt modelId="{8293FC0F-7DCB-481A-93EB-F58C5E575B9C}" type="pres">
      <dgm:prSet presAssocID="{03FFDAE1-205F-4A3D-82AB-20E44B855BA9}" presName="spacing" presStyleCnt="0"/>
      <dgm:spPr/>
      <dgm:t>
        <a:bodyPr/>
        <a:lstStyle/>
        <a:p>
          <a:endParaRPr lang="en-US"/>
        </a:p>
      </dgm:t>
    </dgm:pt>
    <dgm:pt modelId="{EA938139-B08E-4268-8B69-83C76EE74710}" type="pres">
      <dgm:prSet presAssocID="{71D537AC-7120-4C4E-B3CA-29E3EAE012B3}" presName="linNode" presStyleCnt="0"/>
      <dgm:spPr/>
      <dgm:t>
        <a:bodyPr/>
        <a:lstStyle/>
        <a:p>
          <a:endParaRPr lang="en-US"/>
        </a:p>
      </dgm:t>
    </dgm:pt>
    <dgm:pt modelId="{11F6F096-D829-4F10-995B-7A9EE06CA5C3}" type="pres">
      <dgm:prSet presAssocID="{71D537AC-7120-4C4E-B3CA-29E3EAE012B3}" presName="parentShp" presStyleLbl="node1" presStyleIdx="2" presStyleCnt="5">
        <dgm:presLayoutVars>
          <dgm:bulletEnabled val="1"/>
        </dgm:presLayoutVars>
      </dgm:prSet>
      <dgm:spPr/>
      <dgm:t>
        <a:bodyPr/>
        <a:lstStyle/>
        <a:p>
          <a:endParaRPr lang="en-US"/>
        </a:p>
      </dgm:t>
    </dgm:pt>
    <dgm:pt modelId="{76F4625A-0A54-4D6B-815C-597731977D9E}" type="pres">
      <dgm:prSet presAssocID="{71D537AC-7120-4C4E-B3CA-29E3EAE012B3}" presName="childShp" presStyleLbl="bgAccFollowNode1" presStyleIdx="2" presStyleCnt="5" custLinFactNeighborX="0" custLinFactNeighborY="7385">
        <dgm:presLayoutVars>
          <dgm:bulletEnabled val="1"/>
        </dgm:presLayoutVars>
      </dgm:prSet>
      <dgm:spPr/>
      <dgm:t>
        <a:bodyPr/>
        <a:lstStyle/>
        <a:p>
          <a:endParaRPr lang="en-US"/>
        </a:p>
      </dgm:t>
    </dgm:pt>
    <dgm:pt modelId="{67BFFC7B-C32B-4AB1-9384-DCBD3314BE81}" type="pres">
      <dgm:prSet presAssocID="{000D7613-5C93-4F5D-BE12-C030B342B171}" presName="spacing" presStyleCnt="0"/>
      <dgm:spPr/>
      <dgm:t>
        <a:bodyPr/>
        <a:lstStyle/>
        <a:p>
          <a:endParaRPr lang="en-US"/>
        </a:p>
      </dgm:t>
    </dgm:pt>
    <dgm:pt modelId="{4E0B78C9-FE16-42A7-A65E-A0AE7D592024}" type="pres">
      <dgm:prSet presAssocID="{ED001298-A803-4CA8-8B5A-7579E565B0ED}" presName="linNode" presStyleCnt="0"/>
      <dgm:spPr/>
      <dgm:t>
        <a:bodyPr/>
        <a:lstStyle/>
        <a:p>
          <a:endParaRPr lang="en-US"/>
        </a:p>
      </dgm:t>
    </dgm:pt>
    <dgm:pt modelId="{C339AB70-00D8-47E9-897A-FBB5E84139BF}" type="pres">
      <dgm:prSet presAssocID="{ED001298-A803-4CA8-8B5A-7579E565B0ED}" presName="parentShp" presStyleLbl="node1" presStyleIdx="3" presStyleCnt="5">
        <dgm:presLayoutVars>
          <dgm:bulletEnabled val="1"/>
        </dgm:presLayoutVars>
      </dgm:prSet>
      <dgm:spPr/>
      <dgm:t>
        <a:bodyPr/>
        <a:lstStyle/>
        <a:p>
          <a:endParaRPr lang="en-US"/>
        </a:p>
      </dgm:t>
    </dgm:pt>
    <dgm:pt modelId="{EB615030-2460-4366-B97D-7F754DC0CF19}" type="pres">
      <dgm:prSet presAssocID="{ED001298-A803-4CA8-8B5A-7579E565B0ED}" presName="childShp" presStyleLbl="bgAccFollowNode1" presStyleIdx="3" presStyleCnt="5">
        <dgm:presLayoutVars>
          <dgm:bulletEnabled val="1"/>
        </dgm:presLayoutVars>
      </dgm:prSet>
      <dgm:spPr/>
      <dgm:t>
        <a:bodyPr/>
        <a:lstStyle/>
        <a:p>
          <a:endParaRPr lang="en-US"/>
        </a:p>
      </dgm:t>
    </dgm:pt>
    <dgm:pt modelId="{6D19D50C-D14D-4BC7-AB7C-ADC27CFF6CCB}" type="pres">
      <dgm:prSet presAssocID="{119F0485-5B91-405B-8324-03C7D08D236B}" presName="spacing" presStyleCnt="0"/>
      <dgm:spPr/>
      <dgm:t>
        <a:bodyPr/>
        <a:lstStyle/>
        <a:p>
          <a:endParaRPr lang="en-US"/>
        </a:p>
      </dgm:t>
    </dgm:pt>
    <dgm:pt modelId="{874808AE-C8A4-45A5-B273-639F781F69C2}" type="pres">
      <dgm:prSet presAssocID="{25DF9F59-8971-467F-B82A-9A84B0BD75F2}" presName="linNode" presStyleCnt="0"/>
      <dgm:spPr/>
      <dgm:t>
        <a:bodyPr/>
        <a:lstStyle/>
        <a:p>
          <a:endParaRPr lang="en-US"/>
        </a:p>
      </dgm:t>
    </dgm:pt>
    <dgm:pt modelId="{61EFD255-4770-4074-990C-509C5CB7B8E5}" type="pres">
      <dgm:prSet presAssocID="{25DF9F59-8971-467F-B82A-9A84B0BD75F2}" presName="parentShp" presStyleLbl="node1" presStyleIdx="4" presStyleCnt="5">
        <dgm:presLayoutVars>
          <dgm:bulletEnabled val="1"/>
        </dgm:presLayoutVars>
      </dgm:prSet>
      <dgm:spPr/>
      <dgm:t>
        <a:bodyPr/>
        <a:lstStyle/>
        <a:p>
          <a:endParaRPr lang="en-US"/>
        </a:p>
      </dgm:t>
    </dgm:pt>
    <dgm:pt modelId="{9AB839E8-5EF0-4CEE-8660-F1FED94F98FF}" type="pres">
      <dgm:prSet presAssocID="{25DF9F59-8971-467F-B82A-9A84B0BD75F2}" presName="childShp" presStyleLbl="bgAccFollowNode1" presStyleIdx="4" presStyleCnt="5" custLinFactNeighborX="0" custLinFactNeighborY="-1110">
        <dgm:presLayoutVars>
          <dgm:bulletEnabled val="1"/>
        </dgm:presLayoutVars>
      </dgm:prSet>
      <dgm:spPr/>
      <dgm:t>
        <a:bodyPr/>
        <a:lstStyle/>
        <a:p>
          <a:endParaRPr lang="en-US"/>
        </a:p>
      </dgm:t>
    </dgm:pt>
  </dgm:ptLst>
  <dgm:cxnLst>
    <dgm:cxn modelId="{553523DF-1FB7-45A9-B77D-FB29AC51BDA0}" srcId="{E5D267C5-D456-482B-B213-D9EEB10354CF}" destId="{098011FD-ECCC-4C3B-8F35-5890FF2D5485}" srcOrd="0" destOrd="0" parTransId="{88D0DE28-8EC4-42D6-AE8A-88D9494DC0CE}" sibTransId="{36B50BA6-3AE6-4C17-83E1-B7A3B38EC1F3}"/>
    <dgm:cxn modelId="{09C098BC-3731-4299-A697-1B810F25048F}" srcId="{E5D267C5-D456-482B-B213-D9EEB10354CF}" destId="{71D537AC-7120-4C4E-B3CA-29E3EAE012B3}" srcOrd="2" destOrd="0" parTransId="{609DF8A2-50C6-40E5-855A-380F62C07E60}" sibTransId="{000D7613-5C93-4F5D-BE12-C030B342B171}"/>
    <dgm:cxn modelId="{37B5D1DB-6938-41FE-B3E3-E46EE3FA7CDB}" type="presOf" srcId="{CDF41044-6D67-41CD-A070-28B9D95DC511}" destId="{FABBC3A5-8770-4BCB-9E1C-EA27B3BDC65B}" srcOrd="0" destOrd="0" presId="urn:microsoft.com/office/officeart/2005/8/layout/vList6"/>
    <dgm:cxn modelId="{FAEA3E2A-C208-4F3F-AA95-138FED5B375D}" type="presOf" srcId="{BEDF2C31-59E2-44CA-954D-3FDC2FA924B5}" destId="{EB615030-2460-4366-B97D-7F754DC0CF19}" srcOrd="0" destOrd="0" presId="urn:microsoft.com/office/officeart/2005/8/layout/vList6"/>
    <dgm:cxn modelId="{C12C98BE-BAD3-454C-B139-645E6A9166E0}" srcId="{ED001298-A803-4CA8-8B5A-7579E565B0ED}" destId="{BEDF2C31-59E2-44CA-954D-3FDC2FA924B5}" srcOrd="0" destOrd="0" parTransId="{E0CBE133-1373-43B1-A6A4-56A84A00A976}" sibTransId="{9284A16A-FA21-4E6F-A1B2-426A3CF78FF4}"/>
    <dgm:cxn modelId="{F6C2F19D-CB43-40D1-8431-4812FFB5FE7A}" srcId="{71D537AC-7120-4C4E-B3CA-29E3EAE012B3}" destId="{3BFB3B75-F8D4-48DE-BBD0-5FC11FFBE1D9}" srcOrd="0" destOrd="0" parTransId="{93C13781-4CB8-4120-A8BA-8CE80CFE480A}" sibTransId="{4C8A2512-7E99-4DCC-9FBF-40A8755AFD54}"/>
    <dgm:cxn modelId="{8A331E17-BA47-49B8-9A60-5BE720919A40}" srcId="{3BD791A3-B630-4F11-A44E-F1813EA9315F}" destId="{BDEDBD56-4578-4CC7-A974-34D13513829B}" srcOrd="0" destOrd="0" parTransId="{53F8458A-5DED-4BE4-9F8F-757EDD47E6E7}" sibTransId="{2C46BC7B-3971-45CA-972B-C0FE8615F3E8}"/>
    <dgm:cxn modelId="{AE0227FF-47A9-4AA1-8B04-A003B35DAF28}" srcId="{098011FD-ECCC-4C3B-8F35-5890FF2D5485}" destId="{CDF41044-6D67-41CD-A070-28B9D95DC511}" srcOrd="0" destOrd="0" parTransId="{3F50F8CA-09BA-4EB5-A6A3-017F917BD05B}" sibTransId="{CE55911B-6C44-4BC8-91D5-A2B8CAE49724}"/>
    <dgm:cxn modelId="{523F0583-A8A5-4F37-A29E-19DEC136D4CA}" srcId="{25DF9F59-8971-467F-B82A-9A84B0BD75F2}" destId="{A0DE29D9-898B-4036-8C8C-6BEFAF3EB9E7}" srcOrd="0" destOrd="0" parTransId="{E69B41B5-CF19-4AAA-9CA0-737944CCC11D}" sibTransId="{03C63D4C-EC0F-4762-B2F9-B1E2F8B289CE}"/>
    <dgm:cxn modelId="{95C1D846-C896-4D85-80AE-EA24C195A00F}" type="presOf" srcId="{3BD791A3-B630-4F11-A44E-F1813EA9315F}" destId="{DFCF4D2B-52E3-4F66-91B8-2030C0B74478}" srcOrd="0" destOrd="0" presId="urn:microsoft.com/office/officeart/2005/8/layout/vList6"/>
    <dgm:cxn modelId="{82318A83-63B2-4B01-AE47-10300E820F2D}" type="presOf" srcId="{ED001298-A803-4CA8-8B5A-7579E565B0ED}" destId="{C339AB70-00D8-47E9-897A-FBB5E84139BF}" srcOrd="0" destOrd="0" presId="urn:microsoft.com/office/officeart/2005/8/layout/vList6"/>
    <dgm:cxn modelId="{9FBE7E6B-7B30-4503-84E8-4C51F6094F7A}" type="presOf" srcId="{3BFB3B75-F8D4-48DE-BBD0-5FC11FFBE1D9}" destId="{76F4625A-0A54-4D6B-815C-597731977D9E}" srcOrd="0" destOrd="0" presId="urn:microsoft.com/office/officeart/2005/8/layout/vList6"/>
    <dgm:cxn modelId="{D4989F84-E289-484C-8253-94439CAC7848}" type="presOf" srcId="{E5D267C5-D456-482B-B213-D9EEB10354CF}" destId="{C2D78712-6D8F-44E6-ADCA-F1141AF133DF}" srcOrd="0" destOrd="0" presId="urn:microsoft.com/office/officeart/2005/8/layout/vList6"/>
    <dgm:cxn modelId="{6B759554-46CB-42B0-BE7F-609053B45218}" type="presOf" srcId="{098011FD-ECCC-4C3B-8F35-5890FF2D5485}" destId="{90265C34-6F21-47AD-9851-6930C1284DA0}" srcOrd="0" destOrd="0" presId="urn:microsoft.com/office/officeart/2005/8/layout/vList6"/>
    <dgm:cxn modelId="{9A2D28CB-0E9A-400C-AEC1-2C62A3CF38D1}" type="presOf" srcId="{A0DE29D9-898B-4036-8C8C-6BEFAF3EB9E7}" destId="{9AB839E8-5EF0-4CEE-8660-F1FED94F98FF}" srcOrd="0" destOrd="0" presId="urn:microsoft.com/office/officeart/2005/8/layout/vList6"/>
    <dgm:cxn modelId="{7E5A6D92-1D5B-4731-B92D-613C577800CC}" srcId="{E5D267C5-D456-482B-B213-D9EEB10354CF}" destId="{ED001298-A803-4CA8-8B5A-7579E565B0ED}" srcOrd="3" destOrd="0" parTransId="{972DE8F5-0CCA-4D4B-B530-D669761E7AB8}" sibTransId="{119F0485-5B91-405B-8324-03C7D08D236B}"/>
    <dgm:cxn modelId="{D682EF3B-42AC-4887-BFED-A8FA388DDB7B}" type="presOf" srcId="{25DF9F59-8971-467F-B82A-9A84B0BD75F2}" destId="{61EFD255-4770-4074-990C-509C5CB7B8E5}" srcOrd="0" destOrd="0" presId="urn:microsoft.com/office/officeart/2005/8/layout/vList6"/>
    <dgm:cxn modelId="{FAEF4D45-9579-4B6F-982A-E41B2529CB1F}" type="presOf" srcId="{BDEDBD56-4578-4CC7-A974-34D13513829B}" destId="{D4EB54EB-A561-4091-9B5C-1DBD289F6BC7}" srcOrd="0" destOrd="0" presId="urn:microsoft.com/office/officeart/2005/8/layout/vList6"/>
    <dgm:cxn modelId="{0FC9F4F4-943D-4339-8AFE-6BBB97E95135}" type="presOf" srcId="{71D537AC-7120-4C4E-B3CA-29E3EAE012B3}" destId="{11F6F096-D829-4F10-995B-7A9EE06CA5C3}" srcOrd="0" destOrd="0" presId="urn:microsoft.com/office/officeart/2005/8/layout/vList6"/>
    <dgm:cxn modelId="{C1939086-5436-42F5-A7DC-D14CB7436A16}" srcId="{E5D267C5-D456-482B-B213-D9EEB10354CF}" destId="{3BD791A3-B630-4F11-A44E-F1813EA9315F}" srcOrd="1" destOrd="0" parTransId="{3D803472-1970-437B-A397-A85754146435}" sibTransId="{03FFDAE1-205F-4A3D-82AB-20E44B855BA9}"/>
    <dgm:cxn modelId="{92601ACF-13B8-4460-B7DC-BBB256EBD91B}" srcId="{E5D267C5-D456-482B-B213-D9EEB10354CF}" destId="{25DF9F59-8971-467F-B82A-9A84B0BD75F2}" srcOrd="4" destOrd="0" parTransId="{C8054F66-CA32-49BE-BEBE-12B15AED8139}" sibTransId="{7F358B5D-FE6B-467E-8B00-2E6C2BF5B8B7}"/>
    <dgm:cxn modelId="{B139410C-DE23-44B9-B79A-5948B6BD9A0C}" type="presParOf" srcId="{C2D78712-6D8F-44E6-ADCA-F1141AF133DF}" destId="{26FC4D4F-F8FE-4669-B3B7-4C38FFF466B2}" srcOrd="0" destOrd="0" presId="urn:microsoft.com/office/officeart/2005/8/layout/vList6"/>
    <dgm:cxn modelId="{117703C1-FF4A-474D-AD46-1643B9A73595}" type="presParOf" srcId="{26FC4D4F-F8FE-4669-B3B7-4C38FFF466B2}" destId="{90265C34-6F21-47AD-9851-6930C1284DA0}" srcOrd="0" destOrd="0" presId="urn:microsoft.com/office/officeart/2005/8/layout/vList6"/>
    <dgm:cxn modelId="{8D11C1CE-3776-4198-8F76-264C807EDFAF}" type="presParOf" srcId="{26FC4D4F-F8FE-4669-B3B7-4C38FFF466B2}" destId="{FABBC3A5-8770-4BCB-9E1C-EA27B3BDC65B}" srcOrd="1" destOrd="0" presId="urn:microsoft.com/office/officeart/2005/8/layout/vList6"/>
    <dgm:cxn modelId="{51AEC717-0922-4699-A4E4-EB2B27F1CE8C}" type="presParOf" srcId="{C2D78712-6D8F-44E6-ADCA-F1141AF133DF}" destId="{BABA5257-9AC4-4914-BEF3-5550FF9EF1A4}" srcOrd="1" destOrd="0" presId="urn:microsoft.com/office/officeart/2005/8/layout/vList6"/>
    <dgm:cxn modelId="{040FEF96-AF05-48CB-AA5A-448466420819}" type="presParOf" srcId="{C2D78712-6D8F-44E6-ADCA-F1141AF133DF}" destId="{2160FAF4-7AA1-4B2F-91DA-0E69810678B9}" srcOrd="2" destOrd="0" presId="urn:microsoft.com/office/officeart/2005/8/layout/vList6"/>
    <dgm:cxn modelId="{601CFFB9-7FD8-4812-BE67-82937AF4E115}" type="presParOf" srcId="{2160FAF4-7AA1-4B2F-91DA-0E69810678B9}" destId="{DFCF4D2B-52E3-4F66-91B8-2030C0B74478}" srcOrd="0" destOrd="0" presId="urn:microsoft.com/office/officeart/2005/8/layout/vList6"/>
    <dgm:cxn modelId="{3B74B12F-275E-450F-9893-A8FB989A803B}" type="presParOf" srcId="{2160FAF4-7AA1-4B2F-91DA-0E69810678B9}" destId="{D4EB54EB-A561-4091-9B5C-1DBD289F6BC7}" srcOrd="1" destOrd="0" presId="urn:microsoft.com/office/officeart/2005/8/layout/vList6"/>
    <dgm:cxn modelId="{B5AB0014-036F-41F5-95FE-78525DF054C5}" type="presParOf" srcId="{C2D78712-6D8F-44E6-ADCA-F1141AF133DF}" destId="{8293FC0F-7DCB-481A-93EB-F58C5E575B9C}" srcOrd="3" destOrd="0" presId="urn:microsoft.com/office/officeart/2005/8/layout/vList6"/>
    <dgm:cxn modelId="{05934567-BD38-4C40-9052-D53AC3E9D352}" type="presParOf" srcId="{C2D78712-6D8F-44E6-ADCA-F1141AF133DF}" destId="{EA938139-B08E-4268-8B69-83C76EE74710}" srcOrd="4" destOrd="0" presId="urn:microsoft.com/office/officeart/2005/8/layout/vList6"/>
    <dgm:cxn modelId="{E89A0BFB-C8FB-4133-A817-AE729FCDDFA8}" type="presParOf" srcId="{EA938139-B08E-4268-8B69-83C76EE74710}" destId="{11F6F096-D829-4F10-995B-7A9EE06CA5C3}" srcOrd="0" destOrd="0" presId="urn:microsoft.com/office/officeart/2005/8/layout/vList6"/>
    <dgm:cxn modelId="{0D1A17FE-D869-48B5-A3F1-F1E337A9750D}" type="presParOf" srcId="{EA938139-B08E-4268-8B69-83C76EE74710}" destId="{76F4625A-0A54-4D6B-815C-597731977D9E}" srcOrd="1" destOrd="0" presId="urn:microsoft.com/office/officeart/2005/8/layout/vList6"/>
    <dgm:cxn modelId="{7AD873E2-B2CD-4F74-8CA9-943CE6219484}" type="presParOf" srcId="{C2D78712-6D8F-44E6-ADCA-F1141AF133DF}" destId="{67BFFC7B-C32B-4AB1-9384-DCBD3314BE81}" srcOrd="5" destOrd="0" presId="urn:microsoft.com/office/officeart/2005/8/layout/vList6"/>
    <dgm:cxn modelId="{CCA2575D-C06D-4B80-9BB5-62B1BDABB9EA}" type="presParOf" srcId="{C2D78712-6D8F-44E6-ADCA-F1141AF133DF}" destId="{4E0B78C9-FE16-42A7-A65E-A0AE7D592024}" srcOrd="6" destOrd="0" presId="urn:microsoft.com/office/officeart/2005/8/layout/vList6"/>
    <dgm:cxn modelId="{A5B5AD8A-959D-4FFA-9D63-10496777BCE3}" type="presParOf" srcId="{4E0B78C9-FE16-42A7-A65E-A0AE7D592024}" destId="{C339AB70-00D8-47E9-897A-FBB5E84139BF}" srcOrd="0" destOrd="0" presId="urn:microsoft.com/office/officeart/2005/8/layout/vList6"/>
    <dgm:cxn modelId="{3613A8D3-0305-48DF-A1EF-1FA30AE70512}" type="presParOf" srcId="{4E0B78C9-FE16-42A7-A65E-A0AE7D592024}" destId="{EB615030-2460-4366-B97D-7F754DC0CF19}" srcOrd="1" destOrd="0" presId="urn:microsoft.com/office/officeart/2005/8/layout/vList6"/>
    <dgm:cxn modelId="{53858D7A-8374-4DB5-9E5E-22301A59D87C}" type="presParOf" srcId="{C2D78712-6D8F-44E6-ADCA-F1141AF133DF}" destId="{6D19D50C-D14D-4BC7-AB7C-ADC27CFF6CCB}" srcOrd="7" destOrd="0" presId="urn:microsoft.com/office/officeart/2005/8/layout/vList6"/>
    <dgm:cxn modelId="{F8963CC0-E186-44D6-8E17-882503F71249}" type="presParOf" srcId="{C2D78712-6D8F-44E6-ADCA-F1141AF133DF}" destId="{874808AE-C8A4-45A5-B273-639F781F69C2}" srcOrd="8" destOrd="0" presId="urn:microsoft.com/office/officeart/2005/8/layout/vList6"/>
    <dgm:cxn modelId="{6438D8C5-B3A1-457A-B96F-7F6E143B0B02}" type="presParOf" srcId="{874808AE-C8A4-45A5-B273-639F781F69C2}" destId="{61EFD255-4770-4074-990C-509C5CB7B8E5}" srcOrd="0" destOrd="0" presId="urn:microsoft.com/office/officeart/2005/8/layout/vList6"/>
    <dgm:cxn modelId="{7EDC98BD-196E-4299-914A-BC7A86A75255}" type="presParOf" srcId="{874808AE-C8A4-45A5-B273-639F781F69C2}" destId="{9AB839E8-5EF0-4CEE-8660-F1FED94F98F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F69F683-54F8-49A1-AEDE-05DA81A2CFDD}" type="doc">
      <dgm:prSet loTypeId="urn:microsoft.com/office/officeart/2005/8/layout/radial2" loCatId="relationship" qsTypeId="urn:microsoft.com/office/officeart/2005/8/quickstyle/3d1" qsCatId="3D" csTypeId="urn:microsoft.com/office/officeart/2005/8/colors/colorful5" csCatId="colorful" phldr="1"/>
      <dgm:spPr/>
      <dgm:t>
        <a:bodyPr/>
        <a:lstStyle/>
        <a:p>
          <a:endParaRPr lang="en-US"/>
        </a:p>
      </dgm:t>
    </dgm:pt>
    <dgm:pt modelId="{45AE855F-3D56-4480-9E2F-DBB4E1EEE0F5}">
      <dgm:prSet phldrT="[Text]"/>
      <dgm:spPr/>
      <dgm:t>
        <a:bodyPr/>
        <a:lstStyle/>
        <a:p>
          <a:r>
            <a:rPr lang="en-US" b="0" dirty="0"/>
            <a:t>FRA pays 85%</a:t>
          </a:r>
        </a:p>
      </dgm:t>
    </dgm:pt>
    <dgm:pt modelId="{D53DEE30-0E6A-459B-A115-70E24F2C86F8}" type="parTrans" cxnId="{6A956881-F299-4208-A708-717AD36A6FBC}">
      <dgm:prSet/>
      <dgm:spPr/>
      <dgm:t>
        <a:bodyPr/>
        <a:lstStyle/>
        <a:p>
          <a:endParaRPr lang="en-US"/>
        </a:p>
      </dgm:t>
    </dgm:pt>
    <dgm:pt modelId="{67E92893-EE2F-47AD-9A9B-F4883D361464}" type="sibTrans" cxnId="{6A956881-F299-4208-A708-717AD36A6FBC}">
      <dgm:prSet/>
      <dgm:spPr/>
      <dgm:t>
        <a:bodyPr/>
        <a:lstStyle/>
        <a:p>
          <a:endParaRPr lang="en-US"/>
        </a:p>
      </dgm:t>
    </dgm:pt>
    <dgm:pt modelId="{0B88A205-37BC-40C3-A01F-576C7B430E80}">
      <dgm:prSet phldrT="[Text]"/>
      <dgm:spPr/>
      <dgm:t>
        <a:bodyPr/>
        <a:lstStyle/>
        <a:p>
          <a:r>
            <a:rPr lang="en-US" dirty="0"/>
            <a:t>The FRA pays a maximum of 85% of the total premium</a:t>
          </a:r>
        </a:p>
      </dgm:t>
    </dgm:pt>
    <dgm:pt modelId="{4A44E280-F7B7-4704-965D-029FB955B31E}" type="parTrans" cxnId="{C815016D-794A-466D-B62B-0415FCF11906}">
      <dgm:prSet/>
      <dgm:spPr/>
      <dgm:t>
        <a:bodyPr/>
        <a:lstStyle/>
        <a:p>
          <a:endParaRPr lang="en-US"/>
        </a:p>
      </dgm:t>
    </dgm:pt>
    <dgm:pt modelId="{19BD5899-7257-49E4-BE9F-FF162A9E4027}" type="sibTrans" cxnId="{C815016D-794A-466D-B62B-0415FCF11906}">
      <dgm:prSet/>
      <dgm:spPr/>
      <dgm:t>
        <a:bodyPr/>
        <a:lstStyle/>
        <a:p>
          <a:endParaRPr lang="en-US"/>
        </a:p>
      </dgm:t>
    </dgm:pt>
    <dgm:pt modelId="{F7CCE3EF-8F9A-4570-8226-4D0141480A87}">
      <dgm:prSet phldrT="[Text]"/>
      <dgm:spPr/>
      <dgm:t>
        <a:bodyPr/>
        <a:lstStyle/>
        <a:p>
          <a:r>
            <a:rPr lang="en-US" dirty="0"/>
            <a:t>FF pays15%</a:t>
          </a:r>
        </a:p>
      </dgm:t>
    </dgm:pt>
    <dgm:pt modelId="{90724933-ECB2-46BB-9130-5710D94796CF}" type="parTrans" cxnId="{A174BD74-6BCB-4476-A43A-1810668B6B5B}">
      <dgm:prSet/>
      <dgm:spPr/>
      <dgm:t>
        <a:bodyPr/>
        <a:lstStyle/>
        <a:p>
          <a:endParaRPr lang="en-US"/>
        </a:p>
      </dgm:t>
    </dgm:pt>
    <dgm:pt modelId="{1EA4CBC1-6B0F-4617-96AB-995ABA76ACB7}" type="sibTrans" cxnId="{A174BD74-6BCB-4476-A43A-1810668B6B5B}">
      <dgm:prSet/>
      <dgm:spPr/>
      <dgm:t>
        <a:bodyPr/>
        <a:lstStyle/>
        <a:p>
          <a:endParaRPr lang="en-US"/>
        </a:p>
      </dgm:t>
    </dgm:pt>
    <dgm:pt modelId="{A1A63BFA-B3B7-4964-8B98-B9C968941C99}">
      <dgm:prSet phldrT="[Text]"/>
      <dgm:spPr/>
      <dgm:t>
        <a:bodyPr/>
        <a:lstStyle/>
        <a:p>
          <a:r>
            <a:rPr lang="en-US" dirty="0"/>
            <a:t>The Firefighter contributes a minimum of 15% of the total premium</a:t>
          </a:r>
        </a:p>
      </dgm:t>
    </dgm:pt>
    <dgm:pt modelId="{EB3D5827-A5E9-41CD-A401-CF39552DED57}" type="parTrans" cxnId="{ED574D81-812E-4C23-8EAE-1AA49F957548}">
      <dgm:prSet/>
      <dgm:spPr/>
      <dgm:t>
        <a:bodyPr/>
        <a:lstStyle/>
        <a:p>
          <a:endParaRPr lang="en-US"/>
        </a:p>
      </dgm:t>
    </dgm:pt>
    <dgm:pt modelId="{32E55185-1C76-4513-9B7E-25EFDFE0E046}" type="sibTrans" cxnId="{ED574D81-812E-4C23-8EAE-1AA49F957548}">
      <dgm:prSet/>
      <dgm:spPr/>
      <dgm:t>
        <a:bodyPr/>
        <a:lstStyle/>
        <a:p>
          <a:endParaRPr lang="en-US"/>
        </a:p>
      </dgm:t>
    </dgm:pt>
    <dgm:pt modelId="{5DD0B20D-4376-4BE5-830A-5949F3572D8D}" type="pres">
      <dgm:prSet presAssocID="{7F69F683-54F8-49A1-AEDE-05DA81A2CFDD}" presName="composite" presStyleCnt="0">
        <dgm:presLayoutVars>
          <dgm:chMax val="5"/>
          <dgm:dir/>
          <dgm:animLvl val="ctr"/>
          <dgm:resizeHandles val="exact"/>
        </dgm:presLayoutVars>
      </dgm:prSet>
      <dgm:spPr/>
      <dgm:t>
        <a:bodyPr/>
        <a:lstStyle/>
        <a:p>
          <a:endParaRPr lang="en-US"/>
        </a:p>
      </dgm:t>
    </dgm:pt>
    <dgm:pt modelId="{E91DE03B-D70B-47DC-95DE-404CA53BD39E}" type="pres">
      <dgm:prSet presAssocID="{7F69F683-54F8-49A1-AEDE-05DA81A2CFDD}" presName="cycle" presStyleCnt="0"/>
      <dgm:spPr/>
    </dgm:pt>
    <dgm:pt modelId="{AA446B2A-E883-4963-A445-7C4DB4B9E0A5}" type="pres">
      <dgm:prSet presAssocID="{7F69F683-54F8-49A1-AEDE-05DA81A2CFDD}" presName="centerShape" presStyleCnt="0"/>
      <dgm:spPr/>
    </dgm:pt>
    <dgm:pt modelId="{5255BB7F-66E7-4B7D-AEE0-0A0A0EBA0DBB}" type="pres">
      <dgm:prSet presAssocID="{7F69F683-54F8-49A1-AEDE-05DA81A2CFDD}" presName="connSite" presStyleLbl="node1" presStyleIdx="0" presStyleCnt="3"/>
      <dgm:spPr/>
    </dgm:pt>
    <dgm:pt modelId="{C5460E1A-B329-413E-8DCB-AB1294697BF0}" type="pres">
      <dgm:prSet presAssocID="{7F69F683-54F8-49A1-AEDE-05DA81A2CFDD}" presName="visible" presStyleLbl="node1" presStyleIdx="0" presStyleCnt="3"/>
      <dgm:spPr/>
    </dgm:pt>
    <dgm:pt modelId="{8A45C067-5362-4EBC-9DFD-7182E257AD42}" type="pres">
      <dgm:prSet presAssocID="{D53DEE30-0E6A-459B-A115-70E24F2C86F8}" presName="Name25" presStyleLbl="parChTrans1D1" presStyleIdx="0" presStyleCnt="2"/>
      <dgm:spPr/>
      <dgm:t>
        <a:bodyPr/>
        <a:lstStyle/>
        <a:p>
          <a:endParaRPr lang="en-US"/>
        </a:p>
      </dgm:t>
    </dgm:pt>
    <dgm:pt modelId="{1AB90A18-DA3A-4861-8EFC-533C7C3BDB30}" type="pres">
      <dgm:prSet presAssocID="{45AE855F-3D56-4480-9E2F-DBB4E1EEE0F5}" presName="node" presStyleCnt="0"/>
      <dgm:spPr/>
    </dgm:pt>
    <dgm:pt modelId="{502B13AB-F3F0-4C8F-93B0-C4907D5082B2}" type="pres">
      <dgm:prSet presAssocID="{45AE855F-3D56-4480-9E2F-DBB4E1EEE0F5}" presName="parentNode" presStyleLbl="node1" presStyleIdx="1" presStyleCnt="3">
        <dgm:presLayoutVars>
          <dgm:chMax val="1"/>
          <dgm:bulletEnabled val="1"/>
        </dgm:presLayoutVars>
      </dgm:prSet>
      <dgm:spPr/>
      <dgm:t>
        <a:bodyPr/>
        <a:lstStyle/>
        <a:p>
          <a:endParaRPr lang="en-US"/>
        </a:p>
      </dgm:t>
    </dgm:pt>
    <dgm:pt modelId="{9F479E58-52B5-4CFF-80C9-72E469999CE0}" type="pres">
      <dgm:prSet presAssocID="{45AE855F-3D56-4480-9E2F-DBB4E1EEE0F5}" presName="childNode" presStyleLbl="revTx" presStyleIdx="0" presStyleCnt="2">
        <dgm:presLayoutVars>
          <dgm:bulletEnabled val="1"/>
        </dgm:presLayoutVars>
      </dgm:prSet>
      <dgm:spPr/>
      <dgm:t>
        <a:bodyPr/>
        <a:lstStyle/>
        <a:p>
          <a:endParaRPr lang="en-US"/>
        </a:p>
      </dgm:t>
    </dgm:pt>
    <dgm:pt modelId="{E455F9BE-B907-4555-9A88-7438A7858835}" type="pres">
      <dgm:prSet presAssocID="{90724933-ECB2-46BB-9130-5710D94796CF}" presName="Name25" presStyleLbl="parChTrans1D1" presStyleIdx="1" presStyleCnt="2"/>
      <dgm:spPr/>
      <dgm:t>
        <a:bodyPr/>
        <a:lstStyle/>
        <a:p>
          <a:endParaRPr lang="en-US"/>
        </a:p>
      </dgm:t>
    </dgm:pt>
    <dgm:pt modelId="{33C2CC4F-F3BB-453B-9E7E-F3E57936799F}" type="pres">
      <dgm:prSet presAssocID="{F7CCE3EF-8F9A-4570-8226-4D0141480A87}" presName="node" presStyleCnt="0"/>
      <dgm:spPr/>
    </dgm:pt>
    <dgm:pt modelId="{E10C6522-C671-483C-8AE0-6E1BAE477117}" type="pres">
      <dgm:prSet presAssocID="{F7CCE3EF-8F9A-4570-8226-4D0141480A87}" presName="parentNode" presStyleLbl="node1" presStyleIdx="2" presStyleCnt="3">
        <dgm:presLayoutVars>
          <dgm:chMax val="1"/>
          <dgm:bulletEnabled val="1"/>
        </dgm:presLayoutVars>
      </dgm:prSet>
      <dgm:spPr/>
      <dgm:t>
        <a:bodyPr/>
        <a:lstStyle/>
        <a:p>
          <a:endParaRPr lang="en-US"/>
        </a:p>
      </dgm:t>
    </dgm:pt>
    <dgm:pt modelId="{80950378-4972-4256-95E6-AF0FBA50C37C}" type="pres">
      <dgm:prSet presAssocID="{F7CCE3EF-8F9A-4570-8226-4D0141480A87}" presName="childNode" presStyleLbl="revTx" presStyleIdx="1" presStyleCnt="2">
        <dgm:presLayoutVars>
          <dgm:bulletEnabled val="1"/>
        </dgm:presLayoutVars>
      </dgm:prSet>
      <dgm:spPr/>
      <dgm:t>
        <a:bodyPr/>
        <a:lstStyle/>
        <a:p>
          <a:endParaRPr lang="en-US"/>
        </a:p>
      </dgm:t>
    </dgm:pt>
  </dgm:ptLst>
  <dgm:cxnLst>
    <dgm:cxn modelId="{6A956881-F299-4208-A708-717AD36A6FBC}" srcId="{7F69F683-54F8-49A1-AEDE-05DA81A2CFDD}" destId="{45AE855F-3D56-4480-9E2F-DBB4E1EEE0F5}" srcOrd="0" destOrd="0" parTransId="{D53DEE30-0E6A-459B-A115-70E24F2C86F8}" sibTransId="{67E92893-EE2F-47AD-9A9B-F4883D361464}"/>
    <dgm:cxn modelId="{E7FCA17D-BB6C-4CF1-BAED-9BC58340A3A5}" type="presOf" srcId="{90724933-ECB2-46BB-9130-5710D94796CF}" destId="{E455F9BE-B907-4555-9A88-7438A7858835}" srcOrd="0" destOrd="0" presId="urn:microsoft.com/office/officeart/2005/8/layout/radial2"/>
    <dgm:cxn modelId="{C1C8B1B4-0713-4A88-9241-534C1C3B66B6}" type="presOf" srcId="{7F69F683-54F8-49A1-AEDE-05DA81A2CFDD}" destId="{5DD0B20D-4376-4BE5-830A-5949F3572D8D}" srcOrd="0" destOrd="0" presId="urn:microsoft.com/office/officeart/2005/8/layout/radial2"/>
    <dgm:cxn modelId="{198943DA-6B40-4D3F-90A5-03EE6E617573}" type="presOf" srcId="{A1A63BFA-B3B7-4964-8B98-B9C968941C99}" destId="{80950378-4972-4256-95E6-AF0FBA50C37C}" srcOrd="0" destOrd="0" presId="urn:microsoft.com/office/officeart/2005/8/layout/radial2"/>
    <dgm:cxn modelId="{CE3FCF33-8A7D-435D-BFE4-D66F701FACD8}" type="presOf" srcId="{D53DEE30-0E6A-459B-A115-70E24F2C86F8}" destId="{8A45C067-5362-4EBC-9DFD-7182E257AD42}" srcOrd="0" destOrd="0" presId="urn:microsoft.com/office/officeart/2005/8/layout/radial2"/>
    <dgm:cxn modelId="{A174BD74-6BCB-4476-A43A-1810668B6B5B}" srcId="{7F69F683-54F8-49A1-AEDE-05DA81A2CFDD}" destId="{F7CCE3EF-8F9A-4570-8226-4D0141480A87}" srcOrd="1" destOrd="0" parTransId="{90724933-ECB2-46BB-9130-5710D94796CF}" sibTransId="{1EA4CBC1-6B0F-4617-96AB-995ABA76ACB7}"/>
    <dgm:cxn modelId="{CE737E58-0031-432D-8696-1E2DB7109F46}" type="presOf" srcId="{45AE855F-3D56-4480-9E2F-DBB4E1EEE0F5}" destId="{502B13AB-F3F0-4C8F-93B0-C4907D5082B2}" srcOrd="0" destOrd="0" presId="urn:microsoft.com/office/officeart/2005/8/layout/radial2"/>
    <dgm:cxn modelId="{ED574D81-812E-4C23-8EAE-1AA49F957548}" srcId="{F7CCE3EF-8F9A-4570-8226-4D0141480A87}" destId="{A1A63BFA-B3B7-4964-8B98-B9C968941C99}" srcOrd="0" destOrd="0" parTransId="{EB3D5827-A5E9-41CD-A401-CF39552DED57}" sibTransId="{32E55185-1C76-4513-9B7E-25EFDFE0E046}"/>
    <dgm:cxn modelId="{C815016D-794A-466D-B62B-0415FCF11906}" srcId="{45AE855F-3D56-4480-9E2F-DBB4E1EEE0F5}" destId="{0B88A205-37BC-40C3-A01F-576C7B430E80}" srcOrd="0" destOrd="0" parTransId="{4A44E280-F7B7-4704-965D-029FB955B31E}" sibTransId="{19BD5899-7257-49E4-BE9F-FF162A9E4027}"/>
    <dgm:cxn modelId="{F75B4BB1-24B7-49BA-A932-468E64D2746F}" type="presOf" srcId="{F7CCE3EF-8F9A-4570-8226-4D0141480A87}" destId="{E10C6522-C671-483C-8AE0-6E1BAE477117}" srcOrd="0" destOrd="0" presId="urn:microsoft.com/office/officeart/2005/8/layout/radial2"/>
    <dgm:cxn modelId="{8E4BFFD5-690D-4C40-B06A-FAA88F09F77E}" type="presOf" srcId="{0B88A205-37BC-40C3-A01F-576C7B430E80}" destId="{9F479E58-52B5-4CFF-80C9-72E469999CE0}" srcOrd="0" destOrd="0" presId="urn:microsoft.com/office/officeart/2005/8/layout/radial2"/>
    <dgm:cxn modelId="{A15B2CAD-F336-4034-9EA9-5000867A219A}" type="presParOf" srcId="{5DD0B20D-4376-4BE5-830A-5949F3572D8D}" destId="{E91DE03B-D70B-47DC-95DE-404CA53BD39E}" srcOrd="0" destOrd="0" presId="urn:microsoft.com/office/officeart/2005/8/layout/radial2"/>
    <dgm:cxn modelId="{324004D7-06A9-4364-93F5-DFE11B7531C2}" type="presParOf" srcId="{E91DE03B-D70B-47DC-95DE-404CA53BD39E}" destId="{AA446B2A-E883-4963-A445-7C4DB4B9E0A5}" srcOrd="0" destOrd="0" presId="urn:microsoft.com/office/officeart/2005/8/layout/radial2"/>
    <dgm:cxn modelId="{8E9E221C-92BD-41AD-8BD9-832D441DF4D7}" type="presParOf" srcId="{AA446B2A-E883-4963-A445-7C4DB4B9E0A5}" destId="{5255BB7F-66E7-4B7D-AEE0-0A0A0EBA0DBB}" srcOrd="0" destOrd="0" presId="urn:microsoft.com/office/officeart/2005/8/layout/radial2"/>
    <dgm:cxn modelId="{B4CAB78B-9265-4FA7-BD17-F1A6DFCC1B39}" type="presParOf" srcId="{AA446B2A-E883-4963-A445-7C4DB4B9E0A5}" destId="{C5460E1A-B329-413E-8DCB-AB1294697BF0}" srcOrd="1" destOrd="0" presId="urn:microsoft.com/office/officeart/2005/8/layout/radial2"/>
    <dgm:cxn modelId="{7FA14A2A-4077-4C0B-A028-15E30C966016}" type="presParOf" srcId="{E91DE03B-D70B-47DC-95DE-404CA53BD39E}" destId="{8A45C067-5362-4EBC-9DFD-7182E257AD42}" srcOrd="1" destOrd="0" presId="urn:microsoft.com/office/officeart/2005/8/layout/radial2"/>
    <dgm:cxn modelId="{A655B6D1-B0AB-453C-972C-5F9C170740F4}" type="presParOf" srcId="{E91DE03B-D70B-47DC-95DE-404CA53BD39E}" destId="{1AB90A18-DA3A-4861-8EFC-533C7C3BDB30}" srcOrd="2" destOrd="0" presId="urn:microsoft.com/office/officeart/2005/8/layout/radial2"/>
    <dgm:cxn modelId="{3CB6240E-B364-4E7C-9720-553F6EA9B95B}" type="presParOf" srcId="{1AB90A18-DA3A-4861-8EFC-533C7C3BDB30}" destId="{502B13AB-F3F0-4C8F-93B0-C4907D5082B2}" srcOrd="0" destOrd="0" presId="urn:microsoft.com/office/officeart/2005/8/layout/radial2"/>
    <dgm:cxn modelId="{32A91D16-4B16-479C-89B0-078928AC484F}" type="presParOf" srcId="{1AB90A18-DA3A-4861-8EFC-533C7C3BDB30}" destId="{9F479E58-52B5-4CFF-80C9-72E469999CE0}" srcOrd="1" destOrd="0" presId="urn:microsoft.com/office/officeart/2005/8/layout/radial2"/>
    <dgm:cxn modelId="{335163F2-9D9A-432B-8803-F72702EE6CB9}" type="presParOf" srcId="{E91DE03B-D70B-47DC-95DE-404CA53BD39E}" destId="{E455F9BE-B907-4555-9A88-7438A7858835}" srcOrd="3" destOrd="0" presId="urn:microsoft.com/office/officeart/2005/8/layout/radial2"/>
    <dgm:cxn modelId="{8C99837F-3966-42D1-9D7D-746CB20F2484}" type="presParOf" srcId="{E91DE03B-D70B-47DC-95DE-404CA53BD39E}" destId="{33C2CC4F-F3BB-453B-9E7E-F3E57936799F}" srcOrd="4" destOrd="0" presId="urn:microsoft.com/office/officeart/2005/8/layout/radial2"/>
    <dgm:cxn modelId="{A031BDD1-EA47-4102-BACD-C9110EC112AE}" type="presParOf" srcId="{33C2CC4F-F3BB-453B-9E7E-F3E57936799F}" destId="{E10C6522-C671-483C-8AE0-6E1BAE477117}" srcOrd="0" destOrd="0" presId="urn:microsoft.com/office/officeart/2005/8/layout/radial2"/>
    <dgm:cxn modelId="{6930F01F-620D-4D27-B5B4-3EFA7AE0104B}" type="presParOf" srcId="{33C2CC4F-F3BB-453B-9E7E-F3E57936799F}" destId="{80950378-4972-4256-95E6-AF0FBA50C37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B5BD207-3326-45B3-B231-B4C4EAA5E646}" type="doc">
      <dgm:prSet loTypeId="urn:microsoft.com/office/officeart/2005/8/layout/target3" loCatId="list" qsTypeId="urn:microsoft.com/office/officeart/2005/8/quickstyle/3d1" qsCatId="3D" csTypeId="urn:microsoft.com/office/officeart/2005/8/colors/colorful5" csCatId="colorful" phldr="1"/>
      <dgm:spPr/>
      <dgm:t>
        <a:bodyPr/>
        <a:lstStyle/>
        <a:p>
          <a:endParaRPr lang="en-US"/>
        </a:p>
      </dgm:t>
    </dgm:pt>
    <dgm:pt modelId="{0B7B519A-A9FD-4EDF-9692-81D12C1FC975}">
      <dgm:prSet phldrT="[Text]"/>
      <dgm:spPr>
        <a:scene3d>
          <a:camera prst="orthographicFront">
            <a:rot lat="0" lon="0" rev="0"/>
          </a:camera>
          <a:lightRig rig="contrasting" dir="t">
            <a:rot lat="0" lon="0" rev="1500000"/>
          </a:lightRig>
        </a:scene3d>
        <a:sp3d prstMaterial="metal">
          <a:bevelT w="88900" h="88900"/>
        </a:sp3d>
      </dgm:spPr>
      <dgm:t>
        <a:bodyPr/>
        <a:lstStyle/>
        <a:p>
          <a:r>
            <a:rPr lang="en-US" dirty="0"/>
            <a:t>If a member refuses to pay his/her share (15%) then the FRA will pay for an "On Duty" policy only in an amount equal to 85% that is contributed to all the other policies. </a:t>
          </a:r>
        </a:p>
      </dgm:t>
    </dgm:pt>
    <dgm:pt modelId="{CE3F0B77-3C9E-4AF4-A88E-3E6E3AD01BBD}" type="parTrans" cxnId="{6E0E4A6B-0C69-4EBE-833E-0C015A42D182}">
      <dgm:prSet/>
      <dgm:spPr/>
      <dgm:t>
        <a:bodyPr/>
        <a:lstStyle/>
        <a:p>
          <a:endParaRPr lang="en-US"/>
        </a:p>
      </dgm:t>
    </dgm:pt>
    <dgm:pt modelId="{44768AD1-1DC2-47A3-AA36-7A4969905355}" type="sibTrans" cxnId="{6E0E4A6B-0C69-4EBE-833E-0C015A42D182}">
      <dgm:prSet/>
      <dgm:spPr/>
      <dgm:t>
        <a:bodyPr/>
        <a:lstStyle/>
        <a:p>
          <a:endParaRPr lang="en-US"/>
        </a:p>
      </dgm:t>
    </dgm:pt>
    <dgm:pt modelId="{0C807C8F-FE82-48BF-95C1-CAE5CD177D91}">
      <dgm:prSet/>
      <dgm:spPr>
        <a:scene3d>
          <a:camera prst="orthographicFront">
            <a:rot lat="0" lon="0" rev="0"/>
          </a:camera>
          <a:lightRig rig="contrasting" dir="t">
            <a:rot lat="0" lon="0" rev="1500000"/>
          </a:lightRig>
        </a:scene3d>
        <a:sp3d prstMaterial="metal">
          <a:bevelT w="88900" h="88900"/>
        </a:sp3d>
      </dgm:spPr>
      <dgm:t>
        <a:bodyPr/>
        <a:lstStyle/>
        <a:p>
          <a:r>
            <a:rPr lang="en-US" dirty="0"/>
            <a:t>So, if a 24 hour policy has a total premium of $100, then the FRA would purchase an "On Duty" only policy for whatever you can provide for $85.</a:t>
          </a:r>
        </a:p>
      </dgm:t>
    </dgm:pt>
    <dgm:pt modelId="{0F8C37E9-15E0-4102-8BAE-8C79C221D21F}" type="parTrans" cxnId="{214F91B9-A703-4DC1-BA79-37E8E540580B}">
      <dgm:prSet/>
      <dgm:spPr/>
      <dgm:t>
        <a:bodyPr/>
        <a:lstStyle/>
        <a:p>
          <a:endParaRPr lang="en-US"/>
        </a:p>
      </dgm:t>
    </dgm:pt>
    <dgm:pt modelId="{AAB3860F-2CE1-4DB8-96D3-7A71930669CF}" type="sibTrans" cxnId="{214F91B9-A703-4DC1-BA79-37E8E540580B}">
      <dgm:prSet/>
      <dgm:spPr/>
      <dgm:t>
        <a:bodyPr/>
        <a:lstStyle/>
        <a:p>
          <a:endParaRPr lang="en-US"/>
        </a:p>
      </dgm:t>
    </dgm:pt>
    <dgm:pt modelId="{F65FCACD-A50D-498C-808B-4D4637956C6F}" type="pres">
      <dgm:prSet presAssocID="{AB5BD207-3326-45B3-B231-B4C4EAA5E646}" presName="Name0" presStyleCnt="0">
        <dgm:presLayoutVars>
          <dgm:chMax val="7"/>
          <dgm:dir/>
          <dgm:animLvl val="lvl"/>
          <dgm:resizeHandles val="exact"/>
        </dgm:presLayoutVars>
      </dgm:prSet>
      <dgm:spPr/>
      <dgm:t>
        <a:bodyPr/>
        <a:lstStyle/>
        <a:p>
          <a:endParaRPr lang="en-US"/>
        </a:p>
      </dgm:t>
    </dgm:pt>
    <dgm:pt modelId="{DEEC5484-331B-4A05-BE0C-9EBDEBDD3056}" type="pres">
      <dgm:prSet presAssocID="{0B7B519A-A9FD-4EDF-9692-81D12C1FC975}" presName="circle1" presStyleLbl="node1" presStyleIdx="0" presStyleCnt="2"/>
      <dgm:spPr/>
    </dgm:pt>
    <dgm:pt modelId="{3B9FAF02-ED9D-43C1-ABA9-BC9575A7624C}" type="pres">
      <dgm:prSet presAssocID="{0B7B519A-A9FD-4EDF-9692-81D12C1FC975}" presName="space" presStyleCnt="0"/>
      <dgm:spPr/>
    </dgm:pt>
    <dgm:pt modelId="{82E23F42-9552-4959-B36A-DE3A353D4641}" type="pres">
      <dgm:prSet presAssocID="{0B7B519A-A9FD-4EDF-9692-81D12C1FC975}" presName="rect1" presStyleLbl="alignAcc1" presStyleIdx="0" presStyleCnt="2"/>
      <dgm:spPr/>
      <dgm:t>
        <a:bodyPr/>
        <a:lstStyle/>
        <a:p>
          <a:endParaRPr lang="en-US"/>
        </a:p>
      </dgm:t>
    </dgm:pt>
    <dgm:pt modelId="{8F823E2B-15FD-4378-A79B-47C2198774FC}" type="pres">
      <dgm:prSet presAssocID="{0C807C8F-FE82-48BF-95C1-CAE5CD177D91}" presName="vertSpace2" presStyleLbl="node1" presStyleIdx="0" presStyleCnt="2"/>
      <dgm:spPr/>
    </dgm:pt>
    <dgm:pt modelId="{E34FF31E-19A7-4EEE-81E0-B84EB51D7B61}" type="pres">
      <dgm:prSet presAssocID="{0C807C8F-FE82-48BF-95C1-CAE5CD177D91}" presName="circle2" presStyleLbl="node1" presStyleIdx="1" presStyleCnt="2"/>
      <dgm:spPr>
        <a:scene3d>
          <a:camera prst="orthographicFront">
            <a:rot lat="0" lon="0" rev="0"/>
          </a:camera>
          <a:lightRig rig="contrasting" dir="t">
            <a:rot lat="0" lon="0" rev="1500000"/>
          </a:lightRig>
        </a:scene3d>
        <a:sp3d prstMaterial="metal">
          <a:bevelT w="88900" h="88900"/>
        </a:sp3d>
      </dgm:spPr>
    </dgm:pt>
    <dgm:pt modelId="{3BF99180-790C-43C1-B508-E68F1F44F970}" type="pres">
      <dgm:prSet presAssocID="{0C807C8F-FE82-48BF-95C1-CAE5CD177D91}" presName="rect2" presStyleLbl="alignAcc1" presStyleIdx="1" presStyleCnt="2"/>
      <dgm:spPr/>
      <dgm:t>
        <a:bodyPr/>
        <a:lstStyle/>
        <a:p>
          <a:endParaRPr lang="en-US"/>
        </a:p>
      </dgm:t>
    </dgm:pt>
    <dgm:pt modelId="{DDBA01BF-E44F-456B-9A02-CDE42537FD54}" type="pres">
      <dgm:prSet presAssocID="{0B7B519A-A9FD-4EDF-9692-81D12C1FC975}" presName="rect1ParTxNoCh" presStyleLbl="alignAcc1" presStyleIdx="1" presStyleCnt="2">
        <dgm:presLayoutVars>
          <dgm:chMax val="1"/>
          <dgm:bulletEnabled val="1"/>
        </dgm:presLayoutVars>
      </dgm:prSet>
      <dgm:spPr/>
      <dgm:t>
        <a:bodyPr/>
        <a:lstStyle/>
        <a:p>
          <a:endParaRPr lang="en-US"/>
        </a:p>
      </dgm:t>
    </dgm:pt>
    <dgm:pt modelId="{7A400C8D-AD4A-4875-BF06-BB57B37273D2}" type="pres">
      <dgm:prSet presAssocID="{0C807C8F-FE82-48BF-95C1-CAE5CD177D91}" presName="rect2ParTxNoCh" presStyleLbl="alignAcc1" presStyleIdx="1" presStyleCnt="2">
        <dgm:presLayoutVars>
          <dgm:chMax val="1"/>
          <dgm:bulletEnabled val="1"/>
        </dgm:presLayoutVars>
      </dgm:prSet>
      <dgm:spPr/>
      <dgm:t>
        <a:bodyPr/>
        <a:lstStyle/>
        <a:p>
          <a:endParaRPr lang="en-US"/>
        </a:p>
      </dgm:t>
    </dgm:pt>
  </dgm:ptLst>
  <dgm:cxnLst>
    <dgm:cxn modelId="{214F91B9-A703-4DC1-BA79-37E8E540580B}" srcId="{AB5BD207-3326-45B3-B231-B4C4EAA5E646}" destId="{0C807C8F-FE82-48BF-95C1-CAE5CD177D91}" srcOrd="1" destOrd="0" parTransId="{0F8C37E9-15E0-4102-8BAE-8C79C221D21F}" sibTransId="{AAB3860F-2CE1-4DB8-96D3-7A71930669CF}"/>
    <dgm:cxn modelId="{CA7758FD-1657-44BE-84C0-CC6223ECC5DC}" type="presOf" srcId="{0C807C8F-FE82-48BF-95C1-CAE5CD177D91}" destId="{3BF99180-790C-43C1-B508-E68F1F44F970}" srcOrd="0" destOrd="0" presId="urn:microsoft.com/office/officeart/2005/8/layout/target3"/>
    <dgm:cxn modelId="{49A9569F-8CB7-4AE4-8FCA-7651B73B05F4}" type="presOf" srcId="{AB5BD207-3326-45B3-B231-B4C4EAA5E646}" destId="{F65FCACD-A50D-498C-808B-4D4637956C6F}" srcOrd="0" destOrd="0" presId="urn:microsoft.com/office/officeart/2005/8/layout/target3"/>
    <dgm:cxn modelId="{C7BF23AB-B9D1-4100-80DA-D248235A78B5}" type="presOf" srcId="{0B7B519A-A9FD-4EDF-9692-81D12C1FC975}" destId="{82E23F42-9552-4959-B36A-DE3A353D4641}" srcOrd="0" destOrd="0" presId="urn:microsoft.com/office/officeart/2005/8/layout/target3"/>
    <dgm:cxn modelId="{42314D0A-2904-4627-92D6-A49FB380F3E2}" type="presOf" srcId="{0C807C8F-FE82-48BF-95C1-CAE5CD177D91}" destId="{7A400C8D-AD4A-4875-BF06-BB57B37273D2}" srcOrd="1" destOrd="0" presId="urn:microsoft.com/office/officeart/2005/8/layout/target3"/>
    <dgm:cxn modelId="{4FCBC0BB-BE33-430D-91E5-2EE050A564B7}" type="presOf" srcId="{0B7B519A-A9FD-4EDF-9692-81D12C1FC975}" destId="{DDBA01BF-E44F-456B-9A02-CDE42537FD54}" srcOrd="1" destOrd="0" presId="urn:microsoft.com/office/officeart/2005/8/layout/target3"/>
    <dgm:cxn modelId="{6E0E4A6B-0C69-4EBE-833E-0C015A42D182}" srcId="{AB5BD207-3326-45B3-B231-B4C4EAA5E646}" destId="{0B7B519A-A9FD-4EDF-9692-81D12C1FC975}" srcOrd="0" destOrd="0" parTransId="{CE3F0B77-3C9E-4AF4-A88E-3E6E3AD01BBD}" sibTransId="{44768AD1-1DC2-47A3-AA36-7A4969905355}"/>
    <dgm:cxn modelId="{0FAB0168-688E-44F0-BCE7-F648C406DC41}" type="presParOf" srcId="{F65FCACD-A50D-498C-808B-4D4637956C6F}" destId="{DEEC5484-331B-4A05-BE0C-9EBDEBDD3056}" srcOrd="0" destOrd="0" presId="urn:microsoft.com/office/officeart/2005/8/layout/target3"/>
    <dgm:cxn modelId="{815B6591-70D4-4CAC-B248-6B64D609D8F2}" type="presParOf" srcId="{F65FCACD-A50D-498C-808B-4D4637956C6F}" destId="{3B9FAF02-ED9D-43C1-ABA9-BC9575A7624C}" srcOrd="1" destOrd="0" presId="urn:microsoft.com/office/officeart/2005/8/layout/target3"/>
    <dgm:cxn modelId="{AEB1B459-D092-4F2D-81D3-628126872BB0}" type="presParOf" srcId="{F65FCACD-A50D-498C-808B-4D4637956C6F}" destId="{82E23F42-9552-4959-B36A-DE3A353D4641}" srcOrd="2" destOrd="0" presId="urn:microsoft.com/office/officeart/2005/8/layout/target3"/>
    <dgm:cxn modelId="{F291324A-B8E5-467E-AD64-9D598B1F57BB}" type="presParOf" srcId="{F65FCACD-A50D-498C-808B-4D4637956C6F}" destId="{8F823E2B-15FD-4378-A79B-47C2198774FC}" srcOrd="3" destOrd="0" presId="urn:microsoft.com/office/officeart/2005/8/layout/target3"/>
    <dgm:cxn modelId="{963434D4-0D6F-431D-8135-B47D71EF9D9C}" type="presParOf" srcId="{F65FCACD-A50D-498C-808B-4D4637956C6F}" destId="{E34FF31E-19A7-4EEE-81E0-B84EB51D7B61}" srcOrd="4" destOrd="0" presId="urn:microsoft.com/office/officeart/2005/8/layout/target3"/>
    <dgm:cxn modelId="{16E19224-8D56-4D2F-91FA-BD7A36C2B547}" type="presParOf" srcId="{F65FCACD-A50D-498C-808B-4D4637956C6F}" destId="{3BF99180-790C-43C1-B508-E68F1F44F970}" srcOrd="5" destOrd="0" presId="urn:microsoft.com/office/officeart/2005/8/layout/target3"/>
    <dgm:cxn modelId="{92417608-0186-476E-B6E3-0AEDC4BC6FD3}" type="presParOf" srcId="{F65FCACD-A50D-498C-808B-4D4637956C6F}" destId="{DDBA01BF-E44F-456B-9A02-CDE42537FD54}" srcOrd="6" destOrd="0" presId="urn:microsoft.com/office/officeart/2005/8/layout/target3"/>
    <dgm:cxn modelId="{C331CBD4-3D1E-49D8-89D5-29C4057192EB}" type="presParOf" srcId="{F65FCACD-A50D-498C-808B-4D4637956C6F}" destId="{7A400C8D-AD4A-4875-BF06-BB57B37273D2}"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D678005-616A-4247-BC23-6A9EB7B1D0EE}" type="doc">
      <dgm:prSet loTypeId="urn:microsoft.com/office/officeart/2005/8/layout/vList2" loCatId="list" qsTypeId="urn:microsoft.com/office/officeart/2005/8/quickstyle/3d1" qsCatId="3D" csTypeId="urn:microsoft.com/office/officeart/2005/8/colors/accent1_2#11" csCatId="accent1" phldr="1"/>
      <dgm:spPr>
        <a:scene3d>
          <a:camera prst="orthographicFront">
            <a:rot lat="0" lon="0" rev="0"/>
          </a:camera>
          <a:lightRig rig="contrasting" dir="t">
            <a:rot lat="0" lon="0" rev="1500000"/>
          </a:lightRig>
        </a:scene3d>
      </dgm:spPr>
      <dgm:t>
        <a:bodyPr/>
        <a:lstStyle/>
        <a:p>
          <a:endParaRPr lang="en-US"/>
        </a:p>
      </dgm:t>
    </dgm:pt>
    <dgm:pt modelId="{43E4E2B6-9FA4-4815-9797-7AC1D759208E}">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You must provide benefits to FFs that are denied insurance coverage for what ever reason.</a:t>
          </a:r>
        </a:p>
      </dgm:t>
    </dgm:pt>
    <dgm:pt modelId="{E41282DF-7B77-49FD-9DCD-EEE787BFCCEF}" type="parTrans" cxnId="{F86AF7CF-B351-49BB-BBAD-E44E4D2DE220}">
      <dgm:prSet/>
      <dgm:spPr/>
      <dgm:t>
        <a:bodyPr/>
        <a:lstStyle/>
        <a:p>
          <a:endParaRPr lang="en-US"/>
        </a:p>
      </dgm:t>
    </dgm:pt>
    <dgm:pt modelId="{32A9AA18-F143-4459-A0A6-B122FE5C5C64}" type="sibTrans" cxnId="{F86AF7CF-B351-49BB-BBAD-E44E4D2DE220}">
      <dgm:prSet/>
      <dgm:spPr/>
      <dgm:t>
        <a:bodyPr/>
        <a:lstStyle/>
        <a:p>
          <a:endParaRPr lang="en-US"/>
        </a:p>
      </dgm:t>
    </dgm:pt>
    <dgm:pt modelId="{7C3EB51F-8CA7-45C3-B80B-95F5178F8A07}">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You can provide other equivalent benefits based on the same contribution that other members are receiving.  </a:t>
          </a:r>
        </a:p>
      </dgm:t>
    </dgm:pt>
    <dgm:pt modelId="{CD3CA27E-9A1E-4583-8A98-BFB8A1101B88}" type="parTrans" cxnId="{F6959F56-3A5C-4278-B6AC-15F6F45E860E}">
      <dgm:prSet/>
      <dgm:spPr/>
      <dgm:t>
        <a:bodyPr/>
        <a:lstStyle/>
        <a:p>
          <a:endParaRPr lang="en-US"/>
        </a:p>
      </dgm:t>
    </dgm:pt>
    <dgm:pt modelId="{42DC1C9A-4511-4A99-803E-3377B981AD1C}" type="sibTrans" cxnId="{F6959F56-3A5C-4278-B6AC-15F6F45E860E}">
      <dgm:prSet/>
      <dgm:spPr/>
      <dgm:t>
        <a:bodyPr/>
        <a:lstStyle/>
        <a:p>
          <a:endParaRPr lang="en-US"/>
        </a:p>
      </dgm:t>
    </dgm:pt>
    <dgm:pt modelId="{D435FC13-DB72-4385-8754-F7C9ED19A1BB}">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The benefits can be term insurance and or an annuity </a:t>
          </a:r>
          <a:r>
            <a:rPr lang="en-US" dirty="0" smtClean="0"/>
            <a:t>product; you can not just write out a check</a:t>
          </a:r>
          <a:endParaRPr lang="en-US" dirty="0"/>
        </a:p>
      </dgm:t>
    </dgm:pt>
    <dgm:pt modelId="{2C3EF850-81CA-4836-AE51-18FD68A2BD0C}" type="parTrans" cxnId="{B41B84B6-B865-46EB-87A7-3F652C8D4D6F}">
      <dgm:prSet/>
      <dgm:spPr/>
      <dgm:t>
        <a:bodyPr/>
        <a:lstStyle/>
        <a:p>
          <a:endParaRPr lang="en-US"/>
        </a:p>
      </dgm:t>
    </dgm:pt>
    <dgm:pt modelId="{F0C8E20F-8356-44E1-BB92-CD44D40C658A}" type="sibTrans" cxnId="{B41B84B6-B865-46EB-87A7-3F652C8D4D6F}">
      <dgm:prSet/>
      <dgm:spPr/>
      <dgm:t>
        <a:bodyPr/>
        <a:lstStyle/>
        <a:p>
          <a:endParaRPr lang="en-US"/>
        </a:p>
      </dgm:t>
    </dgm:pt>
    <dgm:pt modelId="{6AEB1A89-F50C-4068-907F-0BD205458D7B}" type="pres">
      <dgm:prSet presAssocID="{8D678005-616A-4247-BC23-6A9EB7B1D0EE}" presName="linear" presStyleCnt="0">
        <dgm:presLayoutVars>
          <dgm:animLvl val="lvl"/>
          <dgm:resizeHandles val="exact"/>
        </dgm:presLayoutVars>
      </dgm:prSet>
      <dgm:spPr/>
      <dgm:t>
        <a:bodyPr/>
        <a:lstStyle/>
        <a:p>
          <a:endParaRPr lang="en-US"/>
        </a:p>
      </dgm:t>
    </dgm:pt>
    <dgm:pt modelId="{0C7DFA53-E9C8-4A30-80D6-4B9C678471D4}" type="pres">
      <dgm:prSet presAssocID="{43E4E2B6-9FA4-4815-9797-7AC1D759208E}" presName="parentText" presStyleLbl="node1" presStyleIdx="0" presStyleCnt="3" custLinFactNeighborX="-816" custLinFactNeighborY="-53487">
        <dgm:presLayoutVars>
          <dgm:chMax val="0"/>
          <dgm:bulletEnabled val="1"/>
        </dgm:presLayoutVars>
      </dgm:prSet>
      <dgm:spPr/>
      <dgm:t>
        <a:bodyPr/>
        <a:lstStyle/>
        <a:p>
          <a:endParaRPr lang="en-US"/>
        </a:p>
      </dgm:t>
    </dgm:pt>
    <dgm:pt modelId="{864904C5-14A6-4101-A679-D8283CB5A9D8}" type="pres">
      <dgm:prSet presAssocID="{32A9AA18-F143-4459-A0A6-B122FE5C5C64}"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744495A-C26D-410F-90C1-B09580C9A151}" type="pres">
      <dgm:prSet presAssocID="{7C3EB51F-8CA7-45C3-B80B-95F5178F8A07}" presName="parentText" presStyleLbl="node1" presStyleIdx="1" presStyleCnt="3">
        <dgm:presLayoutVars>
          <dgm:chMax val="0"/>
          <dgm:bulletEnabled val="1"/>
        </dgm:presLayoutVars>
      </dgm:prSet>
      <dgm:spPr/>
      <dgm:t>
        <a:bodyPr/>
        <a:lstStyle/>
        <a:p>
          <a:endParaRPr lang="en-US"/>
        </a:p>
      </dgm:t>
    </dgm:pt>
    <dgm:pt modelId="{D713BACE-B1F3-44BD-955C-792558B4FF3C}" type="pres">
      <dgm:prSet presAssocID="{42DC1C9A-4511-4A99-803E-3377B981AD1C}"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6252C51-EAC9-449C-921D-506BCBECF75E}" type="pres">
      <dgm:prSet presAssocID="{D435FC13-DB72-4385-8754-F7C9ED19A1BB}" presName="parentText" presStyleLbl="node1" presStyleIdx="2" presStyleCnt="3">
        <dgm:presLayoutVars>
          <dgm:chMax val="0"/>
          <dgm:bulletEnabled val="1"/>
        </dgm:presLayoutVars>
      </dgm:prSet>
      <dgm:spPr/>
      <dgm:t>
        <a:bodyPr/>
        <a:lstStyle/>
        <a:p>
          <a:endParaRPr lang="en-US"/>
        </a:p>
      </dgm:t>
    </dgm:pt>
  </dgm:ptLst>
  <dgm:cxnLst>
    <dgm:cxn modelId="{F2F6312C-603A-405D-A98F-27B553759919}" type="presOf" srcId="{7C3EB51F-8CA7-45C3-B80B-95F5178F8A07}" destId="{C744495A-C26D-410F-90C1-B09580C9A151}" srcOrd="0" destOrd="0" presId="urn:microsoft.com/office/officeart/2005/8/layout/vList2"/>
    <dgm:cxn modelId="{6F12FE06-C50F-4F32-9C18-37E1BA331C1B}" type="presOf" srcId="{D435FC13-DB72-4385-8754-F7C9ED19A1BB}" destId="{C6252C51-EAC9-449C-921D-506BCBECF75E}" srcOrd="0" destOrd="0" presId="urn:microsoft.com/office/officeart/2005/8/layout/vList2"/>
    <dgm:cxn modelId="{F6959F56-3A5C-4278-B6AC-15F6F45E860E}" srcId="{8D678005-616A-4247-BC23-6A9EB7B1D0EE}" destId="{7C3EB51F-8CA7-45C3-B80B-95F5178F8A07}" srcOrd="1" destOrd="0" parTransId="{CD3CA27E-9A1E-4583-8A98-BFB8A1101B88}" sibTransId="{42DC1C9A-4511-4A99-803E-3377B981AD1C}"/>
    <dgm:cxn modelId="{FBD630A1-185F-4FCA-9D1A-9B0F4DABE4E5}" type="presOf" srcId="{43E4E2B6-9FA4-4815-9797-7AC1D759208E}" destId="{0C7DFA53-E9C8-4A30-80D6-4B9C678471D4}" srcOrd="0" destOrd="0" presId="urn:microsoft.com/office/officeart/2005/8/layout/vList2"/>
    <dgm:cxn modelId="{9AD7565B-03B2-4A77-A8CC-0F7D1BEBDBE7}" type="presOf" srcId="{8D678005-616A-4247-BC23-6A9EB7B1D0EE}" destId="{6AEB1A89-F50C-4068-907F-0BD205458D7B}" srcOrd="0" destOrd="0" presId="urn:microsoft.com/office/officeart/2005/8/layout/vList2"/>
    <dgm:cxn modelId="{B41B84B6-B865-46EB-87A7-3F652C8D4D6F}" srcId="{8D678005-616A-4247-BC23-6A9EB7B1D0EE}" destId="{D435FC13-DB72-4385-8754-F7C9ED19A1BB}" srcOrd="2" destOrd="0" parTransId="{2C3EF850-81CA-4836-AE51-18FD68A2BD0C}" sibTransId="{F0C8E20F-8356-44E1-BB92-CD44D40C658A}"/>
    <dgm:cxn modelId="{F86AF7CF-B351-49BB-BBAD-E44E4D2DE220}" srcId="{8D678005-616A-4247-BC23-6A9EB7B1D0EE}" destId="{43E4E2B6-9FA4-4815-9797-7AC1D759208E}" srcOrd="0" destOrd="0" parTransId="{E41282DF-7B77-49FD-9DCD-EEE787BFCCEF}" sibTransId="{32A9AA18-F143-4459-A0A6-B122FE5C5C64}"/>
    <dgm:cxn modelId="{4A30CD46-B63F-4A3E-A3E1-6C5CBC237A8A}" type="presParOf" srcId="{6AEB1A89-F50C-4068-907F-0BD205458D7B}" destId="{0C7DFA53-E9C8-4A30-80D6-4B9C678471D4}" srcOrd="0" destOrd="0" presId="urn:microsoft.com/office/officeart/2005/8/layout/vList2"/>
    <dgm:cxn modelId="{DDCFE217-9578-49C7-8537-DEF7E155D10D}" type="presParOf" srcId="{6AEB1A89-F50C-4068-907F-0BD205458D7B}" destId="{864904C5-14A6-4101-A679-D8283CB5A9D8}" srcOrd="1" destOrd="0" presId="urn:microsoft.com/office/officeart/2005/8/layout/vList2"/>
    <dgm:cxn modelId="{04C1BA9E-2219-48BD-AB1B-7CBD3D6919D7}" type="presParOf" srcId="{6AEB1A89-F50C-4068-907F-0BD205458D7B}" destId="{C744495A-C26D-410F-90C1-B09580C9A151}" srcOrd="2" destOrd="0" presId="urn:microsoft.com/office/officeart/2005/8/layout/vList2"/>
    <dgm:cxn modelId="{1DE6B5FB-F2BD-45DD-B279-2B83A75EDC0F}" type="presParOf" srcId="{6AEB1A89-F50C-4068-907F-0BD205458D7B}" destId="{D713BACE-B1F3-44BD-955C-792558B4FF3C}" srcOrd="3" destOrd="0" presId="urn:microsoft.com/office/officeart/2005/8/layout/vList2"/>
    <dgm:cxn modelId="{CE2DA0DA-C650-4449-991C-96ADBCE980FD}" type="presParOf" srcId="{6AEB1A89-F50C-4068-907F-0BD205458D7B}" destId="{C6252C51-EAC9-449C-921D-506BCBECF75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592BC6B-171B-45A3-B65A-4794AEEE4754}" type="doc">
      <dgm:prSet loTypeId="urn:microsoft.com/office/officeart/2005/8/layout/radial2" loCatId="relationship" qsTypeId="urn:microsoft.com/office/officeart/2005/8/quickstyle/3d1" qsCatId="3D" csTypeId="urn:microsoft.com/office/officeart/2005/8/colors/colorful1" csCatId="colorful" phldr="1"/>
      <dgm:spPr/>
      <dgm:t>
        <a:bodyPr/>
        <a:lstStyle/>
        <a:p>
          <a:endParaRPr lang="en-US"/>
        </a:p>
      </dgm:t>
    </dgm:pt>
    <dgm:pt modelId="{F09CB7C8-D4BD-4C68-A63F-2E34F2D41F23}">
      <dgm:prSet phldrT="[Text]"/>
      <dgm:spPr>
        <a:scene3d>
          <a:camera prst="orthographicFront">
            <a:rot lat="0" lon="0" rev="0"/>
          </a:camera>
          <a:lightRig rig="contrasting" dir="t">
            <a:rot lat="0" lon="0" rev="1500000"/>
          </a:lightRig>
        </a:scene3d>
        <a:sp3d prstMaterial="metal">
          <a:bevelT w="88900" h="88900"/>
        </a:sp3d>
      </dgm:spPr>
      <dgm:t>
        <a:bodyPr/>
        <a:lstStyle/>
        <a:p>
          <a:r>
            <a:rPr lang="en-US" b="1" smtClean="0"/>
            <a:t>20 years of service</a:t>
          </a:r>
          <a:endParaRPr lang="en-US" b="1" dirty="0"/>
        </a:p>
      </dgm:t>
    </dgm:pt>
    <dgm:pt modelId="{2FE5E5BE-48DE-4275-8B50-5743B30DC6ED}" type="parTrans" cxnId="{0F8D3AEA-77CE-4200-BF83-23734DD17A87}">
      <dgm:prSet/>
      <dgm:spPr/>
      <dgm:t>
        <a:bodyPr/>
        <a:lstStyle/>
        <a:p>
          <a:endParaRPr lang="en-US"/>
        </a:p>
      </dgm:t>
    </dgm:pt>
    <dgm:pt modelId="{8BAB03E2-839A-4274-8B3F-E9A107F1460F}" type="sibTrans" cxnId="{0F8D3AEA-77CE-4200-BF83-23734DD17A87}">
      <dgm:prSet/>
      <dgm:spPr/>
      <dgm:t>
        <a:bodyPr/>
        <a:lstStyle/>
        <a:p>
          <a:endParaRPr lang="en-US"/>
        </a:p>
      </dgm:t>
    </dgm:pt>
    <dgm:pt modelId="{BFAEE138-3537-439E-B393-A2458FD9508C}">
      <dgm:prSet phldrT="[Text]"/>
      <dgm:spPr/>
      <dgm:t>
        <a:bodyPr/>
        <a:lstStyle/>
        <a:p>
          <a:r>
            <a:rPr lang="en-US" dirty="0"/>
            <a:t>With </a:t>
          </a:r>
          <a:r>
            <a:rPr lang="en-US" b="1" u="sng" dirty="0"/>
            <a:t>such</a:t>
          </a:r>
          <a:r>
            <a:rPr lang="en-US" dirty="0"/>
            <a:t> department, does not have to be continuous </a:t>
          </a:r>
        </a:p>
      </dgm:t>
    </dgm:pt>
    <dgm:pt modelId="{AB4376B7-6BE3-47A3-B918-8DC4329B0757}" type="parTrans" cxnId="{F2711AD1-8920-48DD-B239-B038B4160453}">
      <dgm:prSet/>
      <dgm:spPr/>
      <dgm:t>
        <a:bodyPr/>
        <a:lstStyle/>
        <a:p>
          <a:endParaRPr lang="en-US"/>
        </a:p>
      </dgm:t>
    </dgm:pt>
    <dgm:pt modelId="{65D4793F-0943-451B-95A0-EDB6FAA247DA}" type="sibTrans" cxnId="{F2711AD1-8920-48DD-B239-B038B4160453}">
      <dgm:prSet/>
      <dgm:spPr/>
      <dgm:t>
        <a:bodyPr/>
        <a:lstStyle/>
        <a:p>
          <a:endParaRPr lang="en-US"/>
        </a:p>
      </dgm:t>
    </dgm:pt>
    <dgm:pt modelId="{B63BFB64-A44B-45FA-A001-7DD5FF68F4BB}">
      <dgm:prSet phldrT="[Text]"/>
      <dgm:spPr>
        <a:scene3d>
          <a:camera prst="orthographicFront">
            <a:rot lat="0" lon="0" rev="0"/>
          </a:camera>
          <a:lightRig rig="contrasting" dir="t">
            <a:rot lat="0" lon="0" rev="1500000"/>
          </a:lightRig>
        </a:scene3d>
        <a:sp3d prstMaterial="metal">
          <a:bevelT w="88900" h="88900"/>
        </a:sp3d>
      </dgm:spPr>
      <dgm:t>
        <a:bodyPr/>
        <a:lstStyle/>
        <a:p>
          <a:r>
            <a:rPr lang="en-US" b="1" smtClean="0"/>
            <a:t>75% of fire calls</a:t>
          </a:r>
          <a:endParaRPr lang="en-US" b="1" dirty="0"/>
        </a:p>
      </dgm:t>
    </dgm:pt>
    <dgm:pt modelId="{FF11ECFA-FFE3-4A45-A231-ED5C84B30CFB}" type="parTrans" cxnId="{97C05496-20BA-4DC7-AA94-62468BE807D6}">
      <dgm:prSet/>
      <dgm:spPr/>
      <dgm:t>
        <a:bodyPr/>
        <a:lstStyle/>
        <a:p>
          <a:endParaRPr lang="en-US"/>
        </a:p>
      </dgm:t>
    </dgm:pt>
    <dgm:pt modelId="{F3BB3F95-85A6-4EE8-AB71-A8BD35DEB5E0}" type="sibTrans" cxnId="{97C05496-20BA-4DC7-AA94-62468BE807D6}">
      <dgm:prSet/>
      <dgm:spPr/>
      <dgm:t>
        <a:bodyPr/>
        <a:lstStyle/>
        <a:p>
          <a:endParaRPr lang="en-US"/>
        </a:p>
      </dgm:t>
    </dgm:pt>
    <dgm:pt modelId="{D31C0E09-7D93-4E29-B744-2E366A042700}">
      <dgm:prSet phldrT="[Text]"/>
      <dgm:spPr/>
      <dgm:t>
        <a:bodyPr/>
        <a:lstStyle/>
        <a:p>
          <a:r>
            <a:rPr lang="en-US" dirty="0"/>
            <a:t>Which the FF was available to attend as verified by the governing body</a:t>
          </a:r>
        </a:p>
      </dgm:t>
    </dgm:pt>
    <dgm:pt modelId="{6A062B9E-2F7B-43C9-8891-EA4189AFF9DB}" type="parTrans" cxnId="{BE60678E-4DF4-43FB-B10C-FFC3DB2C2CF4}">
      <dgm:prSet/>
      <dgm:spPr/>
      <dgm:t>
        <a:bodyPr/>
        <a:lstStyle/>
        <a:p>
          <a:endParaRPr lang="en-US"/>
        </a:p>
      </dgm:t>
    </dgm:pt>
    <dgm:pt modelId="{C30AD13B-56E5-4AE6-8077-F5CF5BF2F800}" type="sibTrans" cxnId="{BE60678E-4DF4-43FB-B10C-FFC3DB2C2CF4}">
      <dgm:prSet/>
      <dgm:spPr/>
      <dgm:t>
        <a:bodyPr/>
        <a:lstStyle/>
        <a:p>
          <a:endParaRPr lang="en-US"/>
        </a:p>
      </dgm:t>
    </dgm:pt>
    <dgm:pt modelId="{DF7381C2-B1E3-4286-B920-CBE08D54F4EA}">
      <dgm:prSet phldrT="[Text]"/>
      <dgm:spPr>
        <a:scene3d>
          <a:camera prst="orthographicFront">
            <a:rot lat="0" lon="0" rev="0"/>
          </a:camera>
          <a:lightRig rig="contrasting" dir="t">
            <a:rot lat="0" lon="0" rev="1500000"/>
          </a:lightRig>
        </a:scene3d>
        <a:sp3d prstMaterial="metal">
          <a:bevelT w="88900" h="88900"/>
        </a:sp3d>
      </dgm:spPr>
      <dgm:t>
        <a:bodyPr/>
        <a:lstStyle/>
        <a:p>
          <a:r>
            <a:rPr lang="en-US" b="1" smtClean="0"/>
            <a:t>Deferred or Immediate</a:t>
          </a:r>
          <a:endParaRPr lang="en-US" b="1" dirty="0"/>
        </a:p>
      </dgm:t>
    </dgm:pt>
    <dgm:pt modelId="{8C426CBE-991C-4E2E-A00A-EDA1ECEC7FD0}" type="parTrans" cxnId="{231100B6-6DBA-4093-9E26-80923D06C874}">
      <dgm:prSet/>
      <dgm:spPr/>
      <dgm:t>
        <a:bodyPr/>
        <a:lstStyle/>
        <a:p>
          <a:endParaRPr lang="en-US"/>
        </a:p>
      </dgm:t>
    </dgm:pt>
    <dgm:pt modelId="{A8A0ED07-F4BA-4D2C-BAFC-4661FFC436C4}" type="sibTrans" cxnId="{231100B6-6DBA-4093-9E26-80923D06C874}">
      <dgm:prSet/>
      <dgm:spPr/>
      <dgm:t>
        <a:bodyPr/>
        <a:lstStyle/>
        <a:p>
          <a:endParaRPr lang="en-US"/>
        </a:p>
      </dgm:t>
    </dgm:pt>
    <dgm:pt modelId="{8C3D6EE1-8A2A-4EA9-8126-2745F6BD334A}">
      <dgm:prSet phldrT="[Text]"/>
      <dgm:spPr/>
      <dgm:t>
        <a:bodyPr/>
        <a:lstStyle/>
        <a:p>
          <a:r>
            <a:rPr lang="en-US" dirty="0"/>
            <a:t>The Annuity may be Deferred or Immediate as determined by the FRA Bylaws </a:t>
          </a:r>
        </a:p>
      </dgm:t>
    </dgm:pt>
    <dgm:pt modelId="{A1C6DF23-4030-4EF7-B936-CDDAE5CB53DD}" type="parTrans" cxnId="{BC18FA3E-8737-4634-BE3C-03C7A1B1EC7E}">
      <dgm:prSet/>
      <dgm:spPr/>
      <dgm:t>
        <a:bodyPr/>
        <a:lstStyle/>
        <a:p>
          <a:endParaRPr lang="en-US"/>
        </a:p>
      </dgm:t>
    </dgm:pt>
    <dgm:pt modelId="{DC90D8FE-342D-4F54-84B8-0922A9945021}" type="sibTrans" cxnId="{BC18FA3E-8737-4634-BE3C-03C7A1B1EC7E}">
      <dgm:prSet/>
      <dgm:spPr/>
      <dgm:t>
        <a:bodyPr/>
        <a:lstStyle/>
        <a:p>
          <a:endParaRPr lang="en-US"/>
        </a:p>
      </dgm:t>
    </dgm:pt>
    <dgm:pt modelId="{91CED6CB-7BCE-462A-9FA8-5799D8C9F282}" type="pres">
      <dgm:prSet presAssocID="{F592BC6B-171B-45A3-B65A-4794AEEE4754}" presName="composite" presStyleCnt="0">
        <dgm:presLayoutVars>
          <dgm:chMax val="5"/>
          <dgm:dir/>
          <dgm:animLvl val="ctr"/>
          <dgm:resizeHandles val="exact"/>
        </dgm:presLayoutVars>
      </dgm:prSet>
      <dgm:spPr/>
      <dgm:t>
        <a:bodyPr/>
        <a:lstStyle/>
        <a:p>
          <a:endParaRPr lang="en-US"/>
        </a:p>
      </dgm:t>
    </dgm:pt>
    <dgm:pt modelId="{2AAD1285-D9A4-4AB4-8909-AD48D940FF11}" type="pres">
      <dgm:prSet presAssocID="{F592BC6B-171B-45A3-B65A-4794AEEE4754}" presName="cycle" presStyleCnt="0"/>
      <dgm:spPr/>
      <dgm:t>
        <a:bodyPr/>
        <a:lstStyle/>
        <a:p>
          <a:endParaRPr lang="en-US"/>
        </a:p>
      </dgm:t>
    </dgm:pt>
    <dgm:pt modelId="{7A89CCC1-28CC-4B5F-AEE6-FF507D6D05C5}" type="pres">
      <dgm:prSet presAssocID="{F592BC6B-171B-45A3-B65A-4794AEEE4754}" presName="centerShape" presStyleCnt="0"/>
      <dgm:spPr/>
      <dgm:t>
        <a:bodyPr/>
        <a:lstStyle/>
        <a:p>
          <a:endParaRPr lang="en-US"/>
        </a:p>
      </dgm:t>
    </dgm:pt>
    <dgm:pt modelId="{CCAE9293-07D7-490F-9552-7ABEC1311E67}" type="pres">
      <dgm:prSet presAssocID="{F592BC6B-171B-45A3-B65A-4794AEEE4754}" presName="connSite" presStyleLbl="node1" presStyleIdx="0" presStyleCnt="4"/>
      <dgm:spPr/>
      <dgm:t>
        <a:bodyPr/>
        <a:lstStyle/>
        <a:p>
          <a:endParaRPr lang="en-US"/>
        </a:p>
      </dgm:t>
    </dgm:pt>
    <dgm:pt modelId="{3CA30A74-D7CB-4D2C-8D49-EBC105A8FB37}" type="pres">
      <dgm:prSet presAssocID="{F592BC6B-171B-45A3-B65A-4794AEEE4754}" presName="visible" presStyleLbl="node1" presStyleIdx="0" presStyleCnt="4"/>
      <dgm:spPr>
        <a:scene3d>
          <a:camera prst="orthographicFront">
            <a:rot lat="0" lon="0" rev="0"/>
          </a:camera>
          <a:lightRig rig="contrasting" dir="t">
            <a:rot lat="0" lon="0" rev="1500000"/>
          </a:lightRig>
        </a:scene3d>
        <a:sp3d prstMaterial="metal">
          <a:bevelT w="88900" h="88900"/>
        </a:sp3d>
      </dgm:spPr>
      <dgm:t>
        <a:bodyPr/>
        <a:lstStyle/>
        <a:p>
          <a:endParaRPr lang="en-US"/>
        </a:p>
      </dgm:t>
    </dgm:pt>
    <dgm:pt modelId="{2092D8C4-1982-4701-91D6-CB94F9B2F8F5}" type="pres">
      <dgm:prSet presAssocID="{2FE5E5BE-48DE-4275-8B50-5743B30DC6ED}" presName="Name25" presStyleLbl="parChTrans1D1" presStyleIdx="0" presStyleCnt="3"/>
      <dgm:spPr/>
      <dgm:t>
        <a:bodyPr/>
        <a:lstStyle/>
        <a:p>
          <a:endParaRPr lang="en-US"/>
        </a:p>
      </dgm:t>
    </dgm:pt>
    <dgm:pt modelId="{99F844FB-1150-4A47-B7C1-CD8815FB040F}" type="pres">
      <dgm:prSet presAssocID="{F09CB7C8-D4BD-4C68-A63F-2E34F2D41F23}" presName="node" presStyleCnt="0"/>
      <dgm:spPr/>
      <dgm:t>
        <a:bodyPr/>
        <a:lstStyle/>
        <a:p>
          <a:endParaRPr lang="en-US"/>
        </a:p>
      </dgm:t>
    </dgm:pt>
    <dgm:pt modelId="{2E17C319-76A3-4600-AA1E-87636FDFC437}" type="pres">
      <dgm:prSet presAssocID="{F09CB7C8-D4BD-4C68-A63F-2E34F2D41F23}" presName="parentNode" presStyleLbl="node1" presStyleIdx="1" presStyleCnt="4" custScaleX="109384">
        <dgm:presLayoutVars>
          <dgm:chMax val="1"/>
          <dgm:bulletEnabled val="1"/>
        </dgm:presLayoutVars>
      </dgm:prSet>
      <dgm:spPr/>
      <dgm:t>
        <a:bodyPr/>
        <a:lstStyle/>
        <a:p>
          <a:endParaRPr lang="en-US"/>
        </a:p>
      </dgm:t>
    </dgm:pt>
    <dgm:pt modelId="{6BCE5760-8526-4D64-8B89-7DD01955ABAB}" type="pres">
      <dgm:prSet presAssocID="{F09CB7C8-D4BD-4C68-A63F-2E34F2D41F23}" presName="childNode" presStyleLbl="revTx" presStyleIdx="0" presStyleCnt="3">
        <dgm:presLayoutVars>
          <dgm:bulletEnabled val="1"/>
        </dgm:presLayoutVars>
      </dgm:prSet>
      <dgm:spPr/>
      <dgm:t>
        <a:bodyPr/>
        <a:lstStyle/>
        <a:p>
          <a:endParaRPr lang="en-US"/>
        </a:p>
      </dgm:t>
    </dgm:pt>
    <dgm:pt modelId="{E298048D-4B5F-43FB-AAEC-CCDDEC8B73C3}" type="pres">
      <dgm:prSet presAssocID="{FF11ECFA-FFE3-4A45-A231-ED5C84B30CFB}" presName="Name25" presStyleLbl="parChTrans1D1" presStyleIdx="1" presStyleCnt="3"/>
      <dgm:spPr/>
      <dgm:t>
        <a:bodyPr/>
        <a:lstStyle/>
        <a:p>
          <a:endParaRPr lang="en-US"/>
        </a:p>
      </dgm:t>
    </dgm:pt>
    <dgm:pt modelId="{4D94C13E-43E2-4744-A008-035AA128EDCE}" type="pres">
      <dgm:prSet presAssocID="{B63BFB64-A44B-45FA-A001-7DD5FF68F4BB}" presName="node" presStyleCnt="0"/>
      <dgm:spPr/>
      <dgm:t>
        <a:bodyPr/>
        <a:lstStyle/>
        <a:p>
          <a:endParaRPr lang="en-US"/>
        </a:p>
      </dgm:t>
    </dgm:pt>
    <dgm:pt modelId="{5F3A639E-1FE0-4E8C-A3A5-127659056724}" type="pres">
      <dgm:prSet presAssocID="{B63BFB64-A44B-45FA-A001-7DD5FF68F4BB}" presName="parentNode" presStyleLbl="node1" presStyleIdx="2" presStyleCnt="4">
        <dgm:presLayoutVars>
          <dgm:chMax val="1"/>
          <dgm:bulletEnabled val="1"/>
        </dgm:presLayoutVars>
      </dgm:prSet>
      <dgm:spPr/>
      <dgm:t>
        <a:bodyPr/>
        <a:lstStyle/>
        <a:p>
          <a:endParaRPr lang="en-US"/>
        </a:p>
      </dgm:t>
    </dgm:pt>
    <dgm:pt modelId="{ECBC7FE6-4892-42ED-9363-1CE929161F7F}" type="pres">
      <dgm:prSet presAssocID="{B63BFB64-A44B-45FA-A001-7DD5FF68F4BB}" presName="childNode" presStyleLbl="revTx" presStyleIdx="1" presStyleCnt="3">
        <dgm:presLayoutVars>
          <dgm:bulletEnabled val="1"/>
        </dgm:presLayoutVars>
      </dgm:prSet>
      <dgm:spPr/>
      <dgm:t>
        <a:bodyPr/>
        <a:lstStyle/>
        <a:p>
          <a:endParaRPr lang="en-US"/>
        </a:p>
      </dgm:t>
    </dgm:pt>
    <dgm:pt modelId="{A245CC07-48DF-4E40-AAAF-C52F23661706}" type="pres">
      <dgm:prSet presAssocID="{8C426CBE-991C-4E2E-A00A-EDA1ECEC7FD0}" presName="Name25" presStyleLbl="parChTrans1D1" presStyleIdx="2" presStyleCnt="3"/>
      <dgm:spPr/>
      <dgm:t>
        <a:bodyPr/>
        <a:lstStyle/>
        <a:p>
          <a:endParaRPr lang="en-US"/>
        </a:p>
      </dgm:t>
    </dgm:pt>
    <dgm:pt modelId="{FB3F4D29-95A9-42CF-931B-B578A34DEBE9}" type="pres">
      <dgm:prSet presAssocID="{DF7381C2-B1E3-4286-B920-CBE08D54F4EA}" presName="node" presStyleCnt="0"/>
      <dgm:spPr/>
      <dgm:t>
        <a:bodyPr/>
        <a:lstStyle/>
        <a:p>
          <a:endParaRPr lang="en-US"/>
        </a:p>
      </dgm:t>
    </dgm:pt>
    <dgm:pt modelId="{A5F3BF70-303A-4ECD-A0D1-05B20A2B47BD}" type="pres">
      <dgm:prSet presAssocID="{DF7381C2-B1E3-4286-B920-CBE08D54F4EA}" presName="parentNode" presStyleLbl="node1" presStyleIdx="3" presStyleCnt="4">
        <dgm:presLayoutVars>
          <dgm:chMax val="1"/>
          <dgm:bulletEnabled val="1"/>
        </dgm:presLayoutVars>
      </dgm:prSet>
      <dgm:spPr/>
      <dgm:t>
        <a:bodyPr/>
        <a:lstStyle/>
        <a:p>
          <a:endParaRPr lang="en-US"/>
        </a:p>
      </dgm:t>
    </dgm:pt>
    <dgm:pt modelId="{A50CC9E4-F3A8-4B07-9D3E-7BEDE4D70C03}" type="pres">
      <dgm:prSet presAssocID="{DF7381C2-B1E3-4286-B920-CBE08D54F4EA}" presName="childNode" presStyleLbl="revTx" presStyleIdx="2" presStyleCnt="3">
        <dgm:presLayoutVars>
          <dgm:bulletEnabled val="1"/>
        </dgm:presLayoutVars>
      </dgm:prSet>
      <dgm:spPr/>
      <dgm:t>
        <a:bodyPr/>
        <a:lstStyle/>
        <a:p>
          <a:endParaRPr lang="en-US"/>
        </a:p>
      </dgm:t>
    </dgm:pt>
  </dgm:ptLst>
  <dgm:cxnLst>
    <dgm:cxn modelId="{B970E3EF-AEB4-48F8-832A-4AF64BC8CFCD}" type="presOf" srcId="{B63BFB64-A44B-45FA-A001-7DD5FF68F4BB}" destId="{5F3A639E-1FE0-4E8C-A3A5-127659056724}" srcOrd="0" destOrd="0" presId="urn:microsoft.com/office/officeart/2005/8/layout/radial2"/>
    <dgm:cxn modelId="{64505760-71E6-4E3D-8CD3-2452B0E3EF03}" type="presOf" srcId="{8C3D6EE1-8A2A-4EA9-8126-2745F6BD334A}" destId="{A50CC9E4-F3A8-4B07-9D3E-7BEDE4D70C03}" srcOrd="0" destOrd="0" presId="urn:microsoft.com/office/officeart/2005/8/layout/radial2"/>
    <dgm:cxn modelId="{BC18FA3E-8737-4634-BE3C-03C7A1B1EC7E}" srcId="{DF7381C2-B1E3-4286-B920-CBE08D54F4EA}" destId="{8C3D6EE1-8A2A-4EA9-8126-2745F6BD334A}" srcOrd="0" destOrd="0" parTransId="{A1C6DF23-4030-4EF7-B936-CDDAE5CB53DD}" sibTransId="{DC90D8FE-342D-4F54-84B8-0922A9945021}"/>
    <dgm:cxn modelId="{0F8D3AEA-77CE-4200-BF83-23734DD17A87}" srcId="{F592BC6B-171B-45A3-B65A-4794AEEE4754}" destId="{F09CB7C8-D4BD-4C68-A63F-2E34F2D41F23}" srcOrd="0" destOrd="0" parTransId="{2FE5E5BE-48DE-4275-8B50-5743B30DC6ED}" sibTransId="{8BAB03E2-839A-4274-8B3F-E9A107F1460F}"/>
    <dgm:cxn modelId="{BE60678E-4DF4-43FB-B10C-FFC3DB2C2CF4}" srcId="{B63BFB64-A44B-45FA-A001-7DD5FF68F4BB}" destId="{D31C0E09-7D93-4E29-B744-2E366A042700}" srcOrd="0" destOrd="0" parTransId="{6A062B9E-2F7B-43C9-8891-EA4189AFF9DB}" sibTransId="{C30AD13B-56E5-4AE6-8077-F5CF5BF2F800}"/>
    <dgm:cxn modelId="{603FE0EE-FFA2-4D4A-B2B0-8B3487F97E15}" type="presOf" srcId="{D31C0E09-7D93-4E29-B744-2E366A042700}" destId="{ECBC7FE6-4892-42ED-9363-1CE929161F7F}" srcOrd="0" destOrd="0" presId="urn:microsoft.com/office/officeart/2005/8/layout/radial2"/>
    <dgm:cxn modelId="{F2711AD1-8920-48DD-B239-B038B4160453}" srcId="{F09CB7C8-D4BD-4C68-A63F-2E34F2D41F23}" destId="{BFAEE138-3537-439E-B393-A2458FD9508C}" srcOrd="0" destOrd="0" parTransId="{AB4376B7-6BE3-47A3-B918-8DC4329B0757}" sibTransId="{65D4793F-0943-451B-95A0-EDB6FAA247DA}"/>
    <dgm:cxn modelId="{231100B6-6DBA-4093-9E26-80923D06C874}" srcId="{F592BC6B-171B-45A3-B65A-4794AEEE4754}" destId="{DF7381C2-B1E3-4286-B920-CBE08D54F4EA}" srcOrd="2" destOrd="0" parTransId="{8C426CBE-991C-4E2E-A00A-EDA1ECEC7FD0}" sibTransId="{A8A0ED07-F4BA-4D2C-BAFC-4661FFC436C4}"/>
    <dgm:cxn modelId="{97C05496-20BA-4DC7-AA94-62468BE807D6}" srcId="{F592BC6B-171B-45A3-B65A-4794AEEE4754}" destId="{B63BFB64-A44B-45FA-A001-7DD5FF68F4BB}" srcOrd="1" destOrd="0" parTransId="{FF11ECFA-FFE3-4A45-A231-ED5C84B30CFB}" sibTransId="{F3BB3F95-85A6-4EE8-AB71-A8BD35DEB5E0}"/>
    <dgm:cxn modelId="{EEEA1A8A-1018-4EEC-9E32-56795688588D}" type="presOf" srcId="{FF11ECFA-FFE3-4A45-A231-ED5C84B30CFB}" destId="{E298048D-4B5F-43FB-AAEC-CCDDEC8B73C3}" srcOrd="0" destOrd="0" presId="urn:microsoft.com/office/officeart/2005/8/layout/radial2"/>
    <dgm:cxn modelId="{E885FEDB-0D2C-420F-9C66-EECA8C274F90}" type="presOf" srcId="{2FE5E5BE-48DE-4275-8B50-5743B30DC6ED}" destId="{2092D8C4-1982-4701-91D6-CB94F9B2F8F5}" srcOrd="0" destOrd="0" presId="urn:microsoft.com/office/officeart/2005/8/layout/radial2"/>
    <dgm:cxn modelId="{88E8DC3F-1DA2-4D22-BE38-2D1FEA9A1655}" type="presOf" srcId="{DF7381C2-B1E3-4286-B920-CBE08D54F4EA}" destId="{A5F3BF70-303A-4ECD-A0D1-05B20A2B47BD}" srcOrd="0" destOrd="0" presId="urn:microsoft.com/office/officeart/2005/8/layout/radial2"/>
    <dgm:cxn modelId="{6019537F-3651-4CEF-82DC-D5D25232DE63}" type="presOf" srcId="{BFAEE138-3537-439E-B393-A2458FD9508C}" destId="{6BCE5760-8526-4D64-8B89-7DD01955ABAB}" srcOrd="0" destOrd="0" presId="urn:microsoft.com/office/officeart/2005/8/layout/radial2"/>
    <dgm:cxn modelId="{DF0F4CBC-9F88-4B71-B5D7-7C5D58E73180}" type="presOf" srcId="{F592BC6B-171B-45A3-B65A-4794AEEE4754}" destId="{91CED6CB-7BCE-462A-9FA8-5799D8C9F282}" srcOrd="0" destOrd="0" presId="urn:microsoft.com/office/officeart/2005/8/layout/radial2"/>
    <dgm:cxn modelId="{6F6A2A44-8E7B-46DC-B9CF-25F9C6779148}" type="presOf" srcId="{8C426CBE-991C-4E2E-A00A-EDA1ECEC7FD0}" destId="{A245CC07-48DF-4E40-AAAF-C52F23661706}" srcOrd="0" destOrd="0" presId="urn:microsoft.com/office/officeart/2005/8/layout/radial2"/>
    <dgm:cxn modelId="{42C8E563-318C-4ED2-BFA4-1FDB459ADE15}" type="presOf" srcId="{F09CB7C8-D4BD-4C68-A63F-2E34F2D41F23}" destId="{2E17C319-76A3-4600-AA1E-87636FDFC437}" srcOrd="0" destOrd="0" presId="urn:microsoft.com/office/officeart/2005/8/layout/radial2"/>
    <dgm:cxn modelId="{B1D98027-1EED-4668-9815-FF716F1071D6}" type="presParOf" srcId="{91CED6CB-7BCE-462A-9FA8-5799D8C9F282}" destId="{2AAD1285-D9A4-4AB4-8909-AD48D940FF11}" srcOrd="0" destOrd="0" presId="urn:microsoft.com/office/officeart/2005/8/layout/radial2"/>
    <dgm:cxn modelId="{1FCE8BB0-6F61-491B-8180-058DB592CD6A}" type="presParOf" srcId="{2AAD1285-D9A4-4AB4-8909-AD48D940FF11}" destId="{7A89CCC1-28CC-4B5F-AEE6-FF507D6D05C5}" srcOrd="0" destOrd="0" presId="urn:microsoft.com/office/officeart/2005/8/layout/radial2"/>
    <dgm:cxn modelId="{030A6FEE-6FBC-49B9-8ADB-E06B6EA7E6E8}" type="presParOf" srcId="{7A89CCC1-28CC-4B5F-AEE6-FF507D6D05C5}" destId="{CCAE9293-07D7-490F-9552-7ABEC1311E67}" srcOrd="0" destOrd="0" presId="urn:microsoft.com/office/officeart/2005/8/layout/radial2"/>
    <dgm:cxn modelId="{3ED94AEA-7F52-4E57-8C03-6BDE0AC6A0CA}" type="presParOf" srcId="{7A89CCC1-28CC-4B5F-AEE6-FF507D6D05C5}" destId="{3CA30A74-D7CB-4D2C-8D49-EBC105A8FB37}" srcOrd="1" destOrd="0" presId="urn:microsoft.com/office/officeart/2005/8/layout/radial2"/>
    <dgm:cxn modelId="{223F3BC5-FD81-4D4F-85D7-2830806DE734}" type="presParOf" srcId="{2AAD1285-D9A4-4AB4-8909-AD48D940FF11}" destId="{2092D8C4-1982-4701-91D6-CB94F9B2F8F5}" srcOrd="1" destOrd="0" presId="urn:microsoft.com/office/officeart/2005/8/layout/radial2"/>
    <dgm:cxn modelId="{4FD5348F-4FB6-4F1E-874D-D436A6878C0B}" type="presParOf" srcId="{2AAD1285-D9A4-4AB4-8909-AD48D940FF11}" destId="{99F844FB-1150-4A47-B7C1-CD8815FB040F}" srcOrd="2" destOrd="0" presId="urn:microsoft.com/office/officeart/2005/8/layout/radial2"/>
    <dgm:cxn modelId="{DD59DA05-A43F-4227-8EB6-5DD136C52FDB}" type="presParOf" srcId="{99F844FB-1150-4A47-B7C1-CD8815FB040F}" destId="{2E17C319-76A3-4600-AA1E-87636FDFC437}" srcOrd="0" destOrd="0" presId="urn:microsoft.com/office/officeart/2005/8/layout/radial2"/>
    <dgm:cxn modelId="{FDA676CA-0AC0-4E4F-8826-F08D860ECCF6}" type="presParOf" srcId="{99F844FB-1150-4A47-B7C1-CD8815FB040F}" destId="{6BCE5760-8526-4D64-8B89-7DD01955ABAB}" srcOrd="1" destOrd="0" presId="urn:microsoft.com/office/officeart/2005/8/layout/radial2"/>
    <dgm:cxn modelId="{9DF18D59-6B86-4307-890E-FDCD87690714}" type="presParOf" srcId="{2AAD1285-D9A4-4AB4-8909-AD48D940FF11}" destId="{E298048D-4B5F-43FB-AAEC-CCDDEC8B73C3}" srcOrd="3" destOrd="0" presId="urn:microsoft.com/office/officeart/2005/8/layout/radial2"/>
    <dgm:cxn modelId="{B4E88F54-2F2D-4162-821B-4007F7F35B78}" type="presParOf" srcId="{2AAD1285-D9A4-4AB4-8909-AD48D940FF11}" destId="{4D94C13E-43E2-4744-A008-035AA128EDCE}" srcOrd="4" destOrd="0" presId="urn:microsoft.com/office/officeart/2005/8/layout/radial2"/>
    <dgm:cxn modelId="{A62D0F4B-3B4C-449D-932F-B5A820A081C8}" type="presParOf" srcId="{4D94C13E-43E2-4744-A008-035AA128EDCE}" destId="{5F3A639E-1FE0-4E8C-A3A5-127659056724}" srcOrd="0" destOrd="0" presId="urn:microsoft.com/office/officeart/2005/8/layout/radial2"/>
    <dgm:cxn modelId="{0F18878C-F9B0-4438-BF3F-C5EC059FCB8E}" type="presParOf" srcId="{4D94C13E-43E2-4744-A008-035AA128EDCE}" destId="{ECBC7FE6-4892-42ED-9363-1CE929161F7F}" srcOrd="1" destOrd="0" presId="urn:microsoft.com/office/officeart/2005/8/layout/radial2"/>
    <dgm:cxn modelId="{18B038E5-FC94-43B5-96D1-5703BB6727E1}" type="presParOf" srcId="{2AAD1285-D9A4-4AB4-8909-AD48D940FF11}" destId="{A245CC07-48DF-4E40-AAAF-C52F23661706}" srcOrd="5" destOrd="0" presId="urn:microsoft.com/office/officeart/2005/8/layout/radial2"/>
    <dgm:cxn modelId="{8DC09376-5EF9-4614-ACA9-81D30BB1018B}" type="presParOf" srcId="{2AAD1285-D9A4-4AB4-8909-AD48D940FF11}" destId="{FB3F4D29-95A9-42CF-931B-B578A34DEBE9}" srcOrd="6" destOrd="0" presId="urn:microsoft.com/office/officeart/2005/8/layout/radial2"/>
    <dgm:cxn modelId="{762D7CF3-B718-4CEB-905E-0BA078EC6AEE}" type="presParOf" srcId="{FB3F4D29-95A9-42CF-931B-B578A34DEBE9}" destId="{A5F3BF70-303A-4ECD-A0D1-05B20A2B47BD}" srcOrd="0" destOrd="0" presId="urn:microsoft.com/office/officeart/2005/8/layout/radial2"/>
    <dgm:cxn modelId="{79ED1662-1CCF-451D-AC8C-8CAE71D07F6C}" type="presParOf" srcId="{FB3F4D29-95A9-42CF-931B-B578A34DEBE9}" destId="{A50CC9E4-F3A8-4B07-9D3E-7BEDE4D70C0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9C43732-F6B3-492A-8949-EC2885DEB1B8}" type="doc">
      <dgm:prSet loTypeId="urn:microsoft.com/office/officeart/2005/8/layout/vList5" loCatId="list" qsTypeId="urn:microsoft.com/office/officeart/2005/8/quickstyle/simple1#15" qsCatId="simple" csTypeId="urn:microsoft.com/office/officeart/2005/8/colors/accent1_2#17" csCatId="accent1" phldr="1"/>
      <dgm:spPr>
        <a:scene3d>
          <a:camera prst="orthographicFront">
            <a:rot lat="0" lon="0" rev="0"/>
          </a:camera>
          <a:lightRig rig="contrasting" dir="t">
            <a:rot lat="0" lon="0" rev="1500000"/>
          </a:lightRig>
        </a:scene3d>
      </dgm:spPr>
      <dgm:t>
        <a:bodyPr/>
        <a:lstStyle/>
        <a:p>
          <a:endParaRPr lang="en-US"/>
        </a:p>
      </dgm:t>
    </dgm:pt>
    <dgm:pt modelId="{3C53C1AF-17EB-4446-85DA-AADC3C7C83FD}">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Temporary Notes or No Fund Warrants</a:t>
          </a:r>
        </a:p>
      </dgm:t>
    </dgm:pt>
    <dgm:pt modelId="{E2430780-1572-4DC8-918F-42841257340C}" type="parTrans" cxnId="{DFAA8B98-3248-4161-8036-4CE3BBFC04EF}">
      <dgm:prSet/>
      <dgm:spPr/>
      <dgm:t>
        <a:bodyPr/>
        <a:lstStyle/>
        <a:p>
          <a:endParaRPr lang="en-US"/>
        </a:p>
      </dgm:t>
    </dgm:pt>
    <dgm:pt modelId="{E653F08B-E509-4C67-B3F1-283414E9AB59}" type="sibTrans" cxnId="{DFAA8B98-3248-4161-8036-4CE3BBFC04EF}">
      <dgm:prSet/>
      <dgm:spPr/>
      <dgm:t>
        <a:bodyPr/>
        <a:lstStyle/>
        <a:p>
          <a:endParaRPr lang="en-US"/>
        </a:p>
      </dgm:t>
    </dgm:pt>
    <dgm:pt modelId="{8009F315-F40E-4646-B6AA-F54C901BD528}">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Time Deposit Open Accounts CDs, Time CDs</a:t>
          </a:r>
        </a:p>
      </dgm:t>
    </dgm:pt>
    <dgm:pt modelId="{42F49C2D-C1CB-46E0-A030-A98EF02DD1FE}" type="parTrans" cxnId="{46AB868C-A033-4322-87D2-488EB67B32BF}">
      <dgm:prSet/>
      <dgm:spPr/>
      <dgm:t>
        <a:bodyPr/>
        <a:lstStyle/>
        <a:p>
          <a:endParaRPr lang="en-US"/>
        </a:p>
      </dgm:t>
    </dgm:pt>
    <dgm:pt modelId="{217F20AD-58E2-453A-85E8-13300F01FE14}" type="sibTrans" cxnId="{46AB868C-A033-4322-87D2-488EB67B32BF}">
      <dgm:prSet/>
      <dgm:spPr/>
      <dgm:t>
        <a:bodyPr/>
        <a:lstStyle/>
        <a:p>
          <a:endParaRPr lang="en-US"/>
        </a:p>
      </dgm:t>
    </dgm:pt>
    <dgm:pt modelId="{2B706C76-C9DB-41E5-98CF-9DC056691C53}">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200" dirty="0"/>
            <a:t>In banks, savings and loan associations which have offices located in such investing governmental unit</a:t>
          </a:r>
        </a:p>
      </dgm:t>
    </dgm:pt>
    <dgm:pt modelId="{A7E0D26D-7A26-4A74-BB91-4751F1F5BD1A}" type="parTrans" cxnId="{9B5052BE-3352-4EFF-9592-92220287150C}">
      <dgm:prSet/>
      <dgm:spPr/>
      <dgm:t>
        <a:bodyPr/>
        <a:lstStyle/>
        <a:p>
          <a:endParaRPr lang="en-US"/>
        </a:p>
      </dgm:t>
    </dgm:pt>
    <dgm:pt modelId="{A231631C-3711-46CD-B16F-CE599CB8A3D5}" type="sibTrans" cxnId="{9B5052BE-3352-4EFF-9592-92220287150C}">
      <dgm:prSet/>
      <dgm:spPr/>
      <dgm:t>
        <a:bodyPr/>
        <a:lstStyle/>
        <a:p>
          <a:endParaRPr lang="en-US"/>
        </a:p>
      </dgm:t>
    </dgm:pt>
    <dgm:pt modelId="{23D2B783-2373-47DF-81BB-9709FB0F5A3F}">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Repurchase Agreements</a:t>
          </a:r>
        </a:p>
      </dgm:t>
    </dgm:pt>
    <dgm:pt modelId="{D1953C21-1A7B-437D-8A2D-E1A92D3C3B7A}" type="parTrans" cxnId="{FC1C4B04-15EC-4DEE-BF25-D3C402577978}">
      <dgm:prSet/>
      <dgm:spPr/>
      <dgm:t>
        <a:bodyPr/>
        <a:lstStyle/>
        <a:p>
          <a:endParaRPr lang="en-US"/>
        </a:p>
      </dgm:t>
    </dgm:pt>
    <dgm:pt modelId="{2AD6E8C8-F21F-4A58-87D8-84F0CB5D361E}" type="sibTrans" cxnId="{FC1C4B04-15EC-4DEE-BF25-D3C402577978}">
      <dgm:prSet/>
      <dgm:spPr/>
      <dgm:t>
        <a:bodyPr/>
        <a:lstStyle/>
        <a:p>
          <a:endParaRPr lang="en-US"/>
        </a:p>
      </dgm:t>
    </dgm:pt>
    <dgm:pt modelId="{D7D3E7DE-7C37-4DCA-812E-B8CF70E2B2E1}">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200" dirty="0"/>
            <a:t>Or the state of Kansas if greater interest rate</a:t>
          </a:r>
        </a:p>
      </dgm:t>
    </dgm:pt>
    <dgm:pt modelId="{81E55F95-485D-45FE-AAF7-E3C49711A58D}" type="parTrans" cxnId="{7DB34673-8068-44FA-A511-6A72D2AFE60F}">
      <dgm:prSet/>
      <dgm:spPr/>
      <dgm:t>
        <a:bodyPr/>
        <a:lstStyle/>
        <a:p>
          <a:endParaRPr lang="en-US"/>
        </a:p>
      </dgm:t>
    </dgm:pt>
    <dgm:pt modelId="{D3CD3EB2-551E-44EC-8DC3-C134C6E4FB39}" type="sibTrans" cxnId="{7DB34673-8068-44FA-A511-6A72D2AFE60F}">
      <dgm:prSet/>
      <dgm:spPr/>
      <dgm:t>
        <a:bodyPr/>
        <a:lstStyle/>
        <a:p>
          <a:endParaRPr lang="en-US"/>
        </a:p>
      </dgm:t>
    </dgm:pt>
    <dgm:pt modelId="{3F246659-1DE4-4C6E-A925-B47FB232B553}">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400" dirty="0"/>
            <a:t>Issued by such investing governmental unit</a:t>
          </a:r>
        </a:p>
      </dgm:t>
    </dgm:pt>
    <dgm:pt modelId="{FC466E27-5925-4B82-8D93-C34926310550}" type="parTrans" cxnId="{828BD166-9F2F-4DE7-9BF4-5A9F3632359A}">
      <dgm:prSet/>
      <dgm:spPr/>
      <dgm:t>
        <a:bodyPr/>
        <a:lstStyle/>
        <a:p>
          <a:endParaRPr lang="en-US"/>
        </a:p>
      </dgm:t>
    </dgm:pt>
    <dgm:pt modelId="{46DD52FA-5DE0-4E69-8D40-DB413D8944F2}" type="sibTrans" cxnId="{828BD166-9F2F-4DE7-9BF4-5A9F3632359A}">
      <dgm:prSet/>
      <dgm:spPr/>
      <dgm:t>
        <a:bodyPr/>
        <a:lstStyle/>
        <a:p>
          <a:endParaRPr lang="en-US"/>
        </a:p>
      </dgm:t>
    </dgm:pt>
    <dgm:pt modelId="{FE1DC3BC-15A2-47A7-8688-89E80DD22024}">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200" dirty="0"/>
            <a:t>If no office in such investing governmental unit then in banks which have offices in the county or counties in which all/or part of such investing governmental unit is located</a:t>
          </a:r>
        </a:p>
      </dgm:t>
    </dgm:pt>
    <dgm:pt modelId="{B42E226C-5BE6-4237-A1FD-B20C51AB681D}" type="parTrans" cxnId="{F5F86640-F6E7-49E8-B8C0-FB498B473287}">
      <dgm:prSet/>
      <dgm:spPr/>
      <dgm:t>
        <a:bodyPr/>
        <a:lstStyle/>
        <a:p>
          <a:endParaRPr lang="en-US"/>
        </a:p>
      </dgm:t>
    </dgm:pt>
    <dgm:pt modelId="{8326C780-4D57-4E25-B254-B9CFCD6B7F53}" type="sibTrans" cxnId="{F5F86640-F6E7-49E8-B8C0-FB498B473287}">
      <dgm:prSet/>
      <dgm:spPr/>
      <dgm:t>
        <a:bodyPr/>
        <a:lstStyle/>
        <a:p>
          <a:endParaRPr lang="en-US"/>
        </a:p>
      </dgm:t>
    </dgm:pt>
    <dgm:pt modelId="{C2E32693-0980-4F7E-9D3D-D2BB9981F2F8}">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200" dirty="0"/>
            <a:t>In banks, savings and loan associations which have offices located in such investing governmental unit</a:t>
          </a:r>
        </a:p>
      </dgm:t>
    </dgm:pt>
    <dgm:pt modelId="{A4A275F7-D82A-434B-9E54-B4C7B944A3E3}" type="parTrans" cxnId="{A17D41BD-74CA-49D5-A2C3-3A3C16A8427A}">
      <dgm:prSet/>
      <dgm:spPr/>
      <dgm:t>
        <a:bodyPr/>
        <a:lstStyle/>
        <a:p>
          <a:endParaRPr lang="en-US"/>
        </a:p>
      </dgm:t>
    </dgm:pt>
    <dgm:pt modelId="{846A5A59-B9FC-4B0F-AC2B-A09951AD34FD}" type="sibTrans" cxnId="{A17D41BD-74CA-49D5-A2C3-3A3C16A8427A}">
      <dgm:prSet/>
      <dgm:spPr/>
      <dgm:t>
        <a:bodyPr/>
        <a:lstStyle/>
        <a:p>
          <a:endParaRPr lang="en-US"/>
        </a:p>
      </dgm:t>
    </dgm:pt>
    <dgm:pt modelId="{30A5613F-35A2-4E31-BF3F-1E4C7DFF65A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200" dirty="0"/>
            <a:t>If no office in such investing governmental unit then in banks which have offices in the county or counties in which all/or part of such investing governmental unit is located</a:t>
          </a:r>
        </a:p>
      </dgm:t>
    </dgm:pt>
    <dgm:pt modelId="{98B790AA-02AF-411C-BFB7-BE8567456084}" type="parTrans" cxnId="{F100BC8E-A6FA-4572-89C9-EB169F2EBB16}">
      <dgm:prSet/>
      <dgm:spPr/>
      <dgm:t>
        <a:bodyPr/>
        <a:lstStyle/>
        <a:p>
          <a:endParaRPr lang="en-US"/>
        </a:p>
      </dgm:t>
    </dgm:pt>
    <dgm:pt modelId="{E36A53F9-8CFD-45B1-B1B9-72B745F9A10C}" type="sibTrans" cxnId="{F100BC8E-A6FA-4572-89C9-EB169F2EBB16}">
      <dgm:prSet/>
      <dgm:spPr/>
      <dgm:t>
        <a:bodyPr/>
        <a:lstStyle/>
        <a:p>
          <a:endParaRPr lang="en-US"/>
        </a:p>
      </dgm:t>
    </dgm:pt>
    <dgm:pt modelId="{F0EF3AA8-08E5-479E-A4D1-171B0FDEEE94}">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US Treasury bills or notes </a:t>
          </a:r>
        </a:p>
      </dgm:t>
    </dgm:pt>
    <dgm:pt modelId="{BA7DAE36-1A48-434A-AF4D-69E5936771BD}" type="parTrans" cxnId="{C5968B00-22AB-49D6-98D2-72920FA44183}">
      <dgm:prSet/>
      <dgm:spPr/>
      <dgm:t>
        <a:bodyPr/>
        <a:lstStyle/>
        <a:p>
          <a:endParaRPr lang="en-US"/>
        </a:p>
      </dgm:t>
    </dgm:pt>
    <dgm:pt modelId="{3DFCCC21-5D60-48F5-A196-693F937B5048}" type="sibTrans" cxnId="{C5968B00-22AB-49D6-98D2-72920FA44183}">
      <dgm:prSet/>
      <dgm:spPr/>
      <dgm:t>
        <a:bodyPr/>
        <a:lstStyle/>
        <a:p>
          <a:endParaRPr lang="en-US"/>
        </a:p>
      </dgm:t>
    </dgm:pt>
    <dgm:pt modelId="{7AD91BFE-C100-4711-875D-5C8B693879F4}">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400" dirty="0"/>
            <a:t>Not to exceed 2 years maturity</a:t>
          </a:r>
        </a:p>
      </dgm:t>
    </dgm:pt>
    <dgm:pt modelId="{82115B91-4F58-4C80-8E85-3DFCD48C3AA3}" type="parTrans" cxnId="{0D8B629F-B274-4B16-9DD8-44E1176035AB}">
      <dgm:prSet/>
      <dgm:spPr/>
      <dgm:t>
        <a:bodyPr/>
        <a:lstStyle/>
        <a:p>
          <a:endParaRPr lang="en-US"/>
        </a:p>
      </dgm:t>
    </dgm:pt>
    <dgm:pt modelId="{655EFEBB-93C7-4BEF-92E2-0B6DE81BD2A5}" type="sibTrans" cxnId="{0D8B629F-B274-4B16-9DD8-44E1176035AB}">
      <dgm:prSet/>
      <dgm:spPr/>
      <dgm:t>
        <a:bodyPr/>
        <a:lstStyle/>
        <a:p>
          <a:endParaRPr lang="en-US"/>
        </a:p>
      </dgm:t>
    </dgm:pt>
    <dgm:pt modelId="{AA43AF27-3EB4-4A25-9FEC-D5392657B9C7}">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400" dirty="0"/>
            <a:t>In banks, savings and loan associations, the federal reserve bank of Kansas City or with primary government securities dealers</a:t>
          </a:r>
        </a:p>
      </dgm:t>
    </dgm:pt>
    <dgm:pt modelId="{0A93C678-993A-42DB-913E-479011349D95}" type="parTrans" cxnId="{E022BD21-BE77-4A6C-BBCF-83D88E2C9035}">
      <dgm:prSet/>
      <dgm:spPr/>
      <dgm:t>
        <a:bodyPr/>
        <a:lstStyle/>
        <a:p>
          <a:endParaRPr lang="en-US"/>
        </a:p>
      </dgm:t>
    </dgm:pt>
    <dgm:pt modelId="{D43DCBEB-F0E7-426F-8070-97C955D3D50E}" type="sibTrans" cxnId="{E022BD21-BE77-4A6C-BBCF-83D88E2C9035}">
      <dgm:prSet/>
      <dgm:spPr/>
      <dgm:t>
        <a:bodyPr/>
        <a:lstStyle/>
        <a:p>
          <a:endParaRPr lang="en-US"/>
        </a:p>
      </dgm:t>
    </dgm:pt>
    <dgm:pt modelId="{04E43F4B-0A7D-4A2C-818B-896B62FF65CC}" type="pres">
      <dgm:prSet presAssocID="{D9C43732-F6B3-492A-8949-EC2885DEB1B8}" presName="Name0" presStyleCnt="0">
        <dgm:presLayoutVars>
          <dgm:dir/>
          <dgm:animLvl val="lvl"/>
          <dgm:resizeHandles val="exact"/>
        </dgm:presLayoutVars>
      </dgm:prSet>
      <dgm:spPr/>
      <dgm:t>
        <a:bodyPr/>
        <a:lstStyle/>
        <a:p>
          <a:endParaRPr lang="en-US"/>
        </a:p>
      </dgm:t>
    </dgm:pt>
    <dgm:pt modelId="{C0742A17-515F-4267-AA07-A129EB2ABABC}" type="pres">
      <dgm:prSet presAssocID="{3C53C1AF-17EB-4446-85DA-AADC3C7C83FD}"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128B86F-2871-4342-AE22-78C3AC35293B}" type="pres">
      <dgm:prSet presAssocID="{3C53C1AF-17EB-4446-85DA-AADC3C7C83FD}" presName="parentText" presStyleLbl="node1" presStyleIdx="0" presStyleCnt="4">
        <dgm:presLayoutVars>
          <dgm:chMax val="1"/>
          <dgm:bulletEnabled val="1"/>
        </dgm:presLayoutVars>
      </dgm:prSet>
      <dgm:spPr/>
      <dgm:t>
        <a:bodyPr/>
        <a:lstStyle/>
        <a:p>
          <a:endParaRPr lang="en-US"/>
        </a:p>
      </dgm:t>
    </dgm:pt>
    <dgm:pt modelId="{DBD5C3F1-FE2C-4ABF-AEE2-6AB86620C5CB}" type="pres">
      <dgm:prSet presAssocID="{3C53C1AF-17EB-4446-85DA-AADC3C7C83FD}" presName="descendantText" presStyleLbl="alignAccFollowNode1" presStyleIdx="0" presStyleCnt="4">
        <dgm:presLayoutVars>
          <dgm:bulletEnabled val="1"/>
        </dgm:presLayoutVars>
      </dgm:prSet>
      <dgm:spPr/>
      <dgm:t>
        <a:bodyPr/>
        <a:lstStyle/>
        <a:p>
          <a:endParaRPr lang="en-US"/>
        </a:p>
      </dgm:t>
    </dgm:pt>
    <dgm:pt modelId="{0315B5FB-D48C-471C-A9BB-EC0C148B5867}" type="pres">
      <dgm:prSet presAssocID="{E653F08B-E509-4C67-B3F1-283414E9AB59}"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FD78546-C766-4CEF-BE56-C464B7D285F1}" type="pres">
      <dgm:prSet presAssocID="{8009F315-F40E-4646-B6AA-F54C901BD528}"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B2C0AE8-81D9-4D96-93E2-B5888A747B22}" type="pres">
      <dgm:prSet presAssocID="{8009F315-F40E-4646-B6AA-F54C901BD528}" presName="parentText" presStyleLbl="node1" presStyleIdx="1" presStyleCnt="4">
        <dgm:presLayoutVars>
          <dgm:chMax val="1"/>
          <dgm:bulletEnabled val="1"/>
        </dgm:presLayoutVars>
      </dgm:prSet>
      <dgm:spPr/>
      <dgm:t>
        <a:bodyPr/>
        <a:lstStyle/>
        <a:p>
          <a:endParaRPr lang="en-US"/>
        </a:p>
      </dgm:t>
    </dgm:pt>
    <dgm:pt modelId="{85C5A94B-0EAB-4E04-9EBA-C1340C9028E6}" type="pres">
      <dgm:prSet presAssocID="{8009F315-F40E-4646-B6AA-F54C901BD528}" presName="descendantText" presStyleLbl="alignAccFollowNode1" presStyleIdx="1" presStyleCnt="4">
        <dgm:presLayoutVars>
          <dgm:bulletEnabled val="1"/>
        </dgm:presLayoutVars>
      </dgm:prSet>
      <dgm:spPr/>
      <dgm:t>
        <a:bodyPr/>
        <a:lstStyle/>
        <a:p>
          <a:endParaRPr lang="en-US"/>
        </a:p>
      </dgm:t>
    </dgm:pt>
    <dgm:pt modelId="{E022656C-0452-4AAE-8235-FF31005D11B6}" type="pres">
      <dgm:prSet presAssocID="{217F20AD-58E2-453A-85E8-13300F01FE14}"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486ACF2-1E93-41B6-B9B8-F72B49B8C2E5}" type="pres">
      <dgm:prSet presAssocID="{23D2B783-2373-47DF-81BB-9709FB0F5A3F}"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E2CA770-BAF5-46BC-9B20-C52A489D825E}" type="pres">
      <dgm:prSet presAssocID="{23D2B783-2373-47DF-81BB-9709FB0F5A3F}" presName="parentText" presStyleLbl="node1" presStyleIdx="2" presStyleCnt="4">
        <dgm:presLayoutVars>
          <dgm:chMax val="1"/>
          <dgm:bulletEnabled val="1"/>
        </dgm:presLayoutVars>
      </dgm:prSet>
      <dgm:spPr/>
      <dgm:t>
        <a:bodyPr/>
        <a:lstStyle/>
        <a:p>
          <a:endParaRPr lang="en-US"/>
        </a:p>
      </dgm:t>
    </dgm:pt>
    <dgm:pt modelId="{477913A4-5BCA-4882-8564-17090E2FC9EE}" type="pres">
      <dgm:prSet presAssocID="{23D2B783-2373-47DF-81BB-9709FB0F5A3F}" presName="descendantText" presStyleLbl="alignAccFollowNode1" presStyleIdx="2" presStyleCnt="4" custScaleY="116826">
        <dgm:presLayoutVars>
          <dgm:bulletEnabled val="1"/>
        </dgm:presLayoutVars>
      </dgm:prSet>
      <dgm:spPr/>
      <dgm:t>
        <a:bodyPr/>
        <a:lstStyle/>
        <a:p>
          <a:endParaRPr lang="en-US"/>
        </a:p>
      </dgm:t>
    </dgm:pt>
    <dgm:pt modelId="{A3082F40-C36C-47BB-A3F0-B87318D64A87}" type="pres">
      <dgm:prSet presAssocID="{2AD6E8C8-F21F-4A58-87D8-84F0CB5D361E}"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9AACE93-6120-447D-94E2-E4E456BC33E5}" type="pres">
      <dgm:prSet presAssocID="{F0EF3AA8-08E5-479E-A4D1-171B0FDEEE94}"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298E3FC-C7F1-4094-B275-8D34D7FF11EB}" type="pres">
      <dgm:prSet presAssocID="{F0EF3AA8-08E5-479E-A4D1-171B0FDEEE94}" presName="parentText" presStyleLbl="node1" presStyleIdx="3" presStyleCnt="4">
        <dgm:presLayoutVars>
          <dgm:chMax val="1"/>
          <dgm:bulletEnabled val="1"/>
        </dgm:presLayoutVars>
      </dgm:prSet>
      <dgm:spPr/>
      <dgm:t>
        <a:bodyPr/>
        <a:lstStyle/>
        <a:p>
          <a:endParaRPr lang="en-US"/>
        </a:p>
      </dgm:t>
    </dgm:pt>
    <dgm:pt modelId="{444B611C-2C88-4085-BE7C-0C34F82C9E95}" type="pres">
      <dgm:prSet presAssocID="{F0EF3AA8-08E5-479E-A4D1-171B0FDEEE94}" presName="descendantText" presStyleLbl="alignAccFollowNode1" presStyleIdx="3" presStyleCnt="4">
        <dgm:presLayoutVars>
          <dgm:bulletEnabled val="1"/>
        </dgm:presLayoutVars>
      </dgm:prSet>
      <dgm:spPr/>
      <dgm:t>
        <a:bodyPr/>
        <a:lstStyle/>
        <a:p>
          <a:endParaRPr lang="en-US"/>
        </a:p>
      </dgm:t>
    </dgm:pt>
  </dgm:ptLst>
  <dgm:cxnLst>
    <dgm:cxn modelId="{C7BC26E5-669F-4253-BE4F-557E9B5CC4A7}" type="presOf" srcId="{AA43AF27-3EB4-4A25-9FEC-D5392657B9C7}" destId="{444B611C-2C88-4085-BE7C-0C34F82C9E95}" srcOrd="0" destOrd="1" presId="urn:microsoft.com/office/officeart/2005/8/layout/vList5"/>
    <dgm:cxn modelId="{A17D41BD-74CA-49D5-A2C3-3A3C16A8427A}" srcId="{23D2B783-2373-47DF-81BB-9709FB0F5A3F}" destId="{C2E32693-0980-4F7E-9D3D-D2BB9981F2F8}" srcOrd="0" destOrd="0" parTransId="{A4A275F7-D82A-434B-9E54-B4C7B944A3E3}" sibTransId="{846A5A59-B9FC-4B0F-AC2B-A09951AD34FD}"/>
    <dgm:cxn modelId="{46F13307-5DC3-42F3-9B82-08DBCA60C1BF}" type="presOf" srcId="{7AD91BFE-C100-4711-875D-5C8B693879F4}" destId="{444B611C-2C88-4085-BE7C-0C34F82C9E95}" srcOrd="0" destOrd="0" presId="urn:microsoft.com/office/officeart/2005/8/layout/vList5"/>
    <dgm:cxn modelId="{9B5052BE-3352-4EFF-9592-92220287150C}" srcId="{8009F315-F40E-4646-B6AA-F54C901BD528}" destId="{2B706C76-C9DB-41E5-98CF-9DC056691C53}" srcOrd="0" destOrd="0" parTransId="{A7E0D26D-7A26-4A74-BB91-4751F1F5BD1A}" sibTransId="{A231631C-3711-46CD-B16F-CE599CB8A3D5}"/>
    <dgm:cxn modelId="{E3652A00-7D5E-4B85-BB4B-847BA356D864}" type="presOf" srcId="{23D2B783-2373-47DF-81BB-9709FB0F5A3F}" destId="{FE2CA770-BAF5-46BC-9B20-C52A489D825E}" srcOrd="0" destOrd="0" presId="urn:microsoft.com/office/officeart/2005/8/layout/vList5"/>
    <dgm:cxn modelId="{F5F86640-F6E7-49E8-B8C0-FB498B473287}" srcId="{8009F315-F40E-4646-B6AA-F54C901BD528}" destId="{FE1DC3BC-15A2-47A7-8688-89E80DD22024}" srcOrd="1" destOrd="0" parTransId="{B42E226C-5BE6-4237-A1FD-B20C51AB681D}" sibTransId="{8326C780-4D57-4E25-B254-B9CFCD6B7F53}"/>
    <dgm:cxn modelId="{2335BDF2-81A4-40B9-BCAA-657F5D0CE66A}" type="presOf" srcId="{8009F315-F40E-4646-B6AA-F54C901BD528}" destId="{1B2C0AE8-81D9-4D96-93E2-B5888A747B22}" srcOrd="0" destOrd="0" presId="urn:microsoft.com/office/officeart/2005/8/layout/vList5"/>
    <dgm:cxn modelId="{FC1C4B04-15EC-4DEE-BF25-D3C402577978}" srcId="{D9C43732-F6B3-492A-8949-EC2885DEB1B8}" destId="{23D2B783-2373-47DF-81BB-9709FB0F5A3F}" srcOrd="2" destOrd="0" parTransId="{D1953C21-1A7B-437D-8A2D-E1A92D3C3B7A}" sibTransId="{2AD6E8C8-F21F-4A58-87D8-84F0CB5D361E}"/>
    <dgm:cxn modelId="{345E1E73-2DE2-472A-A95C-20C2897FF629}" type="presOf" srcId="{3C53C1AF-17EB-4446-85DA-AADC3C7C83FD}" destId="{1128B86F-2871-4342-AE22-78C3AC35293B}" srcOrd="0" destOrd="0" presId="urn:microsoft.com/office/officeart/2005/8/layout/vList5"/>
    <dgm:cxn modelId="{DFAA8B98-3248-4161-8036-4CE3BBFC04EF}" srcId="{D9C43732-F6B3-492A-8949-EC2885DEB1B8}" destId="{3C53C1AF-17EB-4446-85DA-AADC3C7C83FD}" srcOrd="0" destOrd="0" parTransId="{E2430780-1572-4DC8-918F-42841257340C}" sibTransId="{E653F08B-E509-4C67-B3F1-283414E9AB59}"/>
    <dgm:cxn modelId="{828BD166-9F2F-4DE7-9BF4-5A9F3632359A}" srcId="{3C53C1AF-17EB-4446-85DA-AADC3C7C83FD}" destId="{3F246659-1DE4-4C6E-A925-B47FB232B553}" srcOrd="0" destOrd="0" parTransId="{FC466E27-5925-4B82-8D93-C34926310550}" sibTransId="{46DD52FA-5DE0-4E69-8D40-DB413D8944F2}"/>
    <dgm:cxn modelId="{E022BD21-BE77-4A6C-BBCF-83D88E2C9035}" srcId="{F0EF3AA8-08E5-479E-A4D1-171B0FDEEE94}" destId="{AA43AF27-3EB4-4A25-9FEC-D5392657B9C7}" srcOrd="1" destOrd="0" parTransId="{0A93C678-993A-42DB-913E-479011349D95}" sibTransId="{D43DCBEB-F0E7-426F-8070-97C955D3D50E}"/>
    <dgm:cxn modelId="{01AA8B65-0E9A-4345-A1C8-07D37318D426}" type="presOf" srcId="{3F246659-1DE4-4C6E-A925-B47FB232B553}" destId="{DBD5C3F1-FE2C-4ABF-AEE2-6AB86620C5CB}" srcOrd="0" destOrd="0" presId="urn:microsoft.com/office/officeart/2005/8/layout/vList5"/>
    <dgm:cxn modelId="{E8D7C801-7D4B-4127-87BD-DA8A5EA97851}" type="presOf" srcId="{D7D3E7DE-7C37-4DCA-812E-B8CF70E2B2E1}" destId="{477913A4-5BCA-4882-8564-17090E2FC9EE}" srcOrd="0" destOrd="2" presId="urn:microsoft.com/office/officeart/2005/8/layout/vList5"/>
    <dgm:cxn modelId="{0D8B629F-B274-4B16-9DD8-44E1176035AB}" srcId="{F0EF3AA8-08E5-479E-A4D1-171B0FDEEE94}" destId="{7AD91BFE-C100-4711-875D-5C8B693879F4}" srcOrd="0" destOrd="0" parTransId="{82115B91-4F58-4C80-8E85-3DFCD48C3AA3}" sibTransId="{655EFEBB-93C7-4BEF-92E2-0B6DE81BD2A5}"/>
    <dgm:cxn modelId="{5DE4DF5C-0279-4A28-BCF0-456017B36A35}" type="presOf" srcId="{FE1DC3BC-15A2-47A7-8688-89E80DD22024}" destId="{85C5A94B-0EAB-4E04-9EBA-C1340C9028E6}" srcOrd="0" destOrd="1" presId="urn:microsoft.com/office/officeart/2005/8/layout/vList5"/>
    <dgm:cxn modelId="{3D123A02-3AA8-4981-832B-1A4B366E2A87}" type="presOf" srcId="{D9C43732-F6B3-492A-8949-EC2885DEB1B8}" destId="{04E43F4B-0A7D-4A2C-818B-896B62FF65CC}" srcOrd="0" destOrd="0" presId="urn:microsoft.com/office/officeart/2005/8/layout/vList5"/>
    <dgm:cxn modelId="{F100BC8E-A6FA-4572-89C9-EB169F2EBB16}" srcId="{23D2B783-2373-47DF-81BB-9709FB0F5A3F}" destId="{30A5613F-35A2-4E31-BF3F-1E4C7DFF65A6}" srcOrd="1" destOrd="0" parTransId="{98B790AA-02AF-411C-BFB7-BE8567456084}" sibTransId="{E36A53F9-8CFD-45B1-B1B9-72B745F9A10C}"/>
    <dgm:cxn modelId="{7DB34673-8068-44FA-A511-6A72D2AFE60F}" srcId="{23D2B783-2373-47DF-81BB-9709FB0F5A3F}" destId="{D7D3E7DE-7C37-4DCA-812E-B8CF70E2B2E1}" srcOrd="2" destOrd="0" parTransId="{81E55F95-485D-45FE-AAF7-E3C49711A58D}" sibTransId="{D3CD3EB2-551E-44EC-8DC3-C134C6E4FB39}"/>
    <dgm:cxn modelId="{01A808A1-6F82-4951-B28B-321E44529E25}" type="presOf" srcId="{F0EF3AA8-08E5-479E-A4D1-171B0FDEEE94}" destId="{0298E3FC-C7F1-4094-B275-8D34D7FF11EB}" srcOrd="0" destOrd="0" presId="urn:microsoft.com/office/officeart/2005/8/layout/vList5"/>
    <dgm:cxn modelId="{C5968B00-22AB-49D6-98D2-72920FA44183}" srcId="{D9C43732-F6B3-492A-8949-EC2885DEB1B8}" destId="{F0EF3AA8-08E5-479E-A4D1-171B0FDEEE94}" srcOrd="3" destOrd="0" parTransId="{BA7DAE36-1A48-434A-AF4D-69E5936771BD}" sibTransId="{3DFCCC21-5D60-48F5-A196-693F937B5048}"/>
    <dgm:cxn modelId="{37F61C6B-601C-400C-BD03-8A3F59A51A46}" type="presOf" srcId="{2B706C76-C9DB-41E5-98CF-9DC056691C53}" destId="{85C5A94B-0EAB-4E04-9EBA-C1340C9028E6}" srcOrd="0" destOrd="0" presId="urn:microsoft.com/office/officeart/2005/8/layout/vList5"/>
    <dgm:cxn modelId="{CFD8F722-8085-4B0E-9F97-585D4E6E1891}" type="presOf" srcId="{C2E32693-0980-4F7E-9D3D-D2BB9981F2F8}" destId="{477913A4-5BCA-4882-8564-17090E2FC9EE}" srcOrd="0" destOrd="0" presId="urn:microsoft.com/office/officeart/2005/8/layout/vList5"/>
    <dgm:cxn modelId="{46AB868C-A033-4322-87D2-488EB67B32BF}" srcId="{D9C43732-F6B3-492A-8949-EC2885DEB1B8}" destId="{8009F315-F40E-4646-B6AA-F54C901BD528}" srcOrd="1" destOrd="0" parTransId="{42F49C2D-C1CB-46E0-A030-A98EF02DD1FE}" sibTransId="{217F20AD-58E2-453A-85E8-13300F01FE14}"/>
    <dgm:cxn modelId="{19ED5C7A-446C-4553-A987-C237DF274B77}" type="presOf" srcId="{30A5613F-35A2-4E31-BF3F-1E4C7DFF65A6}" destId="{477913A4-5BCA-4882-8564-17090E2FC9EE}" srcOrd="0" destOrd="1" presId="urn:microsoft.com/office/officeart/2005/8/layout/vList5"/>
    <dgm:cxn modelId="{E08A12A1-37F8-44C0-8C4F-4C3E10A19AC0}" type="presParOf" srcId="{04E43F4B-0A7D-4A2C-818B-896B62FF65CC}" destId="{C0742A17-515F-4267-AA07-A129EB2ABABC}" srcOrd="0" destOrd="0" presId="urn:microsoft.com/office/officeart/2005/8/layout/vList5"/>
    <dgm:cxn modelId="{6A5DE0E1-0BEE-4758-BD90-E3AD957E2980}" type="presParOf" srcId="{C0742A17-515F-4267-AA07-A129EB2ABABC}" destId="{1128B86F-2871-4342-AE22-78C3AC35293B}" srcOrd="0" destOrd="0" presId="urn:microsoft.com/office/officeart/2005/8/layout/vList5"/>
    <dgm:cxn modelId="{4D06DBCD-FE0D-4BB7-B6C3-ADF95A210C30}" type="presParOf" srcId="{C0742A17-515F-4267-AA07-A129EB2ABABC}" destId="{DBD5C3F1-FE2C-4ABF-AEE2-6AB86620C5CB}" srcOrd="1" destOrd="0" presId="urn:microsoft.com/office/officeart/2005/8/layout/vList5"/>
    <dgm:cxn modelId="{E91BCE9F-E784-449C-B123-7D05322A9BF1}" type="presParOf" srcId="{04E43F4B-0A7D-4A2C-818B-896B62FF65CC}" destId="{0315B5FB-D48C-471C-A9BB-EC0C148B5867}" srcOrd="1" destOrd="0" presId="urn:microsoft.com/office/officeart/2005/8/layout/vList5"/>
    <dgm:cxn modelId="{6680B5BA-9F1D-4628-A7A9-EE0091FE1DC1}" type="presParOf" srcId="{04E43F4B-0A7D-4A2C-818B-896B62FF65CC}" destId="{BFD78546-C766-4CEF-BE56-C464B7D285F1}" srcOrd="2" destOrd="0" presId="urn:microsoft.com/office/officeart/2005/8/layout/vList5"/>
    <dgm:cxn modelId="{7A94A696-1794-4B5A-B119-5664CF424610}" type="presParOf" srcId="{BFD78546-C766-4CEF-BE56-C464B7D285F1}" destId="{1B2C0AE8-81D9-4D96-93E2-B5888A747B22}" srcOrd="0" destOrd="0" presId="urn:microsoft.com/office/officeart/2005/8/layout/vList5"/>
    <dgm:cxn modelId="{B831660D-E5A8-4496-99B5-3A4E94BE3A93}" type="presParOf" srcId="{BFD78546-C766-4CEF-BE56-C464B7D285F1}" destId="{85C5A94B-0EAB-4E04-9EBA-C1340C9028E6}" srcOrd="1" destOrd="0" presId="urn:microsoft.com/office/officeart/2005/8/layout/vList5"/>
    <dgm:cxn modelId="{E47FCC9C-D9A2-4E91-AD7E-6C3D5A70BB24}" type="presParOf" srcId="{04E43F4B-0A7D-4A2C-818B-896B62FF65CC}" destId="{E022656C-0452-4AAE-8235-FF31005D11B6}" srcOrd="3" destOrd="0" presId="urn:microsoft.com/office/officeart/2005/8/layout/vList5"/>
    <dgm:cxn modelId="{7F4A07E6-0E03-468A-A285-9DA79504370D}" type="presParOf" srcId="{04E43F4B-0A7D-4A2C-818B-896B62FF65CC}" destId="{2486ACF2-1E93-41B6-B9B8-F72B49B8C2E5}" srcOrd="4" destOrd="0" presId="urn:microsoft.com/office/officeart/2005/8/layout/vList5"/>
    <dgm:cxn modelId="{C9E33883-5F84-47BD-A286-61BE3605840A}" type="presParOf" srcId="{2486ACF2-1E93-41B6-B9B8-F72B49B8C2E5}" destId="{FE2CA770-BAF5-46BC-9B20-C52A489D825E}" srcOrd="0" destOrd="0" presId="urn:microsoft.com/office/officeart/2005/8/layout/vList5"/>
    <dgm:cxn modelId="{BE8C5E37-80A8-48FC-A41C-D5E7786580B3}" type="presParOf" srcId="{2486ACF2-1E93-41B6-B9B8-F72B49B8C2E5}" destId="{477913A4-5BCA-4882-8564-17090E2FC9EE}" srcOrd="1" destOrd="0" presId="urn:microsoft.com/office/officeart/2005/8/layout/vList5"/>
    <dgm:cxn modelId="{474E713F-09F6-4FC6-8F66-DE58672B023C}" type="presParOf" srcId="{04E43F4B-0A7D-4A2C-818B-896B62FF65CC}" destId="{A3082F40-C36C-47BB-A3F0-B87318D64A87}" srcOrd="5" destOrd="0" presId="urn:microsoft.com/office/officeart/2005/8/layout/vList5"/>
    <dgm:cxn modelId="{6BB55C66-B995-4E33-B9C6-153421931003}" type="presParOf" srcId="{04E43F4B-0A7D-4A2C-818B-896B62FF65CC}" destId="{B9AACE93-6120-447D-94E2-E4E456BC33E5}" srcOrd="6" destOrd="0" presId="urn:microsoft.com/office/officeart/2005/8/layout/vList5"/>
    <dgm:cxn modelId="{3D389206-67B9-4952-AB27-310996AAB44C}" type="presParOf" srcId="{B9AACE93-6120-447D-94E2-E4E456BC33E5}" destId="{0298E3FC-C7F1-4094-B275-8D34D7FF11EB}" srcOrd="0" destOrd="0" presId="urn:microsoft.com/office/officeart/2005/8/layout/vList5"/>
    <dgm:cxn modelId="{30E30EB2-EC2D-4B68-A71A-8DB7670A3271}" type="presParOf" srcId="{B9AACE93-6120-447D-94E2-E4E456BC33E5}" destId="{444B611C-2C88-4085-BE7C-0C34F82C9E9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6A0B083-612C-43AC-86F3-EF428152F094}" type="doc">
      <dgm:prSet loTypeId="urn:microsoft.com/office/officeart/2005/8/layout/vList5" loCatId="list" qsTypeId="urn:microsoft.com/office/officeart/2005/8/quickstyle/simple1#16" qsCatId="simple" csTypeId="urn:microsoft.com/office/officeart/2005/8/colors/accent1_2#18" csCatId="accent1" phldr="1"/>
      <dgm:spPr>
        <a:scene3d>
          <a:camera prst="orthographicFront">
            <a:rot lat="0" lon="0" rev="0"/>
          </a:camera>
          <a:lightRig rig="contrasting" dir="t">
            <a:rot lat="0" lon="0" rev="1500000"/>
          </a:lightRig>
        </a:scene3d>
      </dgm:spPr>
      <dgm:t>
        <a:bodyPr/>
        <a:lstStyle/>
        <a:p>
          <a:endParaRPr lang="en-US"/>
        </a:p>
      </dgm:t>
    </dgm:pt>
    <dgm:pt modelId="{4F3EBF60-5252-4F3E-8371-05C3DB00F9CA}">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Municipal Investment Pool </a:t>
          </a:r>
        </a:p>
      </dgm:t>
    </dgm:pt>
    <dgm:pt modelId="{9F03F50E-4358-453A-A023-664E60DA7CAD}" type="parTrans" cxnId="{E07914D2-6763-4DF6-BB05-8884C33F7F71}">
      <dgm:prSet/>
      <dgm:spPr/>
      <dgm:t>
        <a:bodyPr/>
        <a:lstStyle/>
        <a:p>
          <a:endParaRPr lang="en-US"/>
        </a:p>
      </dgm:t>
    </dgm:pt>
    <dgm:pt modelId="{21D27C56-13E5-4333-BA29-8D01D92DCE6A}" type="sibTrans" cxnId="{E07914D2-6763-4DF6-BB05-8884C33F7F71}">
      <dgm:prSet/>
      <dgm:spPr/>
      <dgm:t>
        <a:bodyPr/>
        <a:lstStyle/>
        <a:p>
          <a:endParaRPr lang="en-US"/>
        </a:p>
      </dgm:t>
    </dgm:pt>
    <dgm:pt modelId="{1BBAEE50-BC6F-491D-9FF1-AA0D0706C279}">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Managed by trust departments of banks which have offices located in the </a:t>
          </a:r>
          <a:r>
            <a:rPr lang="en-US" dirty="0" smtClean="0"/>
            <a:t>county. </a:t>
          </a:r>
          <a:endParaRPr lang="en-US" dirty="0"/>
        </a:p>
      </dgm:t>
    </dgm:pt>
    <dgm:pt modelId="{5CCECCE8-88E6-4FD9-8131-5DD534DCAEBE}" type="parTrans" cxnId="{61C7306D-5272-45DB-B7CC-35601D334FC0}">
      <dgm:prSet/>
      <dgm:spPr/>
      <dgm:t>
        <a:bodyPr/>
        <a:lstStyle/>
        <a:p>
          <a:endParaRPr lang="en-US"/>
        </a:p>
      </dgm:t>
    </dgm:pt>
    <dgm:pt modelId="{B1AE7346-BBAF-4BC6-BD92-B25E0B88A6C2}" type="sibTrans" cxnId="{61C7306D-5272-45DB-B7CC-35601D334FC0}">
      <dgm:prSet/>
      <dgm:spPr/>
      <dgm:t>
        <a:bodyPr/>
        <a:lstStyle/>
        <a:p>
          <a:endParaRPr lang="en-US"/>
        </a:p>
      </dgm:t>
    </dgm:pt>
    <dgm:pt modelId="{C614E19F-9E6B-49D4-A823-F1EC32B1804A}">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Multiple Municipal Client Investment Pool</a:t>
          </a:r>
        </a:p>
      </dgm:t>
    </dgm:pt>
    <dgm:pt modelId="{0BF31C86-89FB-4BD6-AB27-5F12C1C9FF7C}" type="parTrans" cxnId="{BDA4C3BD-83A3-42AD-B6DD-D0E0A297F7F6}">
      <dgm:prSet/>
      <dgm:spPr/>
      <dgm:t>
        <a:bodyPr/>
        <a:lstStyle/>
        <a:p>
          <a:endParaRPr lang="en-US"/>
        </a:p>
      </dgm:t>
    </dgm:pt>
    <dgm:pt modelId="{509155D1-C31F-49F8-A7A7-EB842CFB36E4}" type="sibTrans" cxnId="{BDA4C3BD-83A3-42AD-B6DD-D0E0A297F7F6}">
      <dgm:prSet/>
      <dgm:spPr/>
      <dgm:t>
        <a:bodyPr/>
        <a:lstStyle/>
        <a:p>
          <a:endParaRPr lang="en-US"/>
        </a:p>
      </dgm:t>
    </dgm:pt>
    <dgm:pt modelId="{A112227F-6B61-4E3E-945C-BDECA6E18FCC}">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office in such investing governmental unit then in banks which have offices in the county or counties in which all/or part of such investing governmental unit is located</a:t>
          </a:r>
        </a:p>
      </dgm:t>
    </dgm:pt>
    <dgm:pt modelId="{0D4F283A-6A58-434F-9C2B-13E8BD170137}" type="parTrans" cxnId="{B7F0E4D6-0A7E-4754-8218-41B120AD445C}">
      <dgm:prSet/>
      <dgm:spPr/>
      <dgm:t>
        <a:bodyPr/>
        <a:lstStyle/>
        <a:p>
          <a:endParaRPr lang="en-US"/>
        </a:p>
      </dgm:t>
    </dgm:pt>
    <dgm:pt modelId="{7995085A-DC56-408E-907B-CE8031B03B10}" type="sibTrans" cxnId="{B7F0E4D6-0A7E-4754-8218-41B120AD445C}">
      <dgm:prSet/>
      <dgm:spPr/>
      <dgm:t>
        <a:bodyPr/>
        <a:lstStyle/>
        <a:p>
          <a:endParaRPr lang="en-US"/>
        </a:p>
      </dgm:t>
    </dgm:pt>
    <dgm:pt modelId="{1F7C4C05-1F6D-48FA-8D34-0E66023610E1}">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Treasury Bills Municipal Investment Pools</a:t>
          </a:r>
        </a:p>
      </dgm:t>
    </dgm:pt>
    <dgm:pt modelId="{1769A186-38BD-4167-826A-4B2651EFCD88}" type="parTrans" cxnId="{DF47F8F7-7968-484B-917A-E5A6C13D97E5}">
      <dgm:prSet/>
      <dgm:spPr/>
      <dgm:t>
        <a:bodyPr/>
        <a:lstStyle/>
        <a:p>
          <a:endParaRPr lang="en-US"/>
        </a:p>
      </dgm:t>
    </dgm:pt>
    <dgm:pt modelId="{5FCB6730-3108-48F2-A8EC-8E8DB36778ED}" type="sibTrans" cxnId="{DF47F8F7-7968-484B-917A-E5A6C13D97E5}">
      <dgm:prSet/>
      <dgm:spPr/>
      <dgm:t>
        <a:bodyPr/>
        <a:lstStyle/>
        <a:p>
          <a:endParaRPr lang="en-US"/>
        </a:p>
      </dgm:t>
    </dgm:pt>
    <dgm:pt modelId="{31C1015B-5BD9-4CD5-8C11-F32D93F5EA1E}">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Shall be utilized only if the banks, savings and loan associations and savings banks eligible for investments cannot or will not make the investments authorized at equal to or greater than the investing governmental unit interest rates.  </a:t>
          </a:r>
        </a:p>
      </dgm:t>
    </dgm:pt>
    <dgm:pt modelId="{B9EC8165-8296-400B-BC86-7001328123B2}" type="parTrans" cxnId="{5C373904-53E0-49E2-B04C-087A78951855}">
      <dgm:prSet/>
      <dgm:spPr/>
      <dgm:t>
        <a:bodyPr/>
        <a:lstStyle/>
        <a:p>
          <a:endParaRPr lang="en-US"/>
        </a:p>
      </dgm:t>
    </dgm:pt>
    <dgm:pt modelId="{44E4D45D-9AB3-4A20-95AB-DB5AEC93B2E3}" type="sibTrans" cxnId="{5C373904-53E0-49E2-B04C-087A78951855}">
      <dgm:prSet/>
      <dgm:spPr/>
      <dgm:t>
        <a:bodyPr/>
        <a:lstStyle/>
        <a:p>
          <a:endParaRPr lang="en-US"/>
        </a:p>
      </dgm:t>
    </dgm:pt>
    <dgm:pt modelId="{F128CF32-7712-4DF7-9561-F2096B11EFA5}" type="pres">
      <dgm:prSet presAssocID="{76A0B083-612C-43AC-86F3-EF428152F094}" presName="Name0" presStyleCnt="0">
        <dgm:presLayoutVars>
          <dgm:dir/>
          <dgm:animLvl val="lvl"/>
          <dgm:resizeHandles val="exact"/>
        </dgm:presLayoutVars>
      </dgm:prSet>
      <dgm:spPr/>
      <dgm:t>
        <a:bodyPr/>
        <a:lstStyle/>
        <a:p>
          <a:endParaRPr lang="en-US"/>
        </a:p>
      </dgm:t>
    </dgm:pt>
    <dgm:pt modelId="{F06C77A7-0789-4115-A964-BAD87C142A2C}" type="pres">
      <dgm:prSet presAssocID="{4F3EBF60-5252-4F3E-8371-05C3DB00F9CA}"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38012B2-A418-4D74-946F-F67C49B31C35}" type="pres">
      <dgm:prSet presAssocID="{4F3EBF60-5252-4F3E-8371-05C3DB00F9CA}" presName="parentText" presStyleLbl="node1" presStyleIdx="0" presStyleCnt="3" custLinFactNeighborX="-159" custLinFactNeighborY="-475">
        <dgm:presLayoutVars>
          <dgm:chMax val="1"/>
          <dgm:bulletEnabled val="1"/>
        </dgm:presLayoutVars>
      </dgm:prSet>
      <dgm:spPr/>
      <dgm:t>
        <a:bodyPr/>
        <a:lstStyle/>
        <a:p>
          <a:endParaRPr lang="en-US"/>
        </a:p>
      </dgm:t>
    </dgm:pt>
    <dgm:pt modelId="{70BD8CBF-C5C0-4D43-B734-F2CE0F22597E}" type="pres">
      <dgm:prSet presAssocID="{4F3EBF60-5252-4F3E-8371-05C3DB00F9CA}" presName="descendantText" presStyleLbl="alignAccFollowNode1" presStyleIdx="0" presStyleCnt="3">
        <dgm:presLayoutVars>
          <dgm:bulletEnabled val="1"/>
        </dgm:presLayoutVars>
      </dgm:prSet>
      <dgm:spPr/>
      <dgm:t>
        <a:bodyPr/>
        <a:lstStyle/>
        <a:p>
          <a:endParaRPr lang="en-US"/>
        </a:p>
      </dgm:t>
    </dgm:pt>
    <dgm:pt modelId="{3D0DC5BE-2DCC-458F-BD0B-5F1AEF695ABA}" type="pres">
      <dgm:prSet presAssocID="{21D27C56-13E5-4333-BA29-8D01D92DCE6A}"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7FFD953-8105-433B-A7E2-F1BFCBAF03ED}" type="pres">
      <dgm:prSet presAssocID="{C614E19F-9E6B-49D4-A823-F1EC32B1804A}"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F108430-E6D9-42E6-AAF8-85A462DB2F40}" type="pres">
      <dgm:prSet presAssocID="{C614E19F-9E6B-49D4-A823-F1EC32B1804A}" presName="parentText" presStyleLbl="node1" presStyleIdx="1" presStyleCnt="3">
        <dgm:presLayoutVars>
          <dgm:chMax val="1"/>
          <dgm:bulletEnabled val="1"/>
        </dgm:presLayoutVars>
      </dgm:prSet>
      <dgm:spPr/>
      <dgm:t>
        <a:bodyPr/>
        <a:lstStyle/>
        <a:p>
          <a:endParaRPr lang="en-US"/>
        </a:p>
      </dgm:t>
    </dgm:pt>
    <dgm:pt modelId="{C1747B68-0A76-49DC-AAD7-A72957159911}" type="pres">
      <dgm:prSet presAssocID="{C614E19F-9E6B-49D4-A823-F1EC32B1804A}" presName="descendantText" presStyleLbl="alignAccFollowNode1" presStyleIdx="1" presStyleCnt="3">
        <dgm:presLayoutVars>
          <dgm:bulletEnabled val="1"/>
        </dgm:presLayoutVars>
      </dgm:prSet>
      <dgm:spPr/>
      <dgm:t>
        <a:bodyPr/>
        <a:lstStyle/>
        <a:p>
          <a:endParaRPr lang="en-US"/>
        </a:p>
      </dgm:t>
    </dgm:pt>
    <dgm:pt modelId="{9B89AE80-B036-4EEA-BC7B-D58827B06681}" type="pres">
      <dgm:prSet presAssocID="{509155D1-C31F-49F8-A7A7-EB842CFB36E4}"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6904698-FB9B-443C-AF0B-F9327795C7E8}" type="pres">
      <dgm:prSet presAssocID="{1F7C4C05-1F6D-48FA-8D34-0E66023610E1}"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32E7FA2-ECB8-40DE-B6C6-905CA518177B}" type="pres">
      <dgm:prSet presAssocID="{1F7C4C05-1F6D-48FA-8D34-0E66023610E1}" presName="parentText" presStyleLbl="node1" presStyleIdx="2" presStyleCnt="3">
        <dgm:presLayoutVars>
          <dgm:chMax val="1"/>
          <dgm:bulletEnabled val="1"/>
        </dgm:presLayoutVars>
      </dgm:prSet>
      <dgm:spPr/>
      <dgm:t>
        <a:bodyPr/>
        <a:lstStyle/>
        <a:p>
          <a:endParaRPr lang="en-US"/>
        </a:p>
      </dgm:t>
    </dgm:pt>
    <dgm:pt modelId="{96CC1020-8A24-4F99-BB18-40D5782FDF86}" type="pres">
      <dgm:prSet presAssocID="{1F7C4C05-1F6D-48FA-8D34-0E66023610E1}" presName="descendantText" presStyleLbl="alignAccFollowNode1" presStyleIdx="2" presStyleCnt="3">
        <dgm:presLayoutVars>
          <dgm:bulletEnabled val="1"/>
        </dgm:presLayoutVars>
      </dgm:prSet>
      <dgm:spPr/>
      <dgm:t>
        <a:bodyPr/>
        <a:lstStyle/>
        <a:p>
          <a:endParaRPr lang="en-US"/>
        </a:p>
      </dgm:t>
    </dgm:pt>
  </dgm:ptLst>
  <dgm:cxnLst>
    <dgm:cxn modelId="{B4591C9B-DB21-4539-87BF-B20EFF1ABC0D}" type="presOf" srcId="{1F7C4C05-1F6D-48FA-8D34-0E66023610E1}" destId="{932E7FA2-ECB8-40DE-B6C6-905CA518177B}" srcOrd="0" destOrd="0" presId="urn:microsoft.com/office/officeart/2005/8/layout/vList5"/>
    <dgm:cxn modelId="{93230D55-7093-4A2F-911F-847220B4FEAA}" type="presOf" srcId="{1BBAEE50-BC6F-491D-9FF1-AA0D0706C279}" destId="{70BD8CBF-C5C0-4D43-B734-F2CE0F22597E}" srcOrd="0" destOrd="0" presId="urn:microsoft.com/office/officeart/2005/8/layout/vList5"/>
    <dgm:cxn modelId="{01A45080-756D-477B-9DE2-7819DF380538}" type="presOf" srcId="{A112227F-6B61-4E3E-945C-BDECA6E18FCC}" destId="{C1747B68-0A76-49DC-AAD7-A72957159911}" srcOrd="0" destOrd="0" presId="urn:microsoft.com/office/officeart/2005/8/layout/vList5"/>
    <dgm:cxn modelId="{DF47F8F7-7968-484B-917A-E5A6C13D97E5}" srcId="{76A0B083-612C-43AC-86F3-EF428152F094}" destId="{1F7C4C05-1F6D-48FA-8D34-0E66023610E1}" srcOrd="2" destOrd="0" parTransId="{1769A186-38BD-4167-826A-4B2651EFCD88}" sibTransId="{5FCB6730-3108-48F2-A8EC-8E8DB36778ED}"/>
    <dgm:cxn modelId="{BDA4C3BD-83A3-42AD-B6DD-D0E0A297F7F6}" srcId="{76A0B083-612C-43AC-86F3-EF428152F094}" destId="{C614E19F-9E6B-49D4-A823-F1EC32B1804A}" srcOrd="1" destOrd="0" parTransId="{0BF31C86-89FB-4BD6-AB27-5F12C1C9FF7C}" sibTransId="{509155D1-C31F-49F8-A7A7-EB842CFB36E4}"/>
    <dgm:cxn modelId="{7463CB60-A6AC-474A-A2F3-AAA0C5AB0125}" type="presOf" srcId="{C614E19F-9E6B-49D4-A823-F1EC32B1804A}" destId="{9F108430-E6D9-42E6-AAF8-85A462DB2F40}" srcOrd="0" destOrd="0" presId="urn:microsoft.com/office/officeart/2005/8/layout/vList5"/>
    <dgm:cxn modelId="{5C373904-53E0-49E2-B04C-087A78951855}" srcId="{1F7C4C05-1F6D-48FA-8D34-0E66023610E1}" destId="{31C1015B-5BD9-4CD5-8C11-F32D93F5EA1E}" srcOrd="0" destOrd="0" parTransId="{B9EC8165-8296-400B-BC86-7001328123B2}" sibTransId="{44E4D45D-9AB3-4A20-95AB-DB5AEC93B2E3}"/>
    <dgm:cxn modelId="{51765139-3FF3-4B95-AAF5-EC04FF283B62}" type="presOf" srcId="{4F3EBF60-5252-4F3E-8371-05C3DB00F9CA}" destId="{738012B2-A418-4D74-946F-F67C49B31C35}" srcOrd="0" destOrd="0" presId="urn:microsoft.com/office/officeart/2005/8/layout/vList5"/>
    <dgm:cxn modelId="{E07914D2-6763-4DF6-BB05-8884C33F7F71}" srcId="{76A0B083-612C-43AC-86F3-EF428152F094}" destId="{4F3EBF60-5252-4F3E-8371-05C3DB00F9CA}" srcOrd="0" destOrd="0" parTransId="{9F03F50E-4358-453A-A023-664E60DA7CAD}" sibTransId="{21D27C56-13E5-4333-BA29-8D01D92DCE6A}"/>
    <dgm:cxn modelId="{0AA8FF49-739C-461B-ADA8-7A09578ACECB}" type="presOf" srcId="{31C1015B-5BD9-4CD5-8C11-F32D93F5EA1E}" destId="{96CC1020-8A24-4F99-BB18-40D5782FDF86}" srcOrd="0" destOrd="0" presId="urn:microsoft.com/office/officeart/2005/8/layout/vList5"/>
    <dgm:cxn modelId="{B7F0E4D6-0A7E-4754-8218-41B120AD445C}" srcId="{C614E19F-9E6B-49D4-A823-F1EC32B1804A}" destId="{A112227F-6B61-4E3E-945C-BDECA6E18FCC}" srcOrd="0" destOrd="0" parTransId="{0D4F283A-6A58-434F-9C2B-13E8BD170137}" sibTransId="{7995085A-DC56-408E-907B-CE8031B03B10}"/>
    <dgm:cxn modelId="{61C7306D-5272-45DB-B7CC-35601D334FC0}" srcId="{4F3EBF60-5252-4F3E-8371-05C3DB00F9CA}" destId="{1BBAEE50-BC6F-491D-9FF1-AA0D0706C279}" srcOrd="0" destOrd="0" parTransId="{5CCECCE8-88E6-4FD9-8131-5DD534DCAEBE}" sibTransId="{B1AE7346-BBAF-4BC6-BD92-B25E0B88A6C2}"/>
    <dgm:cxn modelId="{F7F6C381-30FD-4D8C-9891-7FBBEF0721BA}" type="presOf" srcId="{76A0B083-612C-43AC-86F3-EF428152F094}" destId="{F128CF32-7712-4DF7-9561-F2096B11EFA5}" srcOrd="0" destOrd="0" presId="urn:microsoft.com/office/officeart/2005/8/layout/vList5"/>
    <dgm:cxn modelId="{2049427F-5742-4F28-9645-2BE15661ACF0}" type="presParOf" srcId="{F128CF32-7712-4DF7-9561-F2096B11EFA5}" destId="{F06C77A7-0789-4115-A964-BAD87C142A2C}" srcOrd="0" destOrd="0" presId="urn:microsoft.com/office/officeart/2005/8/layout/vList5"/>
    <dgm:cxn modelId="{37A5FF7F-0332-489B-BD2D-5D26B5A5BD6F}" type="presParOf" srcId="{F06C77A7-0789-4115-A964-BAD87C142A2C}" destId="{738012B2-A418-4D74-946F-F67C49B31C35}" srcOrd="0" destOrd="0" presId="urn:microsoft.com/office/officeart/2005/8/layout/vList5"/>
    <dgm:cxn modelId="{C07BD211-7CAC-4A86-B5F4-4D2AA80CB638}" type="presParOf" srcId="{F06C77A7-0789-4115-A964-BAD87C142A2C}" destId="{70BD8CBF-C5C0-4D43-B734-F2CE0F22597E}" srcOrd="1" destOrd="0" presId="urn:microsoft.com/office/officeart/2005/8/layout/vList5"/>
    <dgm:cxn modelId="{0E7F6F7D-B2DC-4AA0-BA29-FCCBE2A4997C}" type="presParOf" srcId="{F128CF32-7712-4DF7-9561-F2096B11EFA5}" destId="{3D0DC5BE-2DCC-458F-BD0B-5F1AEF695ABA}" srcOrd="1" destOrd="0" presId="urn:microsoft.com/office/officeart/2005/8/layout/vList5"/>
    <dgm:cxn modelId="{DA0A1ADC-7583-44D7-A765-0664EAECD436}" type="presParOf" srcId="{F128CF32-7712-4DF7-9561-F2096B11EFA5}" destId="{57FFD953-8105-433B-A7E2-F1BFCBAF03ED}" srcOrd="2" destOrd="0" presId="urn:microsoft.com/office/officeart/2005/8/layout/vList5"/>
    <dgm:cxn modelId="{6F2DBDCC-E953-4543-9208-72117D6A714C}" type="presParOf" srcId="{57FFD953-8105-433B-A7E2-F1BFCBAF03ED}" destId="{9F108430-E6D9-42E6-AAF8-85A462DB2F40}" srcOrd="0" destOrd="0" presId="urn:microsoft.com/office/officeart/2005/8/layout/vList5"/>
    <dgm:cxn modelId="{AC905A0E-F3D7-47FC-B2C6-F04A5B8932F8}" type="presParOf" srcId="{57FFD953-8105-433B-A7E2-F1BFCBAF03ED}" destId="{C1747B68-0A76-49DC-AAD7-A72957159911}" srcOrd="1" destOrd="0" presId="urn:microsoft.com/office/officeart/2005/8/layout/vList5"/>
    <dgm:cxn modelId="{3D3AF9F4-BC04-47EC-ACA0-4D4C62167014}" type="presParOf" srcId="{F128CF32-7712-4DF7-9561-F2096B11EFA5}" destId="{9B89AE80-B036-4EEA-BC7B-D58827B06681}" srcOrd="3" destOrd="0" presId="urn:microsoft.com/office/officeart/2005/8/layout/vList5"/>
    <dgm:cxn modelId="{768B29E9-7B73-45C6-B303-1DF41426AA2F}" type="presParOf" srcId="{F128CF32-7712-4DF7-9561-F2096B11EFA5}" destId="{46904698-FB9B-443C-AF0B-F9327795C7E8}" srcOrd="4" destOrd="0" presId="urn:microsoft.com/office/officeart/2005/8/layout/vList5"/>
    <dgm:cxn modelId="{B65C5464-A803-4361-ABCA-8E3893E97CD1}" type="presParOf" srcId="{46904698-FB9B-443C-AF0B-F9327795C7E8}" destId="{932E7FA2-ECB8-40DE-B6C6-905CA518177B}" srcOrd="0" destOrd="0" presId="urn:microsoft.com/office/officeart/2005/8/layout/vList5"/>
    <dgm:cxn modelId="{8F0B5834-8A0D-4B65-9D53-16BA169575C9}" type="presParOf" srcId="{46904698-FB9B-443C-AF0B-F9327795C7E8}" destId="{96CC1020-8A24-4F99-BB18-40D5782FDF8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492B9E1-CF72-4A70-8CE9-B3A999359C01}" type="doc">
      <dgm:prSet loTypeId="urn:microsoft.com/office/officeart/2005/8/layout/hProcess4" loCatId="process" qsTypeId="urn:microsoft.com/office/officeart/2005/8/quickstyle/3d1" qsCatId="3D" csTypeId="urn:microsoft.com/office/officeart/2005/8/colors/colorful1" csCatId="colorful" phldr="1"/>
      <dgm:spPr/>
      <dgm:t>
        <a:bodyPr/>
        <a:lstStyle/>
        <a:p>
          <a:endParaRPr lang="en-US"/>
        </a:p>
      </dgm:t>
    </dgm:pt>
    <dgm:pt modelId="{BE33C99F-8CA9-4A96-B867-4DB96DBCA3E7}">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FRA Loan</a:t>
          </a:r>
        </a:p>
      </dgm:t>
    </dgm:pt>
    <dgm:pt modelId="{217682A7-1F1F-4E79-827A-5644CB0EEAE6}" type="parTrans" cxnId="{491ECDBF-A11F-4A61-B3F1-9FDF14A437AB}">
      <dgm:prSet/>
      <dgm:spPr/>
      <dgm:t>
        <a:bodyPr/>
        <a:lstStyle/>
        <a:p>
          <a:endParaRPr lang="en-US"/>
        </a:p>
      </dgm:t>
    </dgm:pt>
    <dgm:pt modelId="{FB06E5B9-2243-4CEC-94F5-F6974B95CAFE}" type="sibTrans" cxnId="{491ECDBF-A11F-4A61-B3F1-9FDF14A437AB}">
      <dgm:prSet/>
      <dgm:spPr/>
      <dgm:t>
        <a:bodyPr/>
        <a:lstStyle/>
        <a:p>
          <a:endParaRPr lang="en-US"/>
        </a:p>
      </dgm:t>
    </dgm:pt>
    <dgm:pt modelId="{B3DAF50C-BFB7-4FEA-A4DB-E21F47F34399}">
      <dgm:prSet phldrT="[Text]"/>
      <dgm:spPr/>
      <dgm:t>
        <a:bodyPr/>
        <a:lstStyle/>
        <a:p>
          <a:r>
            <a:rPr lang="en-US" dirty="0"/>
            <a:t>City</a:t>
          </a:r>
        </a:p>
      </dgm:t>
    </dgm:pt>
    <dgm:pt modelId="{6C6A9D27-B349-4CA2-A138-A5A56873B69E}" type="parTrans" cxnId="{1DF70046-AB38-4474-9E49-8D925B91DB38}">
      <dgm:prSet/>
      <dgm:spPr/>
      <dgm:t>
        <a:bodyPr/>
        <a:lstStyle/>
        <a:p>
          <a:endParaRPr lang="en-US"/>
        </a:p>
      </dgm:t>
    </dgm:pt>
    <dgm:pt modelId="{1D01D30B-CB82-4CC8-B8E2-727AA8266AE9}" type="sibTrans" cxnId="{1DF70046-AB38-4474-9E49-8D925B91DB38}">
      <dgm:prSet/>
      <dgm:spPr/>
      <dgm:t>
        <a:bodyPr/>
        <a:lstStyle/>
        <a:p>
          <a:endParaRPr lang="en-US"/>
        </a:p>
      </dgm:t>
    </dgm:pt>
    <dgm:pt modelId="{400A4F7B-0BF4-4B90-A3A8-32C55362658C}">
      <dgm:prSet phldrT="[Text]"/>
      <dgm:spPr/>
      <dgm:t>
        <a:bodyPr/>
        <a:lstStyle/>
        <a:p>
          <a:r>
            <a:rPr lang="en-US" dirty="0"/>
            <a:t>TWP</a:t>
          </a:r>
        </a:p>
      </dgm:t>
    </dgm:pt>
    <dgm:pt modelId="{EFFA23AC-AFF0-403D-8426-C03B5BF86CAB}" type="parTrans" cxnId="{9A0E240A-78B8-44C6-BFE9-0237EFA3C2EC}">
      <dgm:prSet/>
      <dgm:spPr/>
      <dgm:t>
        <a:bodyPr/>
        <a:lstStyle/>
        <a:p>
          <a:endParaRPr lang="en-US"/>
        </a:p>
      </dgm:t>
    </dgm:pt>
    <dgm:pt modelId="{284DBED0-5E9C-4C18-810F-6095446B61A2}" type="sibTrans" cxnId="{9A0E240A-78B8-44C6-BFE9-0237EFA3C2EC}">
      <dgm:prSet/>
      <dgm:spPr/>
      <dgm:t>
        <a:bodyPr/>
        <a:lstStyle/>
        <a:p>
          <a:endParaRPr lang="en-US"/>
        </a:p>
      </dgm:t>
    </dgm:pt>
    <dgm:pt modelId="{8F914B32-2D4E-4497-88BC-AD2D600A2B40}">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Improve</a:t>
          </a:r>
        </a:p>
      </dgm:t>
    </dgm:pt>
    <dgm:pt modelId="{B9A8167F-02D3-404A-8386-A5B0A238E292}" type="parTrans" cxnId="{0AE0F19C-F796-4031-850F-6457FDAB84A6}">
      <dgm:prSet/>
      <dgm:spPr/>
      <dgm:t>
        <a:bodyPr/>
        <a:lstStyle/>
        <a:p>
          <a:endParaRPr lang="en-US"/>
        </a:p>
      </dgm:t>
    </dgm:pt>
    <dgm:pt modelId="{4995A4DB-85B9-4B32-8289-28BE5927783C}" type="sibTrans" cxnId="{0AE0F19C-F796-4031-850F-6457FDAB84A6}">
      <dgm:prSet/>
      <dgm:spPr/>
      <dgm:t>
        <a:bodyPr/>
        <a:lstStyle/>
        <a:p>
          <a:endParaRPr lang="en-US"/>
        </a:p>
      </dgm:t>
    </dgm:pt>
    <dgm:pt modelId="{1E3F3335-623D-459E-9F86-CEFDDF1421C4}">
      <dgm:prSet phldrT="[Text]"/>
      <dgm:spPr/>
      <dgm:t>
        <a:bodyPr/>
        <a:lstStyle/>
        <a:p>
          <a:r>
            <a:rPr lang="en-US" dirty="0"/>
            <a:t>Fire Department</a:t>
          </a:r>
        </a:p>
      </dgm:t>
    </dgm:pt>
    <dgm:pt modelId="{473603DD-FACB-4781-BAC9-9FFA222732E9}" type="parTrans" cxnId="{2EA28785-6D0B-4292-8304-E013BE9BD290}">
      <dgm:prSet/>
      <dgm:spPr/>
      <dgm:t>
        <a:bodyPr/>
        <a:lstStyle/>
        <a:p>
          <a:endParaRPr lang="en-US"/>
        </a:p>
      </dgm:t>
    </dgm:pt>
    <dgm:pt modelId="{C352F119-1E79-4CA9-B9B0-4B57DB9A71D9}" type="sibTrans" cxnId="{2EA28785-6D0B-4292-8304-E013BE9BD290}">
      <dgm:prSet/>
      <dgm:spPr/>
      <dgm:t>
        <a:bodyPr/>
        <a:lstStyle/>
        <a:p>
          <a:endParaRPr lang="en-US"/>
        </a:p>
      </dgm:t>
    </dgm:pt>
    <dgm:pt modelId="{899E49EF-FAD6-4A4B-8323-F6C7B745A4C3}">
      <dgm:prSet phldrT="[Text]"/>
      <dgm:spPr/>
      <dgm:t>
        <a:bodyPr/>
        <a:lstStyle/>
        <a:p>
          <a:r>
            <a:rPr lang="en-US" dirty="0"/>
            <a:t>Equipment</a:t>
          </a:r>
        </a:p>
      </dgm:t>
    </dgm:pt>
    <dgm:pt modelId="{94C3092E-34EF-4B6B-A16A-50CA8BAAF20A}" type="parTrans" cxnId="{173ADBA5-E3E0-4492-985B-214BCFB9D113}">
      <dgm:prSet/>
      <dgm:spPr/>
      <dgm:t>
        <a:bodyPr/>
        <a:lstStyle/>
        <a:p>
          <a:endParaRPr lang="en-US"/>
        </a:p>
      </dgm:t>
    </dgm:pt>
    <dgm:pt modelId="{874894E0-4084-4387-9BF5-88AADCC1F49C}" type="sibTrans" cxnId="{173ADBA5-E3E0-4492-985B-214BCFB9D113}">
      <dgm:prSet/>
      <dgm:spPr/>
      <dgm:t>
        <a:bodyPr/>
        <a:lstStyle/>
        <a:p>
          <a:endParaRPr lang="en-US"/>
        </a:p>
      </dgm:t>
    </dgm:pt>
    <dgm:pt modelId="{28713DFB-FFE4-46EE-AC23-6D71187DA3DB}">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Paid Back</a:t>
          </a:r>
        </a:p>
      </dgm:t>
    </dgm:pt>
    <dgm:pt modelId="{812855E2-ED35-492F-A16D-313DCE957E2B}" type="parTrans" cxnId="{E72594F3-DF8B-4D02-8F3D-0E0BCB41AE27}">
      <dgm:prSet/>
      <dgm:spPr/>
      <dgm:t>
        <a:bodyPr/>
        <a:lstStyle/>
        <a:p>
          <a:endParaRPr lang="en-US"/>
        </a:p>
      </dgm:t>
    </dgm:pt>
    <dgm:pt modelId="{DC43E029-1A86-4323-8C7E-B07E6B6708B9}" type="sibTrans" cxnId="{E72594F3-DF8B-4D02-8F3D-0E0BCB41AE27}">
      <dgm:prSet/>
      <dgm:spPr/>
      <dgm:t>
        <a:bodyPr/>
        <a:lstStyle/>
        <a:p>
          <a:endParaRPr lang="en-US"/>
        </a:p>
      </dgm:t>
    </dgm:pt>
    <dgm:pt modelId="{8982ED6B-264C-4C58-A9E6-F9ED8B30AF13}">
      <dgm:prSet phldrT="[Text]"/>
      <dgm:spPr/>
      <dgm:t>
        <a:bodyPr/>
        <a:lstStyle/>
        <a:p>
          <a:r>
            <a:rPr lang="en-US" dirty="0"/>
            <a:t>Semiannually</a:t>
          </a:r>
        </a:p>
      </dgm:t>
    </dgm:pt>
    <dgm:pt modelId="{490C75A4-B359-4E21-BB59-7CE85C0B4CA7}" type="parTrans" cxnId="{9B4A7536-4763-4037-BA28-734D36DE71F7}">
      <dgm:prSet/>
      <dgm:spPr/>
      <dgm:t>
        <a:bodyPr/>
        <a:lstStyle/>
        <a:p>
          <a:endParaRPr lang="en-US"/>
        </a:p>
      </dgm:t>
    </dgm:pt>
    <dgm:pt modelId="{2A09DFAB-626C-4271-A71E-F625081C7B5A}" type="sibTrans" cxnId="{9B4A7536-4763-4037-BA28-734D36DE71F7}">
      <dgm:prSet/>
      <dgm:spPr/>
      <dgm:t>
        <a:bodyPr/>
        <a:lstStyle/>
        <a:p>
          <a:endParaRPr lang="en-US"/>
        </a:p>
      </dgm:t>
    </dgm:pt>
    <dgm:pt modelId="{6818D87C-E321-40C8-9A8B-6B0BE0F2C250}">
      <dgm:prSet phldrT="[Text]"/>
      <dgm:spPr/>
      <dgm:t>
        <a:bodyPr/>
        <a:lstStyle/>
        <a:p>
          <a:r>
            <a:rPr lang="en-US" dirty="0"/>
            <a:t>&lt;6% Interest</a:t>
          </a:r>
        </a:p>
      </dgm:t>
    </dgm:pt>
    <dgm:pt modelId="{5633B7B4-61F1-47C4-98C0-8EA0D49C6EC5}" type="parTrans" cxnId="{70E25040-1A56-4683-93FB-FBC762D666E9}">
      <dgm:prSet/>
      <dgm:spPr/>
      <dgm:t>
        <a:bodyPr/>
        <a:lstStyle/>
        <a:p>
          <a:endParaRPr lang="en-US"/>
        </a:p>
      </dgm:t>
    </dgm:pt>
    <dgm:pt modelId="{50EBE69A-529F-40C7-8EB1-30079D07396C}" type="sibTrans" cxnId="{70E25040-1A56-4683-93FB-FBC762D666E9}">
      <dgm:prSet/>
      <dgm:spPr/>
      <dgm:t>
        <a:bodyPr/>
        <a:lstStyle/>
        <a:p>
          <a:endParaRPr lang="en-US"/>
        </a:p>
      </dgm:t>
    </dgm:pt>
    <dgm:pt modelId="{18DC1E22-67DA-4FC3-87BE-571980B3ED31}">
      <dgm:prSet phldrT="[Text]"/>
      <dgm:spPr/>
      <dgm:t>
        <a:bodyPr/>
        <a:lstStyle/>
        <a:p>
          <a:r>
            <a:rPr lang="en-US" dirty="0"/>
            <a:t>County</a:t>
          </a:r>
        </a:p>
      </dgm:t>
    </dgm:pt>
    <dgm:pt modelId="{8746A408-1FA5-4419-B2E4-401F3AAFBBC1}" type="parTrans" cxnId="{8C43C738-C439-4BE0-9958-0C95FBAD38F9}">
      <dgm:prSet/>
      <dgm:spPr/>
      <dgm:t>
        <a:bodyPr/>
        <a:lstStyle/>
        <a:p>
          <a:endParaRPr lang="en-US"/>
        </a:p>
      </dgm:t>
    </dgm:pt>
    <dgm:pt modelId="{C3033F59-89EA-4945-8D4D-93F0AC6BFA99}" type="sibTrans" cxnId="{8C43C738-C439-4BE0-9958-0C95FBAD38F9}">
      <dgm:prSet/>
      <dgm:spPr/>
      <dgm:t>
        <a:bodyPr/>
        <a:lstStyle/>
        <a:p>
          <a:endParaRPr lang="en-US"/>
        </a:p>
      </dgm:t>
    </dgm:pt>
    <dgm:pt modelId="{D733A1E9-A8CC-4970-951E-250D13AF4528}">
      <dgm:prSet phldrT="[Text]"/>
      <dgm:spPr/>
      <dgm:t>
        <a:bodyPr/>
        <a:lstStyle/>
        <a:p>
          <a:r>
            <a:rPr lang="en-US" dirty="0"/>
            <a:t>Fire District</a:t>
          </a:r>
        </a:p>
      </dgm:t>
    </dgm:pt>
    <dgm:pt modelId="{82B03B4A-52ED-4337-911A-213B3BDC1042}" type="parTrans" cxnId="{248234C5-2200-4ACC-AD13-65FCDE465B81}">
      <dgm:prSet/>
      <dgm:spPr/>
      <dgm:t>
        <a:bodyPr/>
        <a:lstStyle/>
        <a:p>
          <a:endParaRPr lang="en-US"/>
        </a:p>
      </dgm:t>
    </dgm:pt>
    <dgm:pt modelId="{2732C181-E7C5-4705-8D87-9E99CCA12269}" type="sibTrans" cxnId="{248234C5-2200-4ACC-AD13-65FCDE465B81}">
      <dgm:prSet/>
      <dgm:spPr/>
      <dgm:t>
        <a:bodyPr/>
        <a:lstStyle/>
        <a:p>
          <a:endParaRPr lang="en-US"/>
        </a:p>
      </dgm:t>
    </dgm:pt>
    <dgm:pt modelId="{E3C3B39B-76D6-4032-A830-2506F4BDE439}" type="pres">
      <dgm:prSet presAssocID="{D492B9E1-CF72-4A70-8CE9-B3A999359C01}" presName="Name0" presStyleCnt="0">
        <dgm:presLayoutVars>
          <dgm:dir/>
          <dgm:animLvl val="lvl"/>
          <dgm:resizeHandles val="exact"/>
        </dgm:presLayoutVars>
      </dgm:prSet>
      <dgm:spPr/>
      <dgm:t>
        <a:bodyPr/>
        <a:lstStyle/>
        <a:p>
          <a:endParaRPr lang="en-US"/>
        </a:p>
      </dgm:t>
    </dgm:pt>
    <dgm:pt modelId="{7A714B8B-B359-409F-B558-18313C84DFF4}" type="pres">
      <dgm:prSet presAssocID="{D492B9E1-CF72-4A70-8CE9-B3A999359C01}" presName="tSp" presStyleCnt="0"/>
      <dgm:spPr/>
    </dgm:pt>
    <dgm:pt modelId="{AE42C0F1-767E-433C-B2EA-6983A3A038A0}" type="pres">
      <dgm:prSet presAssocID="{D492B9E1-CF72-4A70-8CE9-B3A999359C01}" presName="bSp" presStyleCnt="0"/>
      <dgm:spPr/>
    </dgm:pt>
    <dgm:pt modelId="{4D1F586C-A9CF-47F7-8617-A314B0005ACA}" type="pres">
      <dgm:prSet presAssocID="{D492B9E1-CF72-4A70-8CE9-B3A999359C01}" presName="process" presStyleCnt="0"/>
      <dgm:spPr/>
    </dgm:pt>
    <dgm:pt modelId="{5536CB72-9A3E-4E39-96F5-8267B1059707}" type="pres">
      <dgm:prSet presAssocID="{BE33C99F-8CA9-4A96-B867-4DB96DBCA3E7}" presName="composite1" presStyleCnt="0"/>
      <dgm:spPr/>
    </dgm:pt>
    <dgm:pt modelId="{D5BAAB8B-89AF-4344-AA52-B45670DB3467}" type="pres">
      <dgm:prSet presAssocID="{BE33C99F-8CA9-4A96-B867-4DB96DBCA3E7}" presName="dummyNode1" presStyleLbl="node1" presStyleIdx="0" presStyleCnt="3"/>
      <dgm:spPr/>
    </dgm:pt>
    <dgm:pt modelId="{454CFD2E-C0B5-4145-8D73-4C70D43BFC2B}" type="pres">
      <dgm:prSet presAssocID="{BE33C99F-8CA9-4A96-B867-4DB96DBCA3E7}" presName="childNode1" presStyleLbl="bgAcc1" presStyleIdx="0" presStyleCnt="3">
        <dgm:presLayoutVars>
          <dgm:bulletEnabled val="1"/>
        </dgm:presLayoutVars>
      </dgm:prSet>
      <dgm:spPr/>
      <dgm:t>
        <a:bodyPr/>
        <a:lstStyle/>
        <a:p>
          <a:endParaRPr lang="en-US"/>
        </a:p>
      </dgm:t>
    </dgm:pt>
    <dgm:pt modelId="{58E8B076-ABEE-4F37-BFF8-BADE4957DD27}" type="pres">
      <dgm:prSet presAssocID="{BE33C99F-8CA9-4A96-B867-4DB96DBCA3E7}" presName="childNode1tx" presStyleLbl="bgAcc1" presStyleIdx="0" presStyleCnt="3">
        <dgm:presLayoutVars>
          <dgm:bulletEnabled val="1"/>
        </dgm:presLayoutVars>
      </dgm:prSet>
      <dgm:spPr/>
      <dgm:t>
        <a:bodyPr/>
        <a:lstStyle/>
        <a:p>
          <a:endParaRPr lang="en-US"/>
        </a:p>
      </dgm:t>
    </dgm:pt>
    <dgm:pt modelId="{A7634ED3-ED58-4A96-8A39-C793E2DE990D}" type="pres">
      <dgm:prSet presAssocID="{BE33C99F-8CA9-4A96-B867-4DB96DBCA3E7}" presName="parentNode1" presStyleLbl="node1" presStyleIdx="0" presStyleCnt="3">
        <dgm:presLayoutVars>
          <dgm:chMax val="1"/>
          <dgm:bulletEnabled val="1"/>
        </dgm:presLayoutVars>
      </dgm:prSet>
      <dgm:spPr/>
      <dgm:t>
        <a:bodyPr/>
        <a:lstStyle/>
        <a:p>
          <a:endParaRPr lang="en-US"/>
        </a:p>
      </dgm:t>
    </dgm:pt>
    <dgm:pt modelId="{85461B71-0E1D-4BB9-AC37-7157A44991D1}" type="pres">
      <dgm:prSet presAssocID="{BE33C99F-8CA9-4A96-B867-4DB96DBCA3E7}" presName="connSite1" presStyleCnt="0"/>
      <dgm:spPr/>
    </dgm:pt>
    <dgm:pt modelId="{AA61FCF3-964F-4B63-A393-189E18A50255}" type="pres">
      <dgm:prSet presAssocID="{FB06E5B9-2243-4CEC-94F5-F6974B95CAFE}" presName="Name9" presStyleLbl="sibTrans2D1" presStyleIdx="0" presStyleCnt="2"/>
      <dgm:spPr/>
      <dgm:t>
        <a:bodyPr/>
        <a:lstStyle/>
        <a:p>
          <a:endParaRPr lang="en-US"/>
        </a:p>
      </dgm:t>
    </dgm:pt>
    <dgm:pt modelId="{DA6B2BB2-CD98-42BF-B27F-62296F182F78}" type="pres">
      <dgm:prSet presAssocID="{8F914B32-2D4E-4497-88BC-AD2D600A2B40}" presName="composite2" presStyleCnt="0"/>
      <dgm:spPr/>
    </dgm:pt>
    <dgm:pt modelId="{DD2F67CB-E190-4C40-9077-2ED87D058279}" type="pres">
      <dgm:prSet presAssocID="{8F914B32-2D4E-4497-88BC-AD2D600A2B40}" presName="dummyNode2" presStyleLbl="node1" presStyleIdx="0" presStyleCnt="3"/>
      <dgm:spPr/>
    </dgm:pt>
    <dgm:pt modelId="{F7C0DA2C-96A7-48A4-BC59-EB354205D7BD}" type="pres">
      <dgm:prSet presAssocID="{8F914B32-2D4E-4497-88BC-AD2D600A2B40}" presName="childNode2" presStyleLbl="bgAcc1" presStyleIdx="1" presStyleCnt="3">
        <dgm:presLayoutVars>
          <dgm:bulletEnabled val="1"/>
        </dgm:presLayoutVars>
      </dgm:prSet>
      <dgm:spPr/>
      <dgm:t>
        <a:bodyPr/>
        <a:lstStyle/>
        <a:p>
          <a:endParaRPr lang="en-US"/>
        </a:p>
      </dgm:t>
    </dgm:pt>
    <dgm:pt modelId="{08F968C2-D216-4E78-82F5-A48BD8A032AE}" type="pres">
      <dgm:prSet presAssocID="{8F914B32-2D4E-4497-88BC-AD2D600A2B40}" presName="childNode2tx" presStyleLbl="bgAcc1" presStyleIdx="1" presStyleCnt="3">
        <dgm:presLayoutVars>
          <dgm:bulletEnabled val="1"/>
        </dgm:presLayoutVars>
      </dgm:prSet>
      <dgm:spPr/>
      <dgm:t>
        <a:bodyPr/>
        <a:lstStyle/>
        <a:p>
          <a:endParaRPr lang="en-US"/>
        </a:p>
      </dgm:t>
    </dgm:pt>
    <dgm:pt modelId="{5D7F189D-44D5-4534-A4C9-BBC0E0CB50B0}" type="pres">
      <dgm:prSet presAssocID="{8F914B32-2D4E-4497-88BC-AD2D600A2B40}" presName="parentNode2" presStyleLbl="node1" presStyleIdx="1" presStyleCnt="3">
        <dgm:presLayoutVars>
          <dgm:chMax val="0"/>
          <dgm:bulletEnabled val="1"/>
        </dgm:presLayoutVars>
      </dgm:prSet>
      <dgm:spPr/>
      <dgm:t>
        <a:bodyPr/>
        <a:lstStyle/>
        <a:p>
          <a:endParaRPr lang="en-US"/>
        </a:p>
      </dgm:t>
    </dgm:pt>
    <dgm:pt modelId="{3D470A4B-7F25-40A7-9290-DBA37761CE1D}" type="pres">
      <dgm:prSet presAssocID="{8F914B32-2D4E-4497-88BC-AD2D600A2B40}" presName="connSite2" presStyleCnt="0"/>
      <dgm:spPr/>
    </dgm:pt>
    <dgm:pt modelId="{0D766C9B-1D2E-4BBB-B22C-4D7CD3571FCE}" type="pres">
      <dgm:prSet presAssocID="{4995A4DB-85B9-4B32-8289-28BE5927783C}" presName="Name18" presStyleLbl="sibTrans2D1" presStyleIdx="1" presStyleCnt="2"/>
      <dgm:spPr/>
      <dgm:t>
        <a:bodyPr/>
        <a:lstStyle/>
        <a:p>
          <a:endParaRPr lang="en-US"/>
        </a:p>
      </dgm:t>
    </dgm:pt>
    <dgm:pt modelId="{5188AB4C-8F6E-47C4-A48A-07BE4EA3900E}" type="pres">
      <dgm:prSet presAssocID="{28713DFB-FFE4-46EE-AC23-6D71187DA3DB}" presName="composite1" presStyleCnt="0"/>
      <dgm:spPr/>
    </dgm:pt>
    <dgm:pt modelId="{D19F32C9-69A2-468C-B91D-EC0F2E3318E5}" type="pres">
      <dgm:prSet presAssocID="{28713DFB-FFE4-46EE-AC23-6D71187DA3DB}" presName="dummyNode1" presStyleLbl="node1" presStyleIdx="1" presStyleCnt="3"/>
      <dgm:spPr/>
    </dgm:pt>
    <dgm:pt modelId="{42AC740A-0581-4979-8C08-895DE8C04ADF}" type="pres">
      <dgm:prSet presAssocID="{28713DFB-FFE4-46EE-AC23-6D71187DA3DB}" presName="childNode1" presStyleLbl="bgAcc1" presStyleIdx="2" presStyleCnt="3">
        <dgm:presLayoutVars>
          <dgm:bulletEnabled val="1"/>
        </dgm:presLayoutVars>
      </dgm:prSet>
      <dgm:spPr/>
      <dgm:t>
        <a:bodyPr/>
        <a:lstStyle/>
        <a:p>
          <a:endParaRPr lang="en-US"/>
        </a:p>
      </dgm:t>
    </dgm:pt>
    <dgm:pt modelId="{A08873CF-20D8-4167-80CA-BA907C3C9316}" type="pres">
      <dgm:prSet presAssocID="{28713DFB-FFE4-46EE-AC23-6D71187DA3DB}" presName="childNode1tx" presStyleLbl="bgAcc1" presStyleIdx="2" presStyleCnt="3">
        <dgm:presLayoutVars>
          <dgm:bulletEnabled val="1"/>
        </dgm:presLayoutVars>
      </dgm:prSet>
      <dgm:spPr/>
      <dgm:t>
        <a:bodyPr/>
        <a:lstStyle/>
        <a:p>
          <a:endParaRPr lang="en-US"/>
        </a:p>
      </dgm:t>
    </dgm:pt>
    <dgm:pt modelId="{C5AB2B0E-EB10-4338-BD11-CBFB315B3C8E}" type="pres">
      <dgm:prSet presAssocID="{28713DFB-FFE4-46EE-AC23-6D71187DA3DB}" presName="parentNode1" presStyleLbl="node1" presStyleIdx="2" presStyleCnt="3">
        <dgm:presLayoutVars>
          <dgm:chMax val="1"/>
          <dgm:bulletEnabled val="1"/>
        </dgm:presLayoutVars>
      </dgm:prSet>
      <dgm:spPr/>
      <dgm:t>
        <a:bodyPr/>
        <a:lstStyle/>
        <a:p>
          <a:endParaRPr lang="en-US"/>
        </a:p>
      </dgm:t>
    </dgm:pt>
    <dgm:pt modelId="{590EB869-30C3-442F-86D9-EDF50565BCB9}" type="pres">
      <dgm:prSet presAssocID="{28713DFB-FFE4-46EE-AC23-6D71187DA3DB}" presName="connSite1" presStyleCnt="0"/>
      <dgm:spPr/>
    </dgm:pt>
  </dgm:ptLst>
  <dgm:cxnLst>
    <dgm:cxn modelId="{CFCADF16-4736-47D2-8758-A75FA200D929}" type="presOf" srcId="{1E3F3335-623D-459E-9F86-CEFDDF1421C4}" destId="{F7C0DA2C-96A7-48A4-BC59-EB354205D7BD}" srcOrd="0" destOrd="0" presId="urn:microsoft.com/office/officeart/2005/8/layout/hProcess4"/>
    <dgm:cxn modelId="{2EA28785-6D0B-4292-8304-E013BE9BD290}" srcId="{8F914B32-2D4E-4497-88BC-AD2D600A2B40}" destId="{1E3F3335-623D-459E-9F86-CEFDDF1421C4}" srcOrd="0" destOrd="0" parTransId="{473603DD-FACB-4781-BAC9-9FFA222732E9}" sibTransId="{C352F119-1E79-4CA9-B9B0-4B57DB9A71D9}"/>
    <dgm:cxn modelId="{9CA250EF-2D5B-4507-B5D7-8D73E1A5ADB8}" type="presOf" srcId="{8F914B32-2D4E-4497-88BC-AD2D600A2B40}" destId="{5D7F189D-44D5-4534-A4C9-BBC0E0CB50B0}" srcOrd="0" destOrd="0" presId="urn:microsoft.com/office/officeart/2005/8/layout/hProcess4"/>
    <dgm:cxn modelId="{1DF70046-AB38-4474-9E49-8D925B91DB38}" srcId="{BE33C99F-8CA9-4A96-B867-4DB96DBCA3E7}" destId="{B3DAF50C-BFB7-4FEA-A4DB-E21F47F34399}" srcOrd="0" destOrd="0" parTransId="{6C6A9D27-B349-4CA2-A138-A5A56873B69E}" sibTransId="{1D01D30B-CB82-4CC8-B8E2-727AA8266AE9}"/>
    <dgm:cxn modelId="{61F9E769-56C6-48E5-9880-CC09A38FD802}" type="presOf" srcId="{1E3F3335-623D-459E-9F86-CEFDDF1421C4}" destId="{08F968C2-D216-4E78-82F5-A48BD8A032AE}" srcOrd="1" destOrd="0" presId="urn:microsoft.com/office/officeart/2005/8/layout/hProcess4"/>
    <dgm:cxn modelId="{248234C5-2200-4ACC-AD13-65FCDE465B81}" srcId="{BE33C99F-8CA9-4A96-B867-4DB96DBCA3E7}" destId="{D733A1E9-A8CC-4970-951E-250D13AF4528}" srcOrd="3" destOrd="0" parTransId="{82B03B4A-52ED-4337-911A-213B3BDC1042}" sibTransId="{2732C181-E7C5-4705-8D87-9E99CCA12269}"/>
    <dgm:cxn modelId="{173ADBA5-E3E0-4492-985B-214BCFB9D113}" srcId="{8F914B32-2D4E-4497-88BC-AD2D600A2B40}" destId="{899E49EF-FAD6-4A4B-8323-F6C7B745A4C3}" srcOrd="1" destOrd="0" parTransId="{94C3092E-34EF-4B6B-A16A-50CA8BAAF20A}" sibTransId="{874894E0-4084-4387-9BF5-88AADCC1F49C}"/>
    <dgm:cxn modelId="{922535A2-AD13-409F-9389-62CE72EE8F99}" type="presOf" srcId="{8982ED6B-264C-4C58-A9E6-F9ED8B30AF13}" destId="{42AC740A-0581-4979-8C08-895DE8C04ADF}" srcOrd="0" destOrd="0" presId="urn:microsoft.com/office/officeart/2005/8/layout/hProcess4"/>
    <dgm:cxn modelId="{E72594F3-DF8B-4D02-8F3D-0E0BCB41AE27}" srcId="{D492B9E1-CF72-4A70-8CE9-B3A999359C01}" destId="{28713DFB-FFE4-46EE-AC23-6D71187DA3DB}" srcOrd="2" destOrd="0" parTransId="{812855E2-ED35-492F-A16D-313DCE957E2B}" sibTransId="{DC43E029-1A86-4323-8C7E-B07E6B6708B9}"/>
    <dgm:cxn modelId="{CFD00C0C-8A9B-496F-AFB3-FF0EC8631F49}" type="presOf" srcId="{B3DAF50C-BFB7-4FEA-A4DB-E21F47F34399}" destId="{58E8B076-ABEE-4F37-BFF8-BADE4957DD27}" srcOrd="1" destOrd="0" presId="urn:microsoft.com/office/officeart/2005/8/layout/hProcess4"/>
    <dgm:cxn modelId="{DD89315E-6E52-4FF0-A3E1-F70B959219E8}" type="presOf" srcId="{D492B9E1-CF72-4A70-8CE9-B3A999359C01}" destId="{E3C3B39B-76D6-4032-A830-2506F4BDE439}" srcOrd="0" destOrd="0" presId="urn:microsoft.com/office/officeart/2005/8/layout/hProcess4"/>
    <dgm:cxn modelId="{53800785-3A3A-4B8F-A896-3E9B996A9FAC}" type="presOf" srcId="{28713DFB-FFE4-46EE-AC23-6D71187DA3DB}" destId="{C5AB2B0E-EB10-4338-BD11-CBFB315B3C8E}" srcOrd="0" destOrd="0" presId="urn:microsoft.com/office/officeart/2005/8/layout/hProcess4"/>
    <dgm:cxn modelId="{9A0E240A-78B8-44C6-BFE9-0237EFA3C2EC}" srcId="{BE33C99F-8CA9-4A96-B867-4DB96DBCA3E7}" destId="{400A4F7B-0BF4-4B90-A3A8-32C55362658C}" srcOrd="1" destOrd="0" parTransId="{EFFA23AC-AFF0-403D-8426-C03B5BF86CAB}" sibTransId="{284DBED0-5E9C-4C18-810F-6095446B61A2}"/>
    <dgm:cxn modelId="{E52CA3BF-9C6B-4BEA-AAAE-EEE050663668}" type="presOf" srcId="{6818D87C-E321-40C8-9A8B-6B0BE0F2C250}" destId="{A08873CF-20D8-4167-80CA-BA907C3C9316}" srcOrd="1" destOrd="1" presId="urn:microsoft.com/office/officeart/2005/8/layout/hProcess4"/>
    <dgm:cxn modelId="{9B4A7536-4763-4037-BA28-734D36DE71F7}" srcId="{28713DFB-FFE4-46EE-AC23-6D71187DA3DB}" destId="{8982ED6B-264C-4C58-A9E6-F9ED8B30AF13}" srcOrd="0" destOrd="0" parTransId="{490C75A4-B359-4E21-BB59-7CE85C0B4CA7}" sibTransId="{2A09DFAB-626C-4271-A71E-F625081C7B5A}"/>
    <dgm:cxn modelId="{70E25040-1A56-4683-93FB-FBC762D666E9}" srcId="{28713DFB-FFE4-46EE-AC23-6D71187DA3DB}" destId="{6818D87C-E321-40C8-9A8B-6B0BE0F2C250}" srcOrd="1" destOrd="0" parTransId="{5633B7B4-61F1-47C4-98C0-8EA0D49C6EC5}" sibTransId="{50EBE69A-529F-40C7-8EB1-30079D07396C}"/>
    <dgm:cxn modelId="{6CB1D199-E2E1-42BB-B469-71335B0EBB71}" type="presOf" srcId="{4995A4DB-85B9-4B32-8289-28BE5927783C}" destId="{0D766C9B-1D2E-4BBB-B22C-4D7CD3571FCE}" srcOrd="0" destOrd="0" presId="urn:microsoft.com/office/officeart/2005/8/layout/hProcess4"/>
    <dgm:cxn modelId="{9578196B-D654-42E5-AB98-A0C966B8EFEC}" type="presOf" srcId="{899E49EF-FAD6-4A4B-8323-F6C7B745A4C3}" destId="{F7C0DA2C-96A7-48A4-BC59-EB354205D7BD}" srcOrd="0" destOrd="1" presId="urn:microsoft.com/office/officeart/2005/8/layout/hProcess4"/>
    <dgm:cxn modelId="{2658B508-E2BF-479A-8EDD-DE8E9DA20C70}" type="presOf" srcId="{18DC1E22-67DA-4FC3-87BE-571980B3ED31}" destId="{58E8B076-ABEE-4F37-BFF8-BADE4957DD27}" srcOrd="1" destOrd="2" presId="urn:microsoft.com/office/officeart/2005/8/layout/hProcess4"/>
    <dgm:cxn modelId="{8C43C738-C439-4BE0-9958-0C95FBAD38F9}" srcId="{BE33C99F-8CA9-4A96-B867-4DB96DBCA3E7}" destId="{18DC1E22-67DA-4FC3-87BE-571980B3ED31}" srcOrd="2" destOrd="0" parTransId="{8746A408-1FA5-4419-B2E4-401F3AAFBBC1}" sibTransId="{C3033F59-89EA-4945-8D4D-93F0AC6BFA99}"/>
    <dgm:cxn modelId="{46BD9DF0-23FE-4160-9C51-4A5624C7B62E}" type="presOf" srcId="{8982ED6B-264C-4C58-A9E6-F9ED8B30AF13}" destId="{A08873CF-20D8-4167-80CA-BA907C3C9316}" srcOrd="1" destOrd="0" presId="urn:microsoft.com/office/officeart/2005/8/layout/hProcess4"/>
    <dgm:cxn modelId="{216EED23-501D-4957-86BA-FB3D4A036965}" type="presOf" srcId="{B3DAF50C-BFB7-4FEA-A4DB-E21F47F34399}" destId="{454CFD2E-C0B5-4145-8D73-4C70D43BFC2B}" srcOrd="0" destOrd="0" presId="urn:microsoft.com/office/officeart/2005/8/layout/hProcess4"/>
    <dgm:cxn modelId="{2B3F739D-DCDA-4683-99FF-930336F6A631}" type="presOf" srcId="{BE33C99F-8CA9-4A96-B867-4DB96DBCA3E7}" destId="{A7634ED3-ED58-4A96-8A39-C793E2DE990D}" srcOrd="0" destOrd="0" presId="urn:microsoft.com/office/officeart/2005/8/layout/hProcess4"/>
    <dgm:cxn modelId="{B3FD0B99-137D-4BFC-9C1A-D9DC9EDDD50E}" type="presOf" srcId="{D733A1E9-A8CC-4970-951E-250D13AF4528}" destId="{454CFD2E-C0B5-4145-8D73-4C70D43BFC2B}" srcOrd="0" destOrd="3" presId="urn:microsoft.com/office/officeart/2005/8/layout/hProcess4"/>
    <dgm:cxn modelId="{491ECDBF-A11F-4A61-B3F1-9FDF14A437AB}" srcId="{D492B9E1-CF72-4A70-8CE9-B3A999359C01}" destId="{BE33C99F-8CA9-4A96-B867-4DB96DBCA3E7}" srcOrd="0" destOrd="0" parTransId="{217682A7-1F1F-4E79-827A-5644CB0EEAE6}" sibTransId="{FB06E5B9-2243-4CEC-94F5-F6974B95CAFE}"/>
    <dgm:cxn modelId="{8A930D43-CADC-4159-9F1B-6BA99F573BC2}" type="presOf" srcId="{400A4F7B-0BF4-4B90-A3A8-32C55362658C}" destId="{454CFD2E-C0B5-4145-8D73-4C70D43BFC2B}" srcOrd="0" destOrd="1" presId="urn:microsoft.com/office/officeart/2005/8/layout/hProcess4"/>
    <dgm:cxn modelId="{B89DF8BB-FDC6-4857-B212-550D48E786E5}" type="presOf" srcId="{899E49EF-FAD6-4A4B-8323-F6C7B745A4C3}" destId="{08F968C2-D216-4E78-82F5-A48BD8A032AE}" srcOrd="1" destOrd="1" presId="urn:microsoft.com/office/officeart/2005/8/layout/hProcess4"/>
    <dgm:cxn modelId="{BB1FE23B-36A4-4B16-92DD-1D9F37D87ACF}" type="presOf" srcId="{FB06E5B9-2243-4CEC-94F5-F6974B95CAFE}" destId="{AA61FCF3-964F-4B63-A393-189E18A50255}" srcOrd="0" destOrd="0" presId="urn:microsoft.com/office/officeart/2005/8/layout/hProcess4"/>
    <dgm:cxn modelId="{44814471-6E2B-41DA-8D32-5467A67746D6}" type="presOf" srcId="{400A4F7B-0BF4-4B90-A3A8-32C55362658C}" destId="{58E8B076-ABEE-4F37-BFF8-BADE4957DD27}" srcOrd="1" destOrd="1" presId="urn:microsoft.com/office/officeart/2005/8/layout/hProcess4"/>
    <dgm:cxn modelId="{0AE0F19C-F796-4031-850F-6457FDAB84A6}" srcId="{D492B9E1-CF72-4A70-8CE9-B3A999359C01}" destId="{8F914B32-2D4E-4497-88BC-AD2D600A2B40}" srcOrd="1" destOrd="0" parTransId="{B9A8167F-02D3-404A-8386-A5B0A238E292}" sibTransId="{4995A4DB-85B9-4B32-8289-28BE5927783C}"/>
    <dgm:cxn modelId="{C236EA16-CA3F-41EF-BE8B-FD4B76EB5796}" type="presOf" srcId="{D733A1E9-A8CC-4970-951E-250D13AF4528}" destId="{58E8B076-ABEE-4F37-BFF8-BADE4957DD27}" srcOrd="1" destOrd="3" presId="urn:microsoft.com/office/officeart/2005/8/layout/hProcess4"/>
    <dgm:cxn modelId="{3E1CC2F8-AB32-433A-889E-E8004273F3D8}" type="presOf" srcId="{18DC1E22-67DA-4FC3-87BE-571980B3ED31}" destId="{454CFD2E-C0B5-4145-8D73-4C70D43BFC2B}" srcOrd="0" destOrd="2" presId="urn:microsoft.com/office/officeart/2005/8/layout/hProcess4"/>
    <dgm:cxn modelId="{831AF5F5-BCCA-4B5B-9495-99FF7599B017}" type="presOf" srcId="{6818D87C-E321-40C8-9A8B-6B0BE0F2C250}" destId="{42AC740A-0581-4979-8C08-895DE8C04ADF}" srcOrd="0" destOrd="1" presId="urn:microsoft.com/office/officeart/2005/8/layout/hProcess4"/>
    <dgm:cxn modelId="{20D9ADFB-407F-44C6-8C2A-80FD3172ECD1}" type="presParOf" srcId="{E3C3B39B-76D6-4032-A830-2506F4BDE439}" destId="{7A714B8B-B359-409F-B558-18313C84DFF4}" srcOrd="0" destOrd="0" presId="urn:microsoft.com/office/officeart/2005/8/layout/hProcess4"/>
    <dgm:cxn modelId="{0F97B595-41C2-4D81-91F6-389AFE9052A8}" type="presParOf" srcId="{E3C3B39B-76D6-4032-A830-2506F4BDE439}" destId="{AE42C0F1-767E-433C-B2EA-6983A3A038A0}" srcOrd="1" destOrd="0" presId="urn:microsoft.com/office/officeart/2005/8/layout/hProcess4"/>
    <dgm:cxn modelId="{CA46359F-A612-4A99-9AD1-89D5139AC19B}" type="presParOf" srcId="{E3C3B39B-76D6-4032-A830-2506F4BDE439}" destId="{4D1F586C-A9CF-47F7-8617-A314B0005ACA}" srcOrd="2" destOrd="0" presId="urn:microsoft.com/office/officeart/2005/8/layout/hProcess4"/>
    <dgm:cxn modelId="{7D69D6DA-BF61-4865-96E3-1F9FF945C7EA}" type="presParOf" srcId="{4D1F586C-A9CF-47F7-8617-A314B0005ACA}" destId="{5536CB72-9A3E-4E39-96F5-8267B1059707}" srcOrd="0" destOrd="0" presId="urn:microsoft.com/office/officeart/2005/8/layout/hProcess4"/>
    <dgm:cxn modelId="{0700D590-48C7-40E9-A71B-84A7E01639CA}" type="presParOf" srcId="{5536CB72-9A3E-4E39-96F5-8267B1059707}" destId="{D5BAAB8B-89AF-4344-AA52-B45670DB3467}" srcOrd="0" destOrd="0" presId="urn:microsoft.com/office/officeart/2005/8/layout/hProcess4"/>
    <dgm:cxn modelId="{BECDC454-D17D-4AF3-A431-614FB96DF99A}" type="presParOf" srcId="{5536CB72-9A3E-4E39-96F5-8267B1059707}" destId="{454CFD2E-C0B5-4145-8D73-4C70D43BFC2B}" srcOrd="1" destOrd="0" presId="urn:microsoft.com/office/officeart/2005/8/layout/hProcess4"/>
    <dgm:cxn modelId="{497D1CD0-79E5-4661-8064-676F072C463C}" type="presParOf" srcId="{5536CB72-9A3E-4E39-96F5-8267B1059707}" destId="{58E8B076-ABEE-4F37-BFF8-BADE4957DD27}" srcOrd="2" destOrd="0" presId="urn:microsoft.com/office/officeart/2005/8/layout/hProcess4"/>
    <dgm:cxn modelId="{347893E8-E5D9-4A7D-94C5-D8A025B152E9}" type="presParOf" srcId="{5536CB72-9A3E-4E39-96F5-8267B1059707}" destId="{A7634ED3-ED58-4A96-8A39-C793E2DE990D}" srcOrd="3" destOrd="0" presId="urn:microsoft.com/office/officeart/2005/8/layout/hProcess4"/>
    <dgm:cxn modelId="{7623AE3F-67AB-4B88-A64C-029D9F5B6D55}" type="presParOf" srcId="{5536CB72-9A3E-4E39-96F5-8267B1059707}" destId="{85461B71-0E1D-4BB9-AC37-7157A44991D1}" srcOrd="4" destOrd="0" presId="urn:microsoft.com/office/officeart/2005/8/layout/hProcess4"/>
    <dgm:cxn modelId="{112C0A81-E05A-41B5-81C3-81646DF4F143}" type="presParOf" srcId="{4D1F586C-A9CF-47F7-8617-A314B0005ACA}" destId="{AA61FCF3-964F-4B63-A393-189E18A50255}" srcOrd="1" destOrd="0" presId="urn:microsoft.com/office/officeart/2005/8/layout/hProcess4"/>
    <dgm:cxn modelId="{713FCE70-AA62-401F-9185-0A5756FA012F}" type="presParOf" srcId="{4D1F586C-A9CF-47F7-8617-A314B0005ACA}" destId="{DA6B2BB2-CD98-42BF-B27F-62296F182F78}" srcOrd="2" destOrd="0" presId="urn:microsoft.com/office/officeart/2005/8/layout/hProcess4"/>
    <dgm:cxn modelId="{877F35BA-3BD9-4C2D-A392-7955B7A781B7}" type="presParOf" srcId="{DA6B2BB2-CD98-42BF-B27F-62296F182F78}" destId="{DD2F67CB-E190-4C40-9077-2ED87D058279}" srcOrd="0" destOrd="0" presId="urn:microsoft.com/office/officeart/2005/8/layout/hProcess4"/>
    <dgm:cxn modelId="{F6E308F0-17B9-44A0-B40C-99067A00E366}" type="presParOf" srcId="{DA6B2BB2-CD98-42BF-B27F-62296F182F78}" destId="{F7C0DA2C-96A7-48A4-BC59-EB354205D7BD}" srcOrd="1" destOrd="0" presId="urn:microsoft.com/office/officeart/2005/8/layout/hProcess4"/>
    <dgm:cxn modelId="{C0CFABD5-964E-48EB-AE84-E5A3E5EEAD82}" type="presParOf" srcId="{DA6B2BB2-CD98-42BF-B27F-62296F182F78}" destId="{08F968C2-D216-4E78-82F5-A48BD8A032AE}" srcOrd="2" destOrd="0" presId="urn:microsoft.com/office/officeart/2005/8/layout/hProcess4"/>
    <dgm:cxn modelId="{083D715E-F981-48D9-B9C9-6AEC02CA8EEB}" type="presParOf" srcId="{DA6B2BB2-CD98-42BF-B27F-62296F182F78}" destId="{5D7F189D-44D5-4534-A4C9-BBC0E0CB50B0}" srcOrd="3" destOrd="0" presId="urn:microsoft.com/office/officeart/2005/8/layout/hProcess4"/>
    <dgm:cxn modelId="{733E4B9C-3BCC-4E80-8BB6-0C118EDC3A25}" type="presParOf" srcId="{DA6B2BB2-CD98-42BF-B27F-62296F182F78}" destId="{3D470A4B-7F25-40A7-9290-DBA37761CE1D}" srcOrd="4" destOrd="0" presId="urn:microsoft.com/office/officeart/2005/8/layout/hProcess4"/>
    <dgm:cxn modelId="{72731005-EABC-4187-98DF-F1A45C327E19}" type="presParOf" srcId="{4D1F586C-A9CF-47F7-8617-A314B0005ACA}" destId="{0D766C9B-1D2E-4BBB-B22C-4D7CD3571FCE}" srcOrd="3" destOrd="0" presId="urn:microsoft.com/office/officeart/2005/8/layout/hProcess4"/>
    <dgm:cxn modelId="{8324BE0E-8483-49EB-B196-CD2C0319330A}" type="presParOf" srcId="{4D1F586C-A9CF-47F7-8617-A314B0005ACA}" destId="{5188AB4C-8F6E-47C4-A48A-07BE4EA3900E}" srcOrd="4" destOrd="0" presId="urn:microsoft.com/office/officeart/2005/8/layout/hProcess4"/>
    <dgm:cxn modelId="{4907B3F7-1BA8-4D5F-ADD5-8AD9B70F2A32}" type="presParOf" srcId="{5188AB4C-8F6E-47C4-A48A-07BE4EA3900E}" destId="{D19F32C9-69A2-468C-B91D-EC0F2E3318E5}" srcOrd="0" destOrd="0" presId="urn:microsoft.com/office/officeart/2005/8/layout/hProcess4"/>
    <dgm:cxn modelId="{4D8D1A47-63AF-41B5-9ADC-61A0E2A5625A}" type="presParOf" srcId="{5188AB4C-8F6E-47C4-A48A-07BE4EA3900E}" destId="{42AC740A-0581-4979-8C08-895DE8C04ADF}" srcOrd="1" destOrd="0" presId="urn:microsoft.com/office/officeart/2005/8/layout/hProcess4"/>
    <dgm:cxn modelId="{CA317D2B-10FE-42C6-B76D-13C581A56D7F}" type="presParOf" srcId="{5188AB4C-8F6E-47C4-A48A-07BE4EA3900E}" destId="{A08873CF-20D8-4167-80CA-BA907C3C9316}" srcOrd="2" destOrd="0" presId="urn:microsoft.com/office/officeart/2005/8/layout/hProcess4"/>
    <dgm:cxn modelId="{57B14FB5-0D0F-408C-B246-7FB510521399}" type="presParOf" srcId="{5188AB4C-8F6E-47C4-A48A-07BE4EA3900E}" destId="{C5AB2B0E-EB10-4338-BD11-CBFB315B3C8E}" srcOrd="3" destOrd="0" presId="urn:microsoft.com/office/officeart/2005/8/layout/hProcess4"/>
    <dgm:cxn modelId="{E6133DA9-C738-4068-A230-B4B9C55CF778}" type="presParOf" srcId="{5188AB4C-8F6E-47C4-A48A-07BE4EA3900E}" destId="{590EB869-30C3-442F-86D9-EDF50565BCB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138D7F8-70D8-4407-A959-16104BD9ED4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621B97C-602F-45F6-B26B-6D03C3A47E4B}">
      <dgm:prSet custT="1"/>
      <dgm:spPr/>
      <dgm:t>
        <a:bodyPr/>
        <a:lstStyle/>
        <a:p>
          <a:pPr rtl="0"/>
          <a:r>
            <a:rPr lang="en-US" sz="1200" b="1" dirty="0" smtClean="0">
              <a:solidFill>
                <a:schemeClr val="tx1"/>
              </a:solidFill>
            </a:rPr>
            <a:t>CY2018 Redetermination Hearing</a:t>
          </a:r>
          <a:endParaRPr lang="en-US" sz="1200" b="1" dirty="0">
            <a:solidFill>
              <a:schemeClr val="tx1"/>
            </a:solidFill>
          </a:endParaRPr>
        </a:p>
      </dgm:t>
    </dgm:pt>
    <dgm:pt modelId="{2D753BCC-5F3A-4122-9345-4F175568559F}" type="parTrans" cxnId="{2071B273-1989-4E8E-ABC0-61B596B21A0C}">
      <dgm:prSet/>
      <dgm:spPr/>
      <dgm:t>
        <a:bodyPr/>
        <a:lstStyle/>
        <a:p>
          <a:endParaRPr lang="en-US"/>
        </a:p>
      </dgm:t>
    </dgm:pt>
    <dgm:pt modelId="{3CFFB577-603F-4E3E-9B5F-9CB8C5758A7F}" type="sibTrans" cxnId="{2071B273-1989-4E8E-ABC0-61B596B21A0C}">
      <dgm:prSet/>
      <dgm:spPr/>
      <dgm:t>
        <a:bodyPr/>
        <a:lstStyle/>
        <a:p>
          <a:endParaRPr lang="en-US"/>
        </a:p>
      </dgm:t>
    </dgm:pt>
    <dgm:pt modelId="{07599F6B-3641-4719-91A8-569BA344DCAB}">
      <dgm:prSet/>
      <dgm:spPr/>
      <dgm:t>
        <a:bodyPr/>
        <a:lstStyle/>
        <a:p>
          <a:pPr rtl="0"/>
          <a:r>
            <a:rPr lang="en-US" b="1" dirty="0" smtClean="0">
              <a:solidFill>
                <a:schemeClr val="tx1"/>
              </a:solidFill>
            </a:rPr>
            <a:t>Who Applied?</a:t>
          </a:r>
          <a:endParaRPr lang="en-US" b="1" dirty="0">
            <a:solidFill>
              <a:schemeClr val="tx1"/>
            </a:solidFill>
          </a:endParaRPr>
        </a:p>
      </dgm:t>
    </dgm:pt>
    <dgm:pt modelId="{34D0ED1F-6311-4928-B32D-AAFA88E5160B}" type="parTrans" cxnId="{7B1C9214-9AEB-4812-8BEA-2A9D440AFB12}">
      <dgm:prSet/>
      <dgm:spPr/>
      <dgm:t>
        <a:bodyPr/>
        <a:lstStyle/>
        <a:p>
          <a:endParaRPr lang="en-US"/>
        </a:p>
      </dgm:t>
    </dgm:pt>
    <dgm:pt modelId="{9B623A9D-917D-49FE-88B1-84BCB0210694}" type="sibTrans" cxnId="{7B1C9214-9AEB-4812-8BEA-2A9D440AFB12}">
      <dgm:prSet/>
      <dgm:spPr/>
      <dgm:t>
        <a:bodyPr/>
        <a:lstStyle/>
        <a:p>
          <a:endParaRPr lang="en-US"/>
        </a:p>
      </dgm:t>
    </dgm:pt>
    <dgm:pt modelId="{B83314EE-17E9-480B-92CA-3169A4D51C7D}">
      <dgm:prSet/>
      <dgm:spPr/>
      <dgm:t>
        <a:bodyPr/>
        <a:lstStyle/>
        <a:p>
          <a:pPr rtl="0"/>
          <a:r>
            <a:rPr lang="en-US" b="1" dirty="0" smtClean="0">
              <a:solidFill>
                <a:schemeClr val="tx1"/>
              </a:solidFill>
            </a:rPr>
            <a:t>When can you apply?</a:t>
          </a:r>
          <a:endParaRPr lang="en-US" b="1" dirty="0">
            <a:solidFill>
              <a:schemeClr val="tx1"/>
            </a:solidFill>
          </a:endParaRPr>
        </a:p>
      </dgm:t>
    </dgm:pt>
    <dgm:pt modelId="{3570AA23-82CA-44CE-B190-67F0D37D6A7B}" type="parTrans" cxnId="{940F6600-78A8-435C-8A7B-BE589A544176}">
      <dgm:prSet/>
      <dgm:spPr/>
      <dgm:t>
        <a:bodyPr/>
        <a:lstStyle/>
        <a:p>
          <a:endParaRPr lang="en-US"/>
        </a:p>
      </dgm:t>
    </dgm:pt>
    <dgm:pt modelId="{05F1FC7E-53B0-4C17-8FE6-87915A4773AB}" type="sibTrans" cxnId="{940F6600-78A8-435C-8A7B-BE589A544176}">
      <dgm:prSet/>
      <dgm:spPr/>
      <dgm:t>
        <a:bodyPr/>
        <a:lstStyle/>
        <a:p>
          <a:endParaRPr lang="en-US"/>
        </a:p>
      </dgm:t>
    </dgm:pt>
    <dgm:pt modelId="{526A1018-E246-479D-AFDD-236BAAF6A8B5}">
      <dgm:prSet custT="1"/>
      <dgm:spPr/>
      <dgm:t>
        <a:bodyPr/>
        <a:lstStyle/>
        <a:p>
          <a:pPr rtl="0"/>
          <a:r>
            <a:rPr lang="en-US" sz="2000" b="1" dirty="0" smtClean="0"/>
            <a:t>Redetermination Hearing was held on November 14th at 10:00 a.m. at the Kansas Insurance Dept</a:t>
          </a:r>
          <a:r>
            <a:rPr lang="en-US" sz="2000" dirty="0" smtClean="0"/>
            <a:t>.</a:t>
          </a:r>
          <a:endParaRPr lang="en-US" sz="2000" dirty="0"/>
        </a:p>
      </dgm:t>
    </dgm:pt>
    <dgm:pt modelId="{5ABC3B65-BFD6-45A3-BD1D-FF438C24D4F6}" type="parTrans" cxnId="{5350D612-69DC-49A1-9871-9D03F00F25DD}">
      <dgm:prSet/>
      <dgm:spPr/>
      <dgm:t>
        <a:bodyPr/>
        <a:lstStyle/>
        <a:p>
          <a:endParaRPr lang="en-US"/>
        </a:p>
      </dgm:t>
    </dgm:pt>
    <dgm:pt modelId="{286DBBAB-560B-442A-ACB5-B4F3EDC2FC12}" type="sibTrans" cxnId="{5350D612-69DC-49A1-9871-9D03F00F25DD}">
      <dgm:prSet/>
      <dgm:spPr/>
      <dgm:t>
        <a:bodyPr/>
        <a:lstStyle/>
        <a:p>
          <a:endParaRPr lang="en-US"/>
        </a:p>
      </dgm:t>
    </dgm:pt>
    <dgm:pt modelId="{10076D7B-F96F-490B-BB5D-7F8CB8A80FDC}">
      <dgm:prSet custT="1"/>
      <dgm:spPr/>
      <dgm:t>
        <a:bodyPr/>
        <a:lstStyle/>
        <a:p>
          <a:pPr rtl="0"/>
          <a:r>
            <a:rPr lang="en-US" sz="1800" b="1" dirty="0" smtClean="0"/>
            <a:t>47 FRAs applied for redetermination </a:t>
          </a:r>
          <a:endParaRPr lang="en-US" sz="1800" b="1" dirty="0"/>
        </a:p>
      </dgm:t>
    </dgm:pt>
    <dgm:pt modelId="{718CB008-0BCB-4334-ABB0-31A380432896}" type="parTrans" cxnId="{C8314792-DD25-42AC-9BF4-D12D0B5CB27D}">
      <dgm:prSet/>
      <dgm:spPr/>
      <dgm:t>
        <a:bodyPr/>
        <a:lstStyle/>
        <a:p>
          <a:endParaRPr lang="en-US"/>
        </a:p>
      </dgm:t>
    </dgm:pt>
    <dgm:pt modelId="{EE493BAC-7290-4EC3-9325-5B19AC058E5A}" type="sibTrans" cxnId="{C8314792-DD25-42AC-9BF4-D12D0B5CB27D}">
      <dgm:prSet/>
      <dgm:spPr/>
      <dgm:t>
        <a:bodyPr/>
        <a:lstStyle/>
        <a:p>
          <a:endParaRPr lang="en-US"/>
        </a:p>
      </dgm:t>
    </dgm:pt>
    <dgm:pt modelId="{7D1B3EF5-B590-4657-82ED-B408EEF8C32F}">
      <dgm:prSet custT="1"/>
      <dgm:spPr/>
      <dgm:t>
        <a:bodyPr/>
        <a:lstStyle/>
        <a:p>
          <a:pPr rtl="0"/>
          <a:r>
            <a:rPr lang="en-US" sz="2000" b="1" dirty="0" smtClean="0"/>
            <a:t>FRA’s may apply for redetermination every 3 years between January 1st and September 30th</a:t>
          </a:r>
          <a:endParaRPr lang="en-US" sz="2000" b="1" dirty="0"/>
        </a:p>
      </dgm:t>
    </dgm:pt>
    <dgm:pt modelId="{E94E25D6-F045-4575-A264-463B0EFEB17A}" type="parTrans" cxnId="{AA6426B5-284C-4E3A-A100-400A44668E00}">
      <dgm:prSet/>
      <dgm:spPr/>
      <dgm:t>
        <a:bodyPr/>
        <a:lstStyle/>
        <a:p>
          <a:endParaRPr lang="en-US"/>
        </a:p>
      </dgm:t>
    </dgm:pt>
    <dgm:pt modelId="{26682F05-64A7-4EA5-96D9-D211F5E16637}" type="sibTrans" cxnId="{AA6426B5-284C-4E3A-A100-400A44668E00}">
      <dgm:prSet/>
      <dgm:spPr/>
      <dgm:t>
        <a:bodyPr/>
        <a:lstStyle/>
        <a:p>
          <a:endParaRPr lang="en-US"/>
        </a:p>
      </dgm:t>
    </dgm:pt>
    <dgm:pt modelId="{F722D286-6C64-41A2-B58E-49D7C8B81685}">
      <dgm:prSet custT="1"/>
      <dgm:spPr/>
      <dgm:t>
        <a:bodyPr/>
        <a:lstStyle/>
        <a:p>
          <a:pPr rtl="0"/>
          <a:r>
            <a:rPr lang="en-US" sz="1800" b="1" dirty="0" smtClean="0"/>
            <a:t>1 FRA was withdrawn by Administrator</a:t>
          </a:r>
          <a:endParaRPr lang="en-US" sz="1800" b="1" dirty="0"/>
        </a:p>
      </dgm:t>
    </dgm:pt>
    <dgm:pt modelId="{0E936F98-19C0-4568-BE81-46DC07B7D2AF}" type="parTrans" cxnId="{B3AD49F9-DE78-42A8-AA2B-A0905A0A5546}">
      <dgm:prSet/>
      <dgm:spPr/>
    </dgm:pt>
    <dgm:pt modelId="{8DF9FDAE-062F-47B1-AB96-D4EE2687BF8C}" type="sibTrans" cxnId="{B3AD49F9-DE78-42A8-AA2B-A0905A0A5546}">
      <dgm:prSet/>
      <dgm:spPr/>
    </dgm:pt>
    <dgm:pt modelId="{A2D9F0E4-CA36-4039-9C7E-E58EF16BCA70}">
      <dgm:prSet custT="1"/>
      <dgm:spPr/>
      <dgm:t>
        <a:bodyPr/>
        <a:lstStyle/>
        <a:p>
          <a:pPr rtl="0"/>
          <a:r>
            <a:rPr lang="en-US" sz="1800" b="1" dirty="0" smtClean="0"/>
            <a:t>2 FRAs stand to lose</a:t>
          </a:r>
          <a:endParaRPr lang="en-US" sz="1800" b="1" dirty="0"/>
        </a:p>
      </dgm:t>
    </dgm:pt>
    <dgm:pt modelId="{88ECFDD9-579E-4DD9-A369-493B3B55EF67}" type="parTrans" cxnId="{D0E6A30F-5F16-40BD-9DD5-B2A2650DAAC3}">
      <dgm:prSet/>
      <dgm:spPr/>
    </dgm:pt>
    <dgm:pt modelId="{8C4E67F6-8B75-4266-B062-6D1923051DC1}" type="sibTrans" cxnId="{D0E6A30F-5F16-40BD-9DD5-B2A2650DAAC3}">
      <dgm:prSet/>
      <dgm:spPr/>
    </dgm:pt>
    <dgm:pt modelId="{580C33A3-21D2-433A-89A3-AEA36FDD75AF}" type="pres">
      <dgm:prSet presAssocID="{F138D7F8-70D8-4407-A959-16104BD9ED49}" presName="linearFlow" presStyleCnt="0">
        <dgm:presLayoutVars>
          <dgm:dir/>
          <dgm:animLvl val="lvl"/>
          <dgm:resizeHandles val="exact"/>
        </dgm:presLayoutVars>
      </dgm:prSet>
      <dgm:spPr/>
      <dgm:t>
        <a:bodyPr/>
        <a:lstStyle/>
        <a:p>
          <a:endParaRPr lang="en-US"/>
        </a:p>
      </dgm:t>
    </dgm:pt>
    <dgm:pt modelId="{9F4EBA89-4374-4DED-ABAC-8B74F5384552}" type="pres">
      <dgm:prSet presAssocID="{9621B97C-602F-45F6-B26B-6D03C3A47E4B}" presName="composite" presStyleCnt="0"/>
      <dgm:spPr/>
    </dgm:pt>
    <dgm:pt modelId="{423B8DBA-13FA-4AC6-BE0C-CCF9EFF0B427}" type="pres">
      <dgm:prSet presAssocID="{9621B97C-602F-45F6-B26B-6D03C3A47E4B}" presName="parentText" presStyleLbl="alignNode1" presStyleIdx="0" presStyleCnt="3">
        <dgm:presLayoutVars>
          <dgm:chMax val="1"/>
          <dgm:bulletEnabled val="1"/>
        </dgm:presLayoutVars>
      </dgm:prSet>
      <dgm:spPr/>
      <dgm:t>
        <a:bodyPr/>
        <a:lstStyle/>
        <a:p>
          <a:endParaRPr lang="en-US"/>
        </a:p>
      </dgm:t>
    </dgm:pt>
    <dgm:pt modelId="{FA54C844-4CCE-4FAA-AFB9-7FD00CE548CC}" type="pres">
      <dgm:prSet presAssocID="{9621B97C-602F-45F6-B26B-6D03C3A47E4B}" presName="descendantText" presStyleLbl="alignAcc1" presStyleIdx="0" presStyleCnt="3">
        <dgm:presLayoutVars>
          <dgm:bulletEnabled val="1"/>
        </dgm:presLayoutVars>
      </dgm:prSet>
      <dgm:spPr/>
      <dgm:t>
        <a:bodyPr/>
        <a:lstStyle/>
        <a:p>
          <a:endParaRPr lang="en-US"/>
        </a:p>
      </dgm:t>
    </dgm:pt>
    <dgm:pt modelId="{05395EF2-CDDD-4608-BE95-BD601CCC5ABD}" type="pres">
      <dgm:prSet presAssocID="{3CFFB577-603F-4E3E-9B5F-9CB8C5758A7F}" presName="sp" presStyleCnt="0"/>
      <dgm:spPr/>
    </dgm:pt>
    <dgm:pt modelId="{1DD768A2-BA32-42B9-B0FA-3BD82DEF2393}" type="pres">
      <dgm:prSet presAssocID="{07599F6B-3641-4719-91A8-569BA344DCAB}" presName="composite" presStyleCnt="0"/>
      <dgm:spPr/>
    </dgm:pt>
    <dgm:pt modelId="{DB415D44-A3C0-453B-967E-44E8B7126DAE}" type="pres">
      <dgm:prSet presAssocID="{07599F6B-3641-4719-91A8-569BA344DCAB}" presName="parentText" presStyleLbl="alignNode1" presStyleIdx="1" presStyleCnt="3" custLinFactNeighborX="-146" custLinFactNeighborY="593">
        <dgm:presLayoutVars>
          <dgm:chMax val="1"/>
          <dgm:bulletEnabled val="1"/>
        </dgm:presLayoutVars>
      </dgm:prSet>
      <dgm:spPr/>
      <dgm:t>
        <a:bodyPr/>
        <a:lstStyle/>
        <a:p>
          <a:endParaRPr lang="en-US"/>
        </a:p>
      </dgm:t>
    </dgm:pt>
    <dgm:pt modelId="{D54284AA-B438-419E-BED3-5F1E26716F67}" type="pres">
      <dgm:prSet presAssocID="{07599F6B-3641-4719-91A8-569BA344DCAB}" presName="descendantText" presStyleLbl="alignAcc1" presStyleIdx="1" presStyleCnt="3">
        <dgm:presLayoutVars>
          <dgm:bulletEnabled val="1"/>
        </dgm:presLayoutVars>
      </dgm:prSet>
      <dgm:spPr/>
      <dgm:t>
        <a:bodyPr/>
        <a:lstStyle/>
        <a:p>
          <a:endParaRPr lang="en-US"/>
        </a:p>
      </dgm:t>
    </dgm:pt>
    <dgm:pt modelId="{AC9934EE-7985-4608-86CA-431E0DB249E1}" type="pres">
      <dgm:prSet presAssocID="{9B623A9D-917D-49FE-88B1-84BCB0210694}" presName="sp" presStyleCnt="0"/>
      <dgm:spPr/>
    </dgm:pt>
    <dgm:pt modelId="{8BDC6B8E-4981-40C3-9D4B-1D596CBE0841}" type="pres">
      <dgm:prSet presAssocID="{B83314EE-17E9-480B-92CA-3169A4D51C7D}" presName="composite" presStyleCnt="0"/>
      <dgm:spPr/>
    </dgm:pt>
    <dgm:pt modelId="{BCA1828D-32C1-4CEC-9720-DBCFB60EA5A9}" type="pres">
      <dgm:prSet presAssocID="{B83314EE-17E9-480B-92CA-3169A4D51C7D}" presName="parentText" presStyleLbl="alignNode1" presStyleIdx="2" presStyleCnt="3" custLinFactNeighborY="0">
        <dgm:presLayoutVars>
          <dgm:chMax val="1"/>
          <dgm:bulletEnabled val="1"/>
        </dgm:presLayoutVars>
      </dgm:prSet>
      <dgm:spPr/>
      <dgm:t>
        <a:bodyPr/>
        <a:lstStyle/>
        <a:p>
          <a:endParaRPr lang="en-US"/>
        </a:p>
      </dgm:t>
    </dgm:pt>
    <dgm:pt modelId="{03B6890A-663A-44FE-95D7-3DFD3CCCEA48}" type="pres">
      <dgm:prSet presAssocID="{B83314EE-17E9-480B-92CA-3169A4D51C7D}" presName="descendantText" presStyleLbl="alignAcc1" presStyleIdx="2" presStyleCnt="3">
        <dgm:presLayoutVars>
          <dgm:bulletEnabled val="1"/>
        </dgm:presLayoutVars>
      </dgm:prSet>
      <dgm:spPr/>
      <dgm:t>
        <a:bodyPr/>
        <a:lstStyle/>
        <a:p>
          <a:endParaRPr lang="en-US"/>
        </a:p>
      </dgm:t>
    </dgm:pt>
  </dgm:ptLst>
  <dgm:cxnLst>
    <dgm:cxn modelId="{AA6426B5-284C-4E3A-A100-400A44668E00}" srcId="{B83314EE-17E9-480B-92CA-3169A4D51C7D}" destId="{7D1B3EF5-B590-4657-82ED-B408EEF8C32F}" srcOrd="0" destOrd="0" parTransId="{E94E25D6-F045-4575-A264-463B0EFEB17A}" sibTransId="{26682F05-64A7-4EA5-96D9-D211F5E16637}"/>
    <dgm:cxn modelId="{940F6600-78A8-435C-8A7B-BE589A544176}" srcId="{F138D7F8-70D8-4407-A959-16104BD9ED49}" destId="{B83314EE-17E9-480B-92CA-3169A4D51C7D}" srcOrd="2" destOrd="0" parTransId="{3570AA23-82CA-44CE-B190-67F0D37D6A7B}" sibTransId="{05F1FC7E-53B0-4C17-8FE6-87915A4773AB}"/>
    <dgm:cxn modelId="{3B0F1040-52C2-4CB3-B669-844A8737F2ED}" type="presOf" srcId="{07599F6B-3641-4719-91A8-569BA344DCAB}" destId="{DB415D44-A3C0-453B-967E-44E8B7126DAE}" srcOrd="0" destOrd="0" presId="urn:microsoft.com/office/officeart/2005/8/layout/chevron2"/>
    <dgm:cxn modelId="{B3AD49F9-DE78-42A8-AA2B-A0905A0A5546}" srcId="{07599F6B-3641-4719-91A8-569BA344DCAB}" destId="{F722D286-6C64-41A2-B58E-49D7C8B81685}" srcOrd="1" destOrd="0" parTransId="{0E936F98-19C0-4568-BE81-46DC07B7D2AF}" sibTransId="{8DF9FDAE-062F-47B1-AB96-D4EE2687BF8C}"/>
    <dgm:cxn modelId="{FFBCFB23-CCA0-4AF7-B6E7-B73912FB0DB2}" type="presOf" srcId="{10076D7B-F96F-490B-BB5D-7F8CB8A80FDC}" destId="{D54284AA-B438-419E-BED3-5F1E26716F67}" srcOrd="0" destOrd="0" presId="urn:microsoft.com/office/officeart/2005/8/layout/chevron2"/>
    <dgm:cxn modelId="{7B1C9214-9AEB-4812-8BEA-2A9D440AFB12}" srcId="{F138D7F8-70D8-4407-A959-16104BD9ED49}" destId="{07599F6B-3641-4719-91A8-569BA344DCAB}" srcOrd="1" destOrd="0" parTransId="{34D0ED1F-6311-4928-B32D-AAFA88E5160B}" sibTransId="{9B623A9D-917D-49FE-88B1-84BCB0210694}"/>
    <dgm:cxn modelId="{C8314792-DD25-42AC-9BF4-D12D0B5CB27D}" srcId="{07599F6B-3641-4719-91A8-569BA344DCAB}" destId="{10076D7B-F96F-490B-BB5D-7F8CB8A80FDC}" srcOrd="0" destOrd="0" parTransId="{718CB008-0BCB-4334-ABB0-31A380432896}" sibTransId="{EE493BAC-7290-4EC3-9325-5B19AC058E5A}"/>
    <dgm:cxn modelId="{D0E6A30F-5F16-40BD-9DD5-B2A2650DAAC3}" srcId="{07599F6B-3641-4719-91A8-569BA344DCAB}" destId="{A2D9F0E4-CA36-4039-9C7E-E58EF16BCA70}" srcOrd="2" destOrd="0" parTransId="{88ECFDD9-579E-4DD9-A369-493B3B55EF67}" sibTransId="{8C4E67F6-8B75-4266-B062-6D1923051DC1}"/>
    <dgm:cxn modelId="{5350D612-69DC-49A1-9871-9D03F00F25DD}" srcId="{9621B97C-602F-45F6-B26B-6D03C3A47E4B}" destId="{526A1018-E246-479D-AFDD-236BAAF6A8B5}" srcOrd="0" destOrd="0" parTransId="{5ABC3B65-BFD6-45A3-BD1D-FF438C24D4F6}" sibTransId="{286DBBAB-560B-442A-ACB5-B4F3EDC2FC12}"/>
    <dgm:cxn modelId="{01D3BFA9-6D88-4A99-8AEE-DD787FFEFD68}" type="presOf" srcId="{7D1B3EF5-B590-4657-82ED-B408EEF8C32F}" destId="{03B6890A-663A-44FE-95D7-3DFD3CCCEA48}" srcOrd="0" destOrd="0" presId="urn:microsoft.com/office/officeart/2005/8/layout/chevron2"/>
    <dgm:cxn modelId="{08F5BAD2-BAF3-4329-92F2-A28A290EC60E}" type="presOf" srcId="{A2D9F0E4-CA36-4039-9C7E-E58EF16BCA70}" destId="{D54284AA-B438-419E-BED3-5F1E26716F67}" srcOrd="0" destOrd="2" presId="urn:microsoft.com/office/officeart/2005/8/layout/chevron2"/>
    <dgm:cxn modelId="{931E2E91-A714-4040-92C7-387DD35A315D}" type="presOf" srcId="{F138D7F8-70D8-4407-A959-16104BD9ED49}" destId="{580C33A3-21D2-433A-89A3-AEA36FDD75AF}" srcOrd="0" destOrd="0" presId="urn:microsoft.com/office/officeart/2005/8/layout/chevron2"/>
    <dgm:cxn modelId="{FC159926-92AD-4A0B-BF1B-C7B28CBE39AF}" type="presOf" srcId="{526A1018-E246-479D-AFDD-236BAAF6A8B5}" destId="{FA54C844-4CCE-4FAA-AFB9-7FD00CE548CC}" srcOrd="0" destOrd="0" presId="urn:microsoft.com/office/officeart/2005/8/layout/chevron2"/>
    <dgm:cxn modelId="{FB5E4730-AA2F-41B5-BAA1-894AD698D15B}" type="presOf" srcId="{F722D286-6C64-41A2-B58E-49D7C8B81685}" destId="{D54284AA-B438-419E-BED3-5F1E26716F67}" srcOrd="0" destOrd="1" presId="urn:microsoft.com/office/officeart/2005/8/layout/chevron2"/>
    <dgm:cxn modelId="{77C34128-935B-44AC-9676-220795AEF0D3}" type="presOf" srcId="{9621B97C-602F-45F6-B26B-6D03C3A47E4B}" destId="{423B8DBA-13FA-4AC6-BE0C-CCF9EFF0B427}" srcOrd="0" destOrd="0" presId="urn:microsoft.com/office/officeart/2005/8/layout/chevron2"/>
    <dgm:cxn modelId="{2A008A07-F2A6-4DAF-85D0-38CE83D5B865}" type="presOf" srcId="{B83314EE-17E9-480B-92CA-3169A4D51C7D}" destId="{BCA1828D-32C1-4CEC-9720-DBCFB60EA5A9}" srcOrd="0" destOrd="0" presId="urn:microsoft.com/office/officeart/2005/8/layout/chevron2"/>
    <dgm:cxn modelId="{2071B273-1989-4E8E-ABC0-61B596B21A0C}" srcId="{F138D7F8-70D8-4407-A959-16104BD9ED49}" destId="{9621B97C-602F-45F6-B26B-6D03C3A47E4B}" srcOrd="0" destOrd="0" parTransId="{2D753BCC-5F3A-4122-9345-4F175568559F}" sibTransId="{3CFFB577-603F-4E3E-9B5F-9CB8C5758A7F}"/>
    <dgm:cxn modelId="{7C1442FA-A763-4F4A-A152-A8FA388DB980}" type="presParOf" srcId="{580C33A3-21D2-433A-89A3-AEA36FDD75AF}" destId="{9F4EBA89-4374-4DED-ABAC-8B74F5384552}" srcOrd="0" destOrd="0" presId="urn:microsoft.com/office/officeart/2005/8/layout/chevron2"/>
    <dgm:cxn modelId="{996C1208-A8B3-43E0-990C-D88E9EB1BC0F}" type="presParOf" srcId="{9F4EBA89-4374-4DED-ABAC-8B74F5384552}" destId="{423B8DBA-13FA-4AC6-BE0C-CCF9EFF0B427}" srcOrd="0" destOrd="0" presId="urn:microsoft.com/office/officeart/2005/8/layout/chevron2"/>
    <dgm:cxn modelId="{D45C3086-EFBB-4B0D-B333-C18FC90503B3}" type="presParOf" srcId="{9F4EBA89-4374-4DED-ABAC-8B74F5384552}" destId="{FA54C844-4CCE-4FAA-AFB9-7FD00CE548CC}" srcOrd="1" destOrd="0" presId="urn:microsoft.com/office/officeart/2005/8/layout/chevron2"/>
    <dgm:cxn modelId="{B6CB513F-CED5-424F-9CB5-A152CEE12AEA}" type="presParOf" srcId="{580C33A3-21D2-433A-89A3-AEA36FDD75AF}" destId="{05395EF2-CDDD-4608-BE95-BD601CCC5ABD}" srcOrd="1" destOrd="0" presId="urn:microsoft.com/office/officeart/2005/8/layout/chevron2"/>
    <dgm:cxn modelId="{8CFF32D0-683C-490C-A5B1-58B86F6BA249}" type="presParOf" srcId="{580C33A3-21D2-433A-89A3-AEA36FDD75AF}" destId="{1DD768A2-BA32-42B9-B0FA-3BD82DEF2393}" srcOrd="2" destOrd="0" presId="urn:microsoft.com/office/officeart/2005/8/layout/chevron2"/>
    <dgm:cxn modelId="{A273817F-0A2F-4083-A6E7-B09BC3AFD0CE}" type="presParOf" srcId="{1DD768A2-BA32-42B9-B0FA-3BD82DEF2393}" destId="{DB415D44-A3C0-453B-967E-44E8B7126DAE}" srcOrd="0" destOrd="0" presId="urn:microsoft.com/office/officeart/2005/8/layout/chevron2"/>
    <dgm:cxn modelId="{88DFEFE4-E5F2-4FBA-A705-6CB701A1CEA0}" type="presParOf" srcId="{1DD768A2-BA32-42B9-B0FA-3BD82DEF2393}" destId="{D54284AA-B438-419E-BED3-5F1E26716F67}" srcOrd="1" destOrd="0" presId="urn:microsoft.com/office/officeart/2005/8/layout/chevron2"/>
    <dgm:cxn modelId="{90DB2994-023F-45B8-A939-B664E2D5B7BE}" type="presParOf" srcId="{580C33A3-21D2-433A-89A3-AEA36FDD75AF}" destId="{AC9934EE-7985-4608-86CA-431E0DB249E1}" srcOrd="3" destOrd="0" presId="urn:microsoft.com/office/officeart/2005/8/layout/chevron2"/>
    <dgm:cxn modelId="{0826ED40-D9D3-48F8-A701-0511682B5F3E}" type="presParOf" srcId="{580C33A3-21D2-433A-89A3-AEA36FDD75AF}" destId="{8BDC6B8E-4981-40C3-9D4B-1D596CBE0841}" srcOrd="4" destOrd="0" presId="urn:microsoft.com/office/officeart/2005/8/layout/chevron2"/>
    <dgm:cxn modelId="{462A4EA1-2984-4B1A-9860-90C92E6FBE52}" type="presParOf" srcId="{8BDC6B8E-4981-40C3-9D4B-1D596CBE0841}" destId="{BCA1828D-32C1-4CEC-9720-DBCFB60EA5A9}" srcOrd="0" destOrd="0" presId="urn:microsoft.com/office/officeart/2005/8/layout/chevron2"/>
    <dgm:cxn modelId="{A1913CE5-72CE-4066-B966-C12260238C6A}" type="presParOf" srcId="{8BDC6B8E-4981-40C3-9D4B-1D596CBE0841}" destId="{03B6890A-663A-44FE-95D7-3DFD3CCCEA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3A4C009-31A8-417B-BC3C-4408B84F143A}" type="doc">
      <dgm:prSet loTypeId="urn:microsoft.com/office/officeart/2005/8/layout/list1" loCatId="list" qsTypeId="urn:microsoft.com/office/officeart/2005/8/quickstyle/simple1#13" qsCatId="simple" csTypeId="urn:microsoft.com/office/officeart/2005/8/colors/accent1_2#14" csCatId="accent1" phldr="1"/>
      <dgm:spPr/>
      <dgm:t>
        <a:bodyPr/>
        <a:lstStyle/>
        <a:p>
          <a:endParaRPr lang="en-US"/>
        </a:p>
      </dgm:t>
    </dgm:pt>
    <dgm:pt modelId="{479DCDE1-42FF-46D4-BC6F-47CAFB6B5B99}" type="pres">
      <dgm:prSet presAssocID="{D3A4C009-31A8-417B-BC3C-4408B84F143A}" presName="linear" presStyleCnt="0">
        <dgm:presLayoutVars>
          <dgm:dir/>
          <dgm:animLvl val="lvl"/>
          <dgm:resizeHandles val="exact"/>
        </dgm:presLayoutVars>
      </dgm:prSet>
      <dgm:spPr/>
      <dgm:t>
        <a:bodyPr/>
        <a:lstStyle/>
        <a:p>
          <a:endParaRPr lang="en-US"/>
        </a:p>
      </dgm:t>
    </dgm:pt>
  </dgm:ptLst>
  <dgm:cxnLst>
    <dgm:cxn modelId="{12B2D040-E675-40C1-B3B0-8BB34A2E6A0B}" type="presOf" srcId="{D3A4C009-31A8-417B-BC3C-4408B84F143A}" destId="{479DCDE1-42FF-46D4-BC6F-47CAFB6B5B99}"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A45A100-FD3B-4C36-96B6-9684C19A74DF}" type="doc">
      <dgm:prSet loTypeId="urn:microsoft.com/office/officeart/2005/8/layout/default#1" loCatId="list" qsTypeId="urn:microsoft.com/office/officeart/2005/8/quickstyle/simple1#3" qsCatId="simple" csTypeId="urn:microsoft.com/office/officeart/2005/8/colors/accent1_2#2" csCatId="accent1" phldr="1"/>
      <dgm:spPr/>
      <dgm:t>
        <a:bodyPr/>
        <a:lstStyle/>
        <a:p>
          <a:endParaRPr lang="en-US"/>
        </a:p>
      </dgm:t>
    </dgm:pt>
    <dgm:pt modelId="{DEFC409D-3F10-4768-BFBD-E072D1F958DA}">
      <dgm:prSet phldrT="[Text]" custT="1"/>
      <dgm:spPr>
        <a:effectLst>
          <a:glow rad="101600">
            <a:schemeClr val="accent1">
              <a:satMod val="175000"/>
              <a:alpha val="40000"/>
            </a:schemeClr>
          </a:glow>
        </a:effectLst>
      </dgm:spPr>
      <dgm:t>
        <a:bodyPr/>
        <a:lstStyle/>
        <a:p>
          <a:r>
            <a:rPr lang="en-US" sz="2400" b="1" dirty="0">
              <a:effectLst>
                <a:outerShdw blurRad="38100" dist="38100" dir="2700000" algn="tl">
                  <a:srgbClr val="000000">
                    <a:alpha val="43137"/>
                  </a:srgbClr>
                </a:outerShdw>
              </a:effectLst>
            </a:rPr>
            <a:t>Financial Statements- </a:t>
          </a:r>
        </a:p>
        <a:p>
          <a:r>
            <a:rPr lang="en-US" sz="2400" b="1" dirty="0">
              <a:effectLst>
                <a:outerShdw blurRad="38100" dist="38100" dir="2700000" algn="tl">
                  <a:srgbClr val="000000">
                    <a:alpha val="43137"/>
                  </a:srgbClr>
                </a:outerShdw>
              </a:effectLst>
            </a:rPr>
            <a:t>5 Years</a:t>
          </a:r>
        </a:p>
      </dgm:t>
    </dgm:pt>
    <dgm:pt modelId="{7A647AD2-23AD-4307-828E-7117C8FC517F}" type="parTrans" cxnId="{CA1F1C4F-4FCE-4D32-8522-D49673EBC340}">
      <dgm:prSet/>
      <dgm:spPr/>
      <dgm:t>
        <a:bodyPr/>
        <a:lstStyle/>
        <a:p>
          <a:endParaRPr lang="en-US"/>
        </a:p>
      </dgm:t>
    </dgm:pt>
    <dgm:pt modelId="{7CCCD117-1B42-43F7-BB39-1BBC0B32CE0B}" type="sibTrans" cxnId="{CA1F1C4F-4FCE-4D32-8522-D49673EBC340}">
      <dgm:prSet/>
      <dgm:spPr/>
      <dgm:t>
        <a:bodyPr/>
        <a:lstStyle/>
        <a:p>
          <a:endParaRPr lang="en-US"/>
        </a:p>
      </dgm:t>
    </dgm:pt>
    <dgm:pt modelId="{08313B47-95F6-4285-8FDB-66C0D249512B}">
      <dgm:prSet phldrT="[Text]" custT="1"/>
      <dgm:spPr>
        <a:effectLst>
          <a:glow rad="101600">
            <a:schemeClr val="accent1">
              <a:satMod val="175000"/>
              <a:alpha val="40000"/>
            </a:schemeClr>
          </a:glow>
        </a:effectLst>
      </dgm:spPr>
      <dgm:t>
        <a:bodyPr/>
        <a:lstStyle/>
        <a:p>
          <a:r>
            <a:rPr lang="en-US" sz="2800" b="1" dirty="0">
              <a:effectLst>
                <a:outerShdw blurRad="38100" dist="38100" dir="2700000" algn="tl">
                  <a:srgbClr val="000000">
                    <a:alpha val="43137"/>
                  </a:srgbClr>
                </a:outerShdw>
              </a:effectLst>
            </a:rPr>
            <a:t>Bank Records- </a:t>
          </a:r>
        </a:p>
        <a:p>
          <a:r>
            <a:rPr lang="en-US" sz="2800" b="1" dirty="0">
              <a:effectLst>
                <a:outerShdw blurRad="38100" dist="38100" dir="2700000" algn="tl">
                  <a:srgbClr val="000000">
                    <a:alpha val="43137"/>
                  </a:srgbClr>
                </a:outerShdw>
              </a:effectLst>
            </a:rPr>
            <a:t>3 Years</a:t>
          </a:r>
        </a:p>
      </dgm:t>
    </dgm:pt>
    <dgm:pt modelId="{5B86964F-E3AA-45E5-92FF-6C8DC396D952}" type="parTrans" cxnId="{F9C12FFB-75C5-40EF-BEE4-78B8D8439997}">
      <dgm:prSet/>
      <dgm:spPr/>
      <dgm:t>
        <a:bodyPr/>
        <a:lstStyle/>
        <a:p>
          <a:endParaRPr lang="en-US"/>
        </a:p>
      </dgm:t>
    </dgm:pt>
    <dgm:pt modelId="{06EB484F-DA04-4F78-8813-9C086E384B8E}" type="sibTrans" cxnId="{F9C12FFB-75C5-40EF-BEE4-78B8D8439997}">
      <dgm:prSet/>
      <dgm:spPr/>
      <dgm:t>
        <a:bodyPr/>
        <a:lstStyle/>
        <a:p>
          <a:endParaRPr lang="en-US"/>
        </a:p>
      </dgm:t>
    </dgm:pt>
    <dgm:pt modelId="{6B3243F5-5ECE-4246-AC5D-C3F3BB2DC5BF}">
      <dgm:prSet phldrT="[Text]" custT="1"/>
      <dgm:spPr>
        <a:effectLst>
          <a:glow rad="101600">
            <a:schemeClr val="accent1">
              <a:satMod val="175000"/>
              <a:alpha val="40000"/>
            </a:schemeClr>
          </a:glow>
        </a:effectLst>
      </dgm:spPr>
      <dgm:t>
        <a:bodyPr/>
        <a:lstStyle/>
        <a:p>
          <a:pPr algn="ctr"/>
          <a:endParaRPr lang="en-US" sz="2000" b="1" dirty="0"/>
        </a:p>
        <a:p>
          <a:pPr algn="ctr"/>
          <a:r>
            <a:rPr lang="en-US" sz="2000" b="1" dirty="0">
              <a:effectLst>
                <a:outerShdw blurRad="38100" dist="38100" dir="2700000" algn="tl">
                  <a:srgbClr val="000000">
                    <a:alpha val="43137"/>
                  </a:srgbClr>
                </a:outerShdw>
              </a:effectLst>
            </a:rPr>
            <a:t>Articles of Incorporation and Bylaws- </a:t>
          </a:r>
        </a:p>
        <a:p>
          <a:pPr algn="ctr"/>
          <a:r>
            <a:rPr lang="en-US" sz="2000" b="1" dirty="0">
              <a:effectLst>
                <a:outerShdw blurRad="38100" dist="38100" dir="2700000" algn="tl">
                  <a:srgbClr val="000000">
                    <a:alpha val="43137"/>
                  </a:srgbClr>
                </a:outerShdw>
              </a:effectLst>
            </a:rPr>
            <a:t>100 Years</a:t>
          </a:r>
        </a:p>
        <a:p>
          <a:pPr algn="ctr"/>
          <a:endParaRPr lang="en-US" sz="1800" dirty="0"/>
        </a:p>
      </dgm:t>
    </dgm:pt>
    <dgm:pt modelId="{BDAE18E3-C9F5-4EC2-808E-41F8C5930846}" type="parTrans" cxnId="{7510674F-3D57-4D1B-814B-9AA41DE23220}">
      <dgm:prSet/>
      <dgm:spPr/>
      <dgm:t>
        <a:bodyPr/>
        <a:lstStyle/>
        <a:p>
          <a:endParaRPr lang="en-US"/>
        </a:p>
      </dgm:t>
    </dgm:pt>
    <dgm:pt modelId="{7BA35B00-2DF0-4BF8-902D-52C1C360F902}" type="sibTrans" cxnId="{7510674F-3D57-4D1B-814B-9AA41DE23220}">
      <dgm:prSet/>
      <dgm:spPr/>
      <dgm:t>
        <a:bodyPr/>
        <a:lstStyle/>
        <a:p>
          <a:endParaRPr lang="en-US"/>
        </a:p>
      </dgm:t>
    </dgm:pt>
    <dgm:pt modelId="{6460278E-FE93-4D5B-BEC3-4EB4C3280BE2}">
      <dgm:prSet phldrT="[Text]" custT="1"/>
      <dgm:spPr>
        <a:effectLst>
          <a:glow rad="101600">
            <a:schemeClr val="accent1">
              <a:satMod val="175000"/>
              <a:alpha val="40000"/>
            </a:schemeClr>
          </a:glow>
        </a:effectLst>
      </dgm:spPr>
      <dgm:t>
        <a:bodyPr/>
        <a:lstStyle/>
        <a:p>
          <a:r>
            <a:rPr lang="en-US" sz="2400" b="1" dirty="0">
              <a:effectLst>
                <a:outerShdw blurRad="38100" dist="38100" dir="2700000" algn="tl">
                  <a:srgbClr val="000000">
                    <a:alpha val="43137"/>
                  </a:srgbClr>
                </a:outerShdw>
              </a:effectLst>
            </a:rPr>
            <a:t>Correspondence- </a:t>
          </a:r>
        </a:p>
        <a:p>
          <a:r>
            <a:rPr lang="en-US" sz="2400" b="1" dirty="0">
              <a:effectLst>
                <a:outerShdw blurRad="38100" dist="38100" dir="2700000" algn="tl">
                  <a:srgbClr val="000000">
                    <a:alpha val="43137"/>
                  </a:srgbClr>
                </a:outerShdw>
              </a:effectLst>
            </a:rPr>
            <a:t>Keep until no longer useful</a:t>
          </a:r>
        </a:p>
      </dgm:t>
    </dgm:pt>
    <dgm:pt modelId="{840AF013-57ED-43AB-A69D-28C2F919A714}" type="parTrans" cxnId="{3F75C549-C335-4753-B565-AEB6203E37EB}">
      <dgm:prSet/>
      <dgm:spPr/>
      <dgm:t>
        <a:bodyPr/>
        <a:lstStyle/>
        <a:p>
          <a:endParaRPr lang="en-US"/>
        </a:p>
      </dgm:t>
    </dgm:pt>
    <dgm:pt modelId="{967AE167-DEC6-4E93-B606-70FADACE8CA9}" type="sibTrans" cxnId="{3F75C549-C335-4753-B565-AEB6203E37EB}">
      <dgm:prSet/>
      <dgm:spPr/>
      <dgm:t>
        <a:bodyPr/>
        <a:lstStyle/>
        <a:p>
          <a:endParaRPr lang="en-US"/>
        </a:p>
      </dgm:t>
    </dgm:pt>
    <dgm:pt modelId="{9D11C9A0-5CC0-4F94-935E-B94133A40E44}">
      <dgm:prSet phldrT="[Text]" custT="1"/>
      <dgm:spPr>
        <a:effectLst>
          <a:glow rad="101600">
            <a:schemeClr val="accent1">
              <a:satMod val="175000"/>
              <a:alpha val="40000"/>
            </a:schemeClr>
          </a:glow>
        </a:effectLst>
      </dgm:spPr>
      <dgm:t>
        <a:bodyPr/>
        <a:lstStyle/>
        <a:p>
          <a:r>
            <a:rPr lang="en-US" sz="2400" b="1" dirty="0">
              <a:effectLst>
                <a:outerShdw blurRad="38100" dist="38100" dir="2700000" algn="tl">
                  <a:srgbClr val="000000">
                    <a:alpha val="43137"/>
                  </a:srgbClr>
                </a:outerShdw>
              </a:effectLst>
            </a:rPr>
            <a:t>Contracts- </a:t>
          </a:r>
        </a:p>
        <a:p>
          <a:r>
            <a:rPr lang="en-US" sz="2400" b="1" dirty="0">
              <a:effectLst>
                <a:outerShdw blurRad="38100" dist="38100" dir="2700000" algn="tl">
                  <a:srgbClr val="000000">
                    <a:alpha val="43137"/>
                  </a:srgbClr>
                </a:outerShdw>
              </a:effectLst>
            </a:rPr>
            <a:t>Keep until expired plus 5 years</a:t>
          </a:r>
        </a:p>
      </dgm:t>
    </dgm:pt>
    <dgm:pt modelId="{AA72365C-C602-4168-8C9F-74390FAC4911}" type="parTrans" cxnId="{C0C46140-23AE-48A7-816D-0388DC8408FA}">
      <dgm:prSet/>
      <dgm:spPr/>
      <dgm:t>
        <a:bodyPr/>
        <a:lstStyle/>
        <a:p>
          <a:endParaRPr lang="en-US"/>
        </a:p>
      </dgm:t>
    </dgm:pt>
    <dgm:pt modelId="{B8BB1FE3-9A01-477E-90EE-0E575BC1CA03}" type="sibTrans" cxnId="{C0C46140-23AE-48A7-816D-0388DC8408FA}">
      <dgm:prSet/>
      <dgm:spPr/>
      <dgm:t>
        <a:bodyPr/>
        <a:lstStyle/>
        <a:p>
          <a:endParaRPr lang="en-US"/>
        </a:p>
      </dgm:t>
    </dgm:pt>
    <dgm:pt modelId="{CA203CEE-4392-4F04-A29B-841D3504DB0E}">
      <dgm:prSet phldrT="[Text]"/>
      <dgm:spPr>
        <a:effectLst>
          <a:glow rad="101600">
            <a:schemeClr val="accent1">
              <a:satMod val="175000"/>
              <a:alpha val="40000"/>
            </a:schemeClr>
          </a:glow>
        </a:effectLst>
      </dgm:spPr>
      <dgm:t>
        <a:bodyPr/>
        <a:lstStyle/>
        <a:p>
          <a:r>
            <a:rPr lang="en-US" b="1" dirty="0">
              <a:effectLst>
                <a:outerShdw blurRad="38100" dist="38100" dir="2700000" algn="tl">
                  <a:srgbClr val="000000">
                    <a:alpha val="43137"/>
                  </a:srgbClr>
                </a:outerShdw>
              </a:effectLst>
            </a:rPr>
            <a:t>Meeting Transcripts- Keep until no longer useful</a:t>
          </a:r>
        </a:p>
      </dgm:t>
    </dgm:pt>
    <dgm:pt modelId="{16EBE9B8-50E2-48E4-8C16-89C2DEE8A7F1}" type="parTrans" cxnId="{73C50156-169A-4F9C-97AE-C97A2EDBE392}">
      <dgm:prSet/>
      <dgm:spPr/>
      <dgm:t>
        <a:bodyPr/>
        <a:lstStyle/>
        <a:p>
          <a:endParaRPr lang="en-US"/>
        </a:p>
      </dgm:t>
    </dgm:pt>
    <dgm:pt modelId="{6895CFC6-5459-403C-A303-CB49BF6BEE82}" type="sibTrans" cxnId="{73C50156-169A-4F9C-97AE-C97A2EDBE392}">
      <dgm:prSet/>
      <dgm:spPr/>
      <dgm:t>
        <a:bodyPr/>
        <a:lstStyle/>
        <a:p>
          <a:endParaRPr lang="en-US"/>
        </a:p>
      </dgm:t>
    </dgm:pt>
    <dgm:pt modelId="{422E7E5B-9F24-485A-8532-0E32708DF273}" type="pres">
      <dgm:prSet presAssocID="{EA45A100-FD3B-4C36-96B6-9684C19A74DF}" presName="diagram" presStyleCnt="0">
        <dgm:presLayoutVars>
          <dgm:dir/>
          <dgm:resizeHandles val="exact"/>
        </dgm:presLayoutVars>
      </dgm:prSet>
      <dgm:spPr/>
      <dgm:t>
        <a:bodyPr/>
        <a:lstStyle/>
        <a:p>
          <a:endParaRPr lang="en-US"/>
        </a:p>
      </dgm:t>
    </dgm:pt>
    <dgm:pt modelId="{CB3DACCE-52A8-4DAE-9665-DD21D8D2F1D1}" type="pres">
      <dgm:prSet presAssocID="{DEFC409D-3F10-4768-BFBD-E072D1F958DA}" presName="node" presStyleLbl="node1" presStyleIdx="0" presStyleCnt="6">
        <dgm:presLayoutVars>
          <dgm:bulletEnabled val="1"/>
        </dgm:presLayoutVars>
      </dgm:prSet>
      <dgm:spPr/>
      <dgm:t>
        <a:bodyPr/>
        <a:lstStyle/>
        <a:p>
          <a:endParaRPr lang="en-US"/>
        </a:p>
      </dgm:t>
    </dgm:pt>
    <dgm:pt modelId="{3BDF8571-0C9F-4EFD-A70B-81BAD564DB59}" type="pres">
      <dgm:prSet presAssocID="{7CCCD117-1B42-43F7-BB39-1BBC0B32CE0B}" presName="sibTrans" presStyleCnt="0"/>
      <dgm:spPr/>
    </dgm:pt>
    <dgm:pt modelId="{7F8489E1-E2FA-4B56-B3BA-1BE5012C0325}" type="pres">
      <dgm:prSet presAssocID="{08313B47-95F6-4285-8FDB-66C0D249512B}" presName="node" presStyleLbl="node1" presStyleIdx="1" presStyleCnt="6">
        <dgm:presLayoutVars>
          <dgm:bulletEnabled val="1"/>
        </dgm:presLayoutVars>
      </dgm:prSet>
      <dgm:spPr/>
      <dgm:t>
        <a:bodyPr/>
        <a:lstStyle/>
        <a:p>
          <a:endParaRPr lang="en-US"/>
        </a:p>
      </dgm:t>
    </dgm:pt>
    <dgm:pt modelId="{46A70039-0ED5-49FF-AF24-88628EA68C62}" type="pres">
      <dgm:prSet presAssocID="{06EB484F-DA04-4F78-8813-9C086E384B8E}" presName="sibTrans" presStyleCnt="0"/>
      <dgm:spPr/>
    </dgm:pt>
    <dgm:pt modelId="{B889D5FA-D613-4B30-BA7B-892F7F1AD795}" type="pres">
      <dgm:prSet presAssocID="{6B3243F5-5ECE-4246-AC5D-C3F3BB2DC5BF}" presName="node" presStyleLbl="node1" presStyleIdx="2" presStyleCnt="6">
        <dgm:presLayoutVars>
          <dgm:bulletEnabled val="1"/>
        </dgm:presLayoutVars>
      </dgm:prSet>
      <dgm:spPr/>
      <dgm:t>
        <a:bodyPr/>
        <a:lstStyle/>
        <a:p>
          <a:endParaRPr lang="en-US"/>
        </a:p>
      </dgm:t>
    </dgm:pt>
    <dgm:pt modelId="{66924C29-267D-44D3-B371-592D5D1BC822}" type="pres">
      <dgm:prSet presAssocID="{7BA35B00-2DF0-4BF8-902D-52C1C360F902}" presName="sibTrans" presStyleCnt="0"/>
      <dgm:spPr/>
    </dgm:pt>
    <dgm:pt modelId="{34733669-8D02-4115-84E0-587D1884BFAC}" type="pres">
      <dgm:prSet presAssocID="{6460278E-FE93-4D5B-BEC3-4EB4C3280BE2}" presName="node" presStyleLbl="node1" presStyleIdx="3" presStyleCnt="6">
        <dgm:presLayoutVars>
          <dgm:bulletEnabled val="1"/>
        </dgm:presLayoutVars>
      </dgm:prSet>
      <dgm:spPr/>
      <dgm:t>
        <a:bodyPr/>
        <a:lstStyle/>
        <a:p>
          <a:endParaRPr lang="en-US"/>
        </a:p>
      </dgm:t>
    </dgm:pt>
    <dgm:pt modelId="{50296974-4F67-4F34-B2C1-7DD21A90F484}" type="pres">
      <dgm:prSet presAssocID="{967AE167-DEC6-4E93-B606-70FADACE8CA9}" presName="sibTrans" presStyleCnt="0"/>
      <dgm:spPr/>
    </dgm:pt>
    <dgm:pt modelId="{CBE0C768-3834-4ED1-A85D-378F834B06AC}" type="pres">
      <dgm:prSet presAssocID="{9D11C9A0-5CC0-4F94-935E-B94133A40E44}" presName="node" presStyleLbl="node1" presStyleIdx="4" presStyleCnt="6">
        <dgm:presLayoutVars>
          <dgm:bulletEnabled val="1"/>
        </dgm:presLayoutVars>
      </dgm:prSet>
      <dgm:spPr/>
      <dgm:t>
        <a:bodyPr/>
        <a:lstStyle/>
        <a:p>
          <a:endParaRPr lang="en-US"/>
        </a:p>
      </dgm:t>
    </dgm:pt>
    <dgm:pt modelId="{BE6040E6-2E37-4F22-9931-4391A3580FB5}" type="pres">
      <dgm:prSet presAssocID="{B8BB1FE3-9A01-477E-90EE-0E575BC1CA03}" presName="sibTrans" presStyleCnt="0"/>
      <dgm:spPr/>
    </dgm:pt>
    <dgm:pt modelId="{0951F729-6C95-469B-AAE4-0D3965D0572A}" type="pres">
      <dgm:prSet presAssocID="{CA203CEE-4392-4F04-A29B-841D3504DB0E}" presName="node" presStyleLbl="node1" presStyleIdx="5" presStyleCnt="6">
        <dgm:presLayoutVars>
          <dgm:bulletEnabled val="1"/>
        </dgm:presLayoutVars>
      </dgm:prSet>
      <dgm:spPr/>
      <dgm:t>
        <a:bodyPr/>
        <a:lstStyle/>
        <a:p>
          <a:endParaRPr lang="en-US"/>
        </a:p>
      </dgm:t>
    </dgm:pt>
  </dgm:ptLst>
  <dgm:cxnLst>
    <dgm:cxn modelId="{13F66BD3-1DDC-445B-85FA-B08DF5AEA659}" type="presOf" srcId="{CA203CEE-4392-4F04-A29B-841D3504DB0E}" destId="{0951F729-6C95-469B-AAE4-0D3965D0572A}" srcOrd="0" destOrd="0" presId="urn:microsoft.com/office/officeart/2005/8/layout/default#1"/>
    <dgm:cxn modelId="{F9C12FFB-75C5-40EF-BEE4-78B8D8439997}" srcId="{EA45A100-FD3B-4C36-96B6-9684C19A74DF}" destId="{08313B47-95F6-4285-8FDB-66C0D249512B}" srcOrd="1" destOrd="0" parTransId="{5B86964F-E3AA-45E5-92FF-6C8DC396D952}" sibTransId="{06EB484F-DA04-4F78-8813-9C086E384B8E}"/>
    <dgm:cxn modelId="{671923A1-83BE-49F7-8094-F6BE1B6FB386}" type="presOf" srcId="{08313B47-95F6-4285-8FDB-66C0D249512B}" destId="{7F8489E1-E2FA-4B56-B3BA-1BE5012C0325}" srcOrd="0" destOrd="0" presId="urn:microsoft.com/office/officeart/2005/8/layout/default#1"/>
    <dgm:cxn modelId="{29EC6C2B-CC66-4424-97CA-0D0AB5DB9B79}" type="presOf" srcId="{DEFC409D-3F10-4768-BFBD-E072D1F958DA}" destId="{CB3DACCE-52A8-4DAE-9665-DD21D8D2F1D1}" srcOrd="0" destOrd="0" presId="urn:microsoft.com/office/officeart/2005/8/layout/default#1"/>
    <dgm:cxn modelId="{C961ECA0-C2F6-40D0-9551-8A0765D48B93}" type="presOf" srcId="{6B3243F5-5ECE-4246-AC5D-C3F3BB2DC5BF}" destId="{B889D5FA-D613-4B30-BA7B-892F7F1AD795}" srcOrd="0" destOrd="0" presId="urn:microsoft.com/office/officeart/2005/8/layout/default#1"/>
    <dgm:cxn modelId="{5DF375C7-D128-417A-BEE6-645559CE709C}" type="presOf" srcId="{6460278E-FE93-4D5B-BEC3-4EB4C3280BE2}" destId="{34733669-8D02-4115-84E0-587D1884BFAC}" srcOrd="0" destOrd="0" presId="urn:microsoft.com/office/officeart/2005/8/layout/default#1"/>
    <dgm:cxn modelId="{C0C46140-23AE-48A7-816D-0388DC8408FA}" srcId="{EA45A100-FD3B-4C36-96B6-9684C19A74DF}" destId="{9D11C9A0-5CC0-4F94-935E-B94133A40E44}" srcOrd="4" destOrd="0" parTransId="{AA72365C-C602-4168-8C9F-74390FAC4911}" sibTransId="{B8BB1FE3-9A01-477E-90EE-0E575BC1CA03}"/>
    <dgm:cxn modelId="{3F75C549-C335-4753-B565-AEB6203E37EB}" srcId="{EA45A100-FD3B-4C36-96B6-9684C19A74DF}" destId="{6460278E-FE93-4D5B-BEC3-4EB4C3280BE2}" srcOrd="3" destOrd="0" parTransId="{840AF013-57ED-43AB-A69D-28C2F919A714}" sibTransId="{967AE167-DEC6-4E93-B606-70FADACE8CA9}"/>
    <dgm:cxn modelId="{11F4AB5C-8A4F-4F43-9A54-4201C30EC971}" type="presOf" srcId="{EA45A100-FD3B-4C36-96B6-9684C19A74DF}" destId="{422E7E5B-9F24-485A-8532-0E32708DF273}" srcOrd="0" destOrd="0" presId="urn:microsoft.com/office/officeart/2005/8/layout/default#1"/>
    <dgm:cxn modelId="{7510674F-3D57-4D1B-814B-9AA41DE23220}" srcId="{EA45A100-FD3B-4C36-96B6-9684C19A74DF}" destId="{6B3243F5-5ECE-4246-AC5D-C3F3BB2DC5BF}" srcOrd="2" destOrd="0" parTransId="{BDAE18E3-C9F5-4EC2-808E-41F8C5930846}" sibTransId="{7BA35B00-2DF0-4BF8-902D-52C1C360F902}"/>
    <dgm:cxn modelId="{62F821C2-4ACA-432E-B994-4E8533E9AD78}" type="presOf" srcId="{9D11C9A0-5CC0-4F94-935E-B94133A40E44}" destId="{CBE0C768-3834-4ED1-A85D-378F834B06AC}" srcOrd="0" destOrd="0" presId="urn:microsoft.com/office/officeart/2005/8/layout/default#1"/>
    <dgm:cxn modelId="{CA1F1C4F-4FCE-4D32-8522-D49673EBC340}" srcId="{EA45A100-FD3B-4C36-96B6-9684C19A74DF}" destId="{DEFC409D-3F10-4768-BFBD-E072D1F958DA}" srcOrd="0" destOrd="0" parTransId="{7A647AD2-23AD-4307-828E-7117C8FC517F}" sibTransId="{7CCCD117-1B42-43F7-BB39-1BBC0B32CE0B}"/>
    <dgm:cxn modelId="{73C50156-169A-4F9C-97AE-C97A2EDBE392}" srcId="{EA45A100-FD3B-4C36-96B6-9684C19A74DF}" destId="{CA203CEE-4392-4F04-A29B-841D3504DB0E}" srcOrd="5" destOrd="0" parTransId="{16EBE9B8-50E2-48E4-8C16-89C2DEE8A7F1}" sibTransId="{6895CFC6-5459-403C-A303-CB49BF6BEE82}"/>
    <dgm:cxn modelId="{9C72B233-427F-4DB5-87AA-C59F530734CE}" type="presParOf" srcId="{422E7E5B-9F24-485A-8532-0E32708DF273}" destId="{CB3DACCE-52A8-4DAE-9665-DD21D8D2F1D1}" srcOrd="0" destOrd="0" presId="urn:microsoft.com/office/officeart/2005/8/layout/default#1"/>
    <dgm:cxn modelId="{3EDFFDCF-CA21-402A-B709-75FEB0CB8A7C}" type="presParOf" srcId="{422E7E5B-9F24-485A-8532-0E32708DF273}" destId="{3BDF8571-0C9F-4EFD-A70B-81BAD564DB59}" srcOrd="1" destOrd="0" presId="urn:microsoft.com/office/officeart/2005/8/layout/default#1"/>
    <dgm:cxn modelId="{6DF1C0F4-2D3D-446A-824B-E8EE0ABA574C}" type="presParOf" srcId="{422E7E5B-9F24-485A-8532-0E32708DF273}" destId="{7F8489E1-E2FA-4B56-B3BA-1BE5012C0325}" srcOrd="2" destOrd="0" presId="urn:microsoft.com/office/officeart/2005/8/layout/default#1"/>
    <dgm:cxn modelId="{5B4963F6-0CFF-4029-8071-57B11F3ECDA6}" type="presParOf" srcId="{422E7E5B-9F24-485A-8532-0E32708DF273}" destId="{46A70039-0ED5-49FF-AF24-88628EA68C62}" srcOrd="3" destOrd="0" presId="urn:microsoft.com/office/officeart/2005/8/layout/default#1"/>
    <dgm:cxn modelId="{EEB31395-3B04-476F-8152-4128DC823600}" type="presParOf" srcId="{422E7E5B-9F24-485A-8532-0E32708DF273}" destId="{B889D5FA-D613-4B30-BA7B-892F7F1AD795}" srcOrd="4" destOrd="0" presId="urn:microsoft.com/office/officeart/2005/8/layout/default#1"/>
    <dgm:cxn modelId="{3CE82721-90EF-4CC7-BB05-9DB1788782A0}" type="presParOf" srcId="{422E7E5B-9F24-485A-8532-0E32708DF273}" destId="{66924C29-267D-44D3-B371-592D5D1BC822}" srcOrd="5" destOrd="0" presId="urn:microsoft.com/office/officeart/2005/8/layout/default#1"/>
    <dgm:cxn modelId="{70D9FFB9-D17B-4312-BC0C-35E605BCEBC7}" type="presParOf" srcId="{422E7E5B-9F24-485A-8532-0E32708DF273}" destId="{34733669-8D02-4115-84E0-587D1884BFAC}" srcOrd="6" destOrd="0" presId="urn:microsoft.com/office/officeart/2005/8/layout/default#1"/>
    <dgm:cxn modelId="{EBFC304E-7F23-47F4-9D67-B5AEB6EA5F98}" type="presParOf" srcId="{422E7E5B-9F24-485A-8532-0E32708DF273}" destId="{50296974-4F67-4F34-B2C1-7DD21A90F484}" srcOrd="7" destOrd="0" presId="urn:microsoft.com/office/officeart/2005/8/layout/default#1"/>
    <dgm:cxn modelId="{2B7ED279-5FCB-42F2-A393-BB1255AE787A}" type="presParOf" srcId="{422E7E5B-9F24-485A-8532-0E32708DF273}" destId="{CBE0C768-3834-4ED1-A85D-378F834B06AC}" srcOrd="8" destOrd="0" presId="urn:microsoft.com/office/officeart/2005/8/layout/default#1"/>
    <dgm:cxn modelId="{95164134-0B0F-4965-BA0A-16F2AAAA333D}" type="presParOf" srcId="{422E7E5B-9F24-485A-8532-0E32708DF273}" destId="{BE6040E6-2E37-4F22-9931-4391A3580FB5}" srcOrd="9" destOrd="0" presId="urn:microsoft.com/office/officeart/2005/8/layout/default#1"/>
    <dgm:cxn modelId="{012D2AB9-7C74-45DD-BEEE-D2695A548AD3}" type="presParOf" srcId="{422E7E5B-9F24-485A-8532-0E32708DF273}" destId="{0951F729-6C95-469B-AAE4-0D3965D0572A}" srcOrd="10" destOrd="0" presId="urn:microsoft.com/office/officeart/2005/8/layout/default#1"/>
  </dgm:cxnLst>
  <dgm:bg>
    <a:solidFill>
      <a:srgbClr val="FFFF00"/>
    </a:solidFill>
    <a:effectLst>
      <a:outerShdw blurRad="50800" dist="38100" dir="18900000" algn="b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07B241-C7B2-4995-83A3-841368CDDD54}" type="doc">
      <dgm:prSet loTypeId="urn:microsoft.com/office/officeart/2005/8/layout/hierarchy3" loCatId="hierarchy" qsTypeId="urn:microsoft.com/office/officeart/2005/8/quickstyle/3d1" qsCatId="3D" csTypeId="urn:microsoft.com/office/officeart/2005/8/colors/colorful3" csCatId="colorful" phldr="1"/>
      <dgm:spPr/>
      <dgm:t>
        <a:bodyPr/>
        <a:lstStyle/>
        <a:p>
          <a:endParaRPr lang="en-US"/>
        </a:p>
      </dgm:t>
    </dgm:pt>
    <dgm:pt modelId="{80321D98-D1AC-48DB-9047-DCC0A3C0E436}">
      <dgm:prSet phldrT="[Text]"/>
      <dgm:spPr/>
      <dgm:t>
        <a:bodyPr/>
        <a:lstStyle/>
        <a:p>
          <a:r>
            <a:rPr lang="en-US" dirty="0"/>
            <a:t>Bank Accounts</a:t>
          </a:r>
        </a:p>
      </dgm:t>
    </dgm:pt>
    <dgm:pt modelId="{7FF44FD9-BB9B-4F34-A513-828048E9ACF1}" type="parTrans" cxnId="{0AE88F05-5D52-4199-8DEE-E0ECF35C3B58}">
      <dgm:prSet/>
      <dgm:spPr/>
      <dgm:t>
        <a:bodyPr/>
        <a:lstStyle/>
        <a:p>
          <a:endParaRPr lang="en-US"/>
        </a:p>
      </dgm:t>
    </dgm:pt>
    <dgm:pt modelId="{0551C8E2-55C7-4197-8A6A-700ABBF6976B}" type="sibTrans" cxnId="{0AE88F05-5D52-4199-8DEE-E0ECF35C3B58}">
      <dgm:prSet/>
      <dgm:spPr/>
      <dgm:t>
        <a:bodyPr/>
        <a:lstStyle/>
        <a:p>
          <a:endParaRPr lang="en-US"/>
        </a:p>
      </dgm:t>
    </dgm:pt>
    <dgm:pt modelId="{B432D1DA-A741-4CD5-943D-A44AAA8892DD}">
      <dgm:prSet phldrT="[Text]"/>
      <dgm:spPr/>
      <dgm:t>
        <a:bodyPr/>
        <a:lstStyle/>
        <a:p>
          <a:r>
            <a:rPr lang="en-US" b="1" dirty="0" smtClean="0"/>
            <a:t>$31.7 Million</a:t>
          </a:r>
          <a:endParaRPr lang="en-US" b="1" dirty="0"/>
        </a:p>
      </dgm:t>
    </dgm:pt>
    <dgm:pt modelId="{9E9B1180-821B-494A-A8E5-0ED18D3FE27C}" type="parTrans" cxnId="{94EDE989-FB03-4C9F-B170-D401CB9B2DFA}">
      <dgm:prSet/>
      <dgm:spPr/>
      <dgm:t>
        <a:bodyPr/>
        <a:lstStyle/>
        <a:p>
          <a:endParaRPr lang="en-US" dirty="0"/>
        </a:p>
      </dgm:t>
    </dgm:pt>
    <dgm:pt modelId="{61F83B8B-E904-47AA-BF08-A52177568190}" type="sibTrans" cxnId="{94EDE989-FB03-4C9F-B170-D401CB9B2DFA}">
      <dgm:prSet/>
      <dgm:spPr/>
      <dgm:t>
        <a:bodyPr/>
        <a:lstStyle/>
        <a:p>
          <a:endParaRPr lang="en-US"/>
        </a:p>
      </dgm:t>
    </dgm:pt>
    <dgm:pt modelId="{E8E0BF5E-37B3-4155-9DB7-34405C730167}">
      <dgm:prSet phldrT="[Text]"/>
      <dgm:spPr/>
      <dgm:t>
        <a:bodyPr/>
        <a:lstStyle/>
        <a:p>
          <a:r>
            <a:rPr lang="en-US" b="1" dirty="0"/>
            <a:t>Interest </a:t>
          </a:r>
        </a:p>
        <a:p>
          <a:r>
            <a:rPr lang="en-US" b="1" dirty="0" smtClean="0"/>
            <a:t>$118 </a:t>
          </a:r>
          <a:r>
            <a:rPr lang="en-US" b="1" dirty="0"/>
            <a:t>Thousand</a:t>
          </a:r>
        </a:p>
      </dgm:t>
    </dgm:pt>
    <dgm:pt modelId="{CC9433B0-F878-4581-A6BC-791CA04CEF0B}" type="parTrans" cxnId="{A59F7A79-1EA7-4E9F-A43D-5AE0AFFEFEAE}">
      <dgm:prSet/>
      <dgm:spPr/>
      <dgm:t>
        <a:bodyPr/>
        <a:lstStyle/>
        <a:p>
          <a:endParaRPr lang="en-US"/>
        </a:p>
      </dgm:t>
    </dgm:pt>
    <dgm:pt modelId="{F904EBE9-9B7C-474B-B8EA-7267D42B9E02}" type="sibTrans" cxnId="{A59F7A79-1EA7-4E9F-A43D-5AE0AFFEFEAE}">
      <dgm:prSet/>
      <dgm:spPr/>
      <dgm:t>
        <a:bodyPr/>
        <a:lstStyle/>
        <a:p>
          <a:endParaRPr lang="en-US"/>
        </a:p>
      </dgm:t>
    </dgm:pt>
    <dgm:pt modelId="{8A6E7C73-CE46-4E8E-9B2A-C607E3EFA391}">
      <dgm:prSet phldrT="[Text]"/>
      <dgm:spPr/>
      <dgm:t>
        <a:bodyPr/>
        <a:lstStyle/>
        <a:p>
          <a:r>
            <a:rPr lang="en-US" dirty="0"/>
            <a:t>Annuities Pensions</a:t>
          </a:r>
        </a:p>
      </dgm:t>
    </dgm:pt>
    <dgm:pt modelId="{B951BD8C-3A83-4F2C-9D06-611D08711C02}" type="parTrans" cxnId="{729629CE-D057-440E-9801-7661860AA2EF}">
      <dgm:prSet/>
      <dgm:spPr/>
      <dgm:t>
        <a:bodyPr/>
        <a:lstStyle/>
        <a:p>
          <a:endParaRPr lang="en-US"/>
        </a:p>
      </dgm:t>
    </dgm:pt>
    <dgm:pt modelId="{D53A1DA1-9155-400F-980B-A730B18D37B8}" type="sibTrans" cxnId="{729629CE-D057-440E-9801-7661860AA2EF}">
      <dgm:prSet/>
      <dgm:spPr/>
      <dgm:t>
        <a:bodyPr/>
        <a:lstStyle/>
        <a:p>
          <a:endParaRPr lang="en-US"/>
        </a:p>
      </dgm:t>
    </dgm:pt>
    <dgm:pt modelId="{E2B3E3B8-4DBF-4370-9D37-0EF38CD67BB7}">
      <dgm:prSet phldrT="[Text]"/>
      <dgm:spPr/>
      <dgm:t>
        <a:bodyPr/>
        <a:lstStyle/>
        <a:p>
          <a:r>
            <a:rPr lang="en-US" b="1" dirty="0" smtClean="0"/>
            <a:t>$54.2 </a:t>
          </a:r>
          <a:r>
            <a:rPr lang="en-US" b="1" dirty="0"/>
            <a:t>Million</a:t>
          </a:r>
        </a:p>
      </dgm:t>
    </dgm:pt>
    <dgm:pt modelId="{785E4401-4BAF-4D0C-8241-E5A0873DDB25}" type="parTrans" cxnId="{0E1B26C7-6B04-456E-BC8B-45CB6126BC56}">
      <dgm:prSet/>
      <dgm:spPr/>
      <dgm:t>
        <a:bodyPr/>
        <a:lstStyle/>
        <a:p>
          <a:endParaRPr lang="en-US" dirty="0"/>
        </a:p>
      </dgm:t>
    </dgm:pt>
    <dgm:pt modelId="{1A437A13-EE8E-49E6-9D48-2FC3D0AECFD5}" type="sibTrans" cxnId="{0E1B26C7-6B04-456E-BC8B-45CB6126BC56}">
      <dgm:prSet/>
      <dgm:spPr/>
      <dgm:t>
        <a:bodyPr/>
        <a:lstStyle/>
        <a:p>
          <a:endParaRPr lang="en-US"/>
        </a:p>
      </dgm:t>
    </dgm:pt>
    <dgm:pt modelId="{062CFDA9-F9C9-4AFF-933B-1564D2077533}">
      <dgm:prSet phldrT="[Text]"/>
      <dgm:spPr/>
      <dgm:t>
        <a:bodyPr/>
        <a:lstStyle/>
        <a:p>
          <a:r>
            <a:rPr lang="en-US" b="1" dirty="0"/>
            <a:t>Gain </a:t>
          </a:r>
        </a:p>
        <a:p>
          <a:r>
            <a:rPr lang="en-US" b="1" dirty="0" smtClean="0"/>
            <a:t>$4.4 </a:t>
          </a:r>
          <a:r>
            <a:rPr lang="en-US" b="1" dirty="0"/>
            <a:t>Million</a:t>
          </a:r>
        </a:p>
      </dgm:t>
    </dgm:pt>
    <dgm:pt modelId="{ED1DE933-1C8F-4ACB-8C90-9B228EE17B00}" type="parTrans" cxnId="{BD2DA108-98BC-4639-BB66-4FED8A26345A}">
      <dgm:prSet/>
      <dgm:spPr/>
      <dgm:t>
        <a:bodyPr/>
        <a:lstStyle/>
        <a:p>
          <a:endParaRPr lang="en-US"/>
        </a:p>
      </dgm:t>
    </dgm:pt>
    <dgm:pt modelId="{E8A89293-A2B0-4EE7-90AF-8A9FFD5AD67B}" type="sibTrans" cxnId="{BD2DA108-98BC-4639-BB66-4FED8A26345A}">
      <dgm:prSet/>
      <dgm:spPr/>
      <dgm:t>
        <a:bodyPr/>
        <a:lstStyle/>
        <a:p>
          <a:endParaRPr lang="en-US"/>
        </a:p>
      </dgm:t>
    </dgm:pt>
    <dgm:pt modelId="{40000E4C-1753-4D09-BBAA-7B74253B25FB}" type="pres">
      <dgm:prSet presAssocID="{8807B241-C7B2-4995-83A3-841368CDDD54}" presName="diagram" presStyleCnt="0">
        <dgm:presLayoutVars>
          <dgm:chPref val="1"/>
          <dgm:dir/>
          <dgm:animOne val="branch"/>
          <dgm:animLvl val="lvl"/>
          <dgm:resizeHandles/>
        </dgm:presLayoutVars>
      </dgm:prSet>
      <dgm:spPr/>
      <dgm:t>
        <a:bodyPr/>
        <a:lstStyle/>
        <a:p>
          <a:endParaRPr lang="en-US"/>
        </a:p>
      </dgm:t>
    </dgm:pt>
    <dgm:pt modelId="{884CE1D6-6F55-4CBB-A0E1-F5F84AFBBA9B}" type="pres">
      <dgm:prSet presAssocID="{80321D98-D1AC-48DB-9047-DCC0A3C0E436}" presName="root" presStyleCnt="0"/>
      <dgm:spPr/>
      <dgm:t>
        <a:bodyPr/>
        <a:lstStyle/>
        <a:p>
          <a:endParaRPr lang="en-US"/>
        </a:p>
      </dgm:t>
    </dgm:pt>
    <dgm:pt modelId="{2B955432-616C-4B30-9E9B-3002ABDE831A}" type="pres">
      <dgm:prSet presAssocID="{80321D98-D1AC-48DB-9047-DCC0A3C0E436}" presName="rootComposite" presStyleCnt="0"/>
      <dgm:spPr/>
      <dgm:t>
        <a:bodyPr/>
        <a:lstStyle/>
        <a:p>
          <a:endParaRPr lang="en-US"/>
        </a:p>
      </dgm:t>
    </dgm:pt>
    <dgm:pt modelId="{FC3C9E09-F425-4649-ACDF-37F913C9BCEB}" type="pres">
      <dgm:prSet presAssocID="{80321D98-D1AC-48DB-9047-DCC0A3C0E436}" presName="rootText" presStyleLbl="node1" presStyleIdx="0" presStyleCnt="2"/>
      <dgm:spPr/>
      <dgm:t>
        <a:bodyPr/>
        <a:lstStyle/>
        <a:p>
          <a:endParaRPr lang="en-US"/>
        </a:p>
      </dgm:t>
    </dgm:pt>
    <dgm:pt modelId="{A9AC3ED7-F772-4B4B-931D-B5AD6CB09AF9}" type="pres">
      <dgm:prSet presAssocID="{80321D98-D1AC-48DB-9047-DCC0A3C0E436}" presName="rootConnector" presStyleLbl="node1" presStyleIdx="0" presStyleCnt="2"/>
      <dgm:spPr/>
      <dgm:t>
        <a:bodyPr/>
        <a:lstStyle/>
        <a:p>
          <a:endParaRPr lang="en-US"/>
        </a:p>
      </dgm:t>
    </dgm:pt>
    <dgm:pt modelId="{85FC314E-6C3B-48DE-AC3F-2DDC174F1FF9}" type="pres">
      <dgm:prSet presAssocID="{80321D98-D1AC-48DB-9047-DCC0A3C0E436}" presName="childShape" presStyleCnt="0"/>
      <dgm:spPr/>
      <dgm:t>
        <a:bodyPr/>
        <a:lstStyle/>
        <a:p>
          <a:endParaRPr lang="en-US"/>
        </a:p>
      </dgm:t>
    </dgm:pt>
    <dgm:pt modelId="{011495A0-1EE5-407B-9E0F-1E9AAA1E106C}" type="pres">
      <dgm:prSet presAssocID="{9E9B1180-821B-494A-A8E5-0ED18D3FE27C}" presName="Name13" presStyleLbl="parChTrans1D2" presStyleIdx="0" presStyleCnt="2"/>
      <dgm:spPr/>
      <dgm:t>
        <a:bodyPr/>
        <a:lstStyle/>
        <a:p>
          <a:endParaRPr lang="en-US"/>
        </a:p>
      </dgm:t>
    </dgm:pt>
    <dgm:pt modelId="{C2071EB5-E7F8-4496-9C56-F5D202BCFCA6}" type="pres">
      <dgm:prSet presAssocID="{B432D1DA-A741-4CD5-943D-A44AAA8892DD}" presName="childText" presStyleLbl="bgAcc1" presStyleIdx="0" presStyleCnt="2" custLinFactNeighborX="-386" custLinFactNeighborY="618">
        <dgm:presLayoutVars>
          <dgm:bulletEnabled val="1"/>
        </dgm:presLayoutVars>
      </dgm:prSet>
      <dgm:spPr/>
      <dgm:t>
        <a:bodyPr/>
        <a:lstStyle/>
        <a:p>
          <a:endParaRPr lang="en-US"/>
        </a:p>
      </dgm:t>
    </dgm:pt>
    <dgm:pt modelId="{0E286DBB-DED4-4A08-BF5C-BF8F67F7B1BD}" type="pres">
      <dgm:prSet presAssocID="{8A6E7C73-CE46-4E8E-9B2A-C607E3EFA391}" presName="root" presStyleCnt="0"/>
      <dgm:spPr/>
      <dgm:t>
        <a:bodyPr/>
        <a:lstStyle/>
        <a:p>
          <a:endParaRPr lang="en-US"/>
        </a:p>
      </dgm:t>
    </dgm:pt>
    <dgm:pt modelId="{F63F6A08-5E5E-4E82-AB74-97710E4DC774}" type="pres">
      <dgm:prSet presAssocID="{8A6E7C73-CE46-4E8E-9B2A-C607E3EFA391}" presName="rootComposite" presStyleCnt="0"/>
      <dgm:spPr/>
      <dgm:t>
        <a:bodyPr/>
        <a:lstStyle/>
        <a:p>
          <a:endParaRPr lang="en-US"/>
        </a:p>
      </dgm:t>
    </dgm:pt>
    <dgm:pt modelId="{17E10BE7-C599-4D5F-BF22-2A503AFF0F17}" type="pres">
      <dgm:prSet presAssocID="{8A6E7C73-CE46-4E8E-9B2A-C607E3EFA391}" presName="rootText" presStyleLbl="node1" presStyleIdx="1" presStyleCnt="2"/>
      <dgm:spPr/>
      <dgm:t>
        <a:bodyPr/>
        <a:lstStyle/>
        <a:p>
          <a:endParaRPr lang="en-US"/>
        </a:p>
      </dgm:t>
    </dgm:pt>
    <dgm:pt modelId="{6184F5AB-17A5-45F5-BA78-427A27312A5F}" type="pres">
      <dgm:prSet presAssocID="{8A6E7C73-CE46-4E8E-9B2A-C607E3EFA391}" presName="rootConnector" presStyleLbl="node1" presStyleIdx="1" presStyleCnt="2"/>
      <dgm:spPr/>
      <dgm:t>
        <a:bodyPr/>
        <a:lstStyle/>
        <a:p>
          <a:endParaRPr lang="en-US"/>
        </a:p>
      </dgm:t>
    </dgm:pt>
    <dgm:pt modelId="{91776A44-2E02-4B9A-8C85-6E094980F2AE}" type="pres">
      <dgm:prSet presAssocID="{8A6E7C73-CE46-4E8E-9B2A-C607E3EFA391}" presName="childShape" presStyleCnt="0"/>
      <dgm:spPr/>
      <dgm:t>
        <a:bodyPr/>
        <a:lstStyle/>
        <a:p>
          <a:endParaRPr lang="en-US"/>
        </a:p>
      </dgm:t>
    </dgm:pt>
    <dgm:pt modelId="{A8BD69F4-4F07-444C-9B07-6E0DB8C960AF}" type="pres">
      <dgm:prSet presAssocID="{785E4401-4BAF-4D0C-8241-E5A0873DDB25}" presName="Name13" presStyleLbl="parChTrans1D2" presStyleIdx="1" presStyleCnt="2"/>
      <dgm:spPr/>
      <dgm:t>
        <a:bodyPr/>
        <a:lstStyle/>
        <a:p>
          <a:endParaRPr lang="en-US"/>
        </a:p>
      </dgm:t>
    </dgm:pt>
    <dgm:pt modelId="{948A6F8D-CABF-463B-87E3-89D0F0726321}" type="pres">
      <dgm:prSet presAssocID="{E2B3E3B8-4DBF-4370-9D37-0EF38CD67BB7}" presName="childText" presStyleLbl="bgAcc1" presStyleIdx="1" presStyleCnt="2">
        <dgm:presLayoutVars>
          <dgm:bulletEnabled val="1"/>
        </dgm:presLayoutVars>
      </dgm:prSet>
      <dgm:spPr/>
      <dgm:t>
        <a:bodyPr/>
        <a:lstStyle/>
        <a:p>
          <a:endParaRPr lang="en-US"/>
        </a:p>
      </dgm:t>
    </dgm:pt>
  </dgm:ptLst>
  <dgm:cxnLst>
    <dgm:cxn modelId="{34907EDE-5935-43E7-B02A-692E543AB23C}" type="presOf" srcId="{9E9B1180-821B-494A-A8E5-0ED18D3FE27C}" destId="{011495A0-1EE5-407B-9E0F-1E9AAA1E106C}" srcOrd="0" destOrd="0" presId="urn:microsoft.com/office/officeart/2005/8/layout/hierarchy3"/>
    <dgm:cxn modelId="{CB8CE10E-702D-4157-9F10-B03146D22D61}" type="presOf" srcId="{E2B3E3B8-4DBF-4370-9D37-0EF38CD67BB7}" destId="{948A6F8D-CABF-463B-87E3-89D0F0726321}" srcOrd="0" destOrd="0" presId="urn:microsoft.com/office/officeart/2005/8/layout/hierarchy3"/>
    <dgm:cxn modelId="{0AE88F05-5D52-4199-8DEE-E0ECF35C3B58}" srcId="{8807B241-C7B2-4995-83A3-841368CDDD54}" destId="{80321D98-D1AC-48DB-9047-DCC0A3C0E436}" srcOrd="0" destOrd="0" parTransId="{7FF44FD9-BB9B-4F34-A513-828048E9ACF1}" sibTransId="{0551C8E2-55C7-4197-8A6A-700ABBF6976B}"/>
    <dgm:cxn modelId="{A59F7A79-1EA7-4E9F-A43D-5AE0AFFEFEAE}" srcId="{B432D1DA-A741-4CD5-943D-A44AAA8892DD}" destId="{E8E0BF5E-37B3-4155-9DB7-34405C730167}" srcOrd="0" destOrd="0" parTransId="{CC9433B0-F878-4581-A6BC-791CA04CEF0B}" sibTransId="{F904EBE9-9B7C-474B-B8EA-7267D42B9E02}"/>
    <dgm:cxn modelId="{21C0DF2A-7A60-4C93-B93B-213AD58AAC27}" type="presOf" srcId="{80321D98-D1AC-48DB-9047-DCC0A3C0E436}" destId="{FC3C9E09-F425-4649-ACDF-37F913C9BCEB}" srcOrd="0" destOrd="0" presId="urn:microsoft.com/office/officeart/2005/8/layout/hierarchy3"/>
    <dgm:cxn modelId="{9BED81B2-DD98-4699-927A-D3A9DC84E728}" type="presOf" srcId="{062CFDA9-F9C9-4AFF-933B-1564D2077533}" destId="{948A6F8D-CABF-463B-87E3-89D0F0726321}" srcOrd="0" destOrd="1" presId="urn:microsoft.com/office/officeart/2005/8/layout/hierarchy3"/>
    <dgm:cxn modelId="{31E0AB1A-3AE7-4ED3-A5A8-691DD68059F4}" type="presOf" srcId="{8A6E7C73-CE46-4E8E-9B2A-C607E3EFA391}" destId="{6184F5AB-17A5-45F5-BA78-427A27312A5F}" srcOrd="1" destOrd="0" presId="urn:microsoft.com/office/officeart/2005/8/layout/hierarchy3"/>
    <dgm:cxn modelId="{F1D6D611-0F30-4540-884E-8533F2155C7F}" type="presOf" srcId="{8807B241-C7B2-4995-83A3-841368CDDD54}" destId="{40000E4C-1753-4D09-BBAA-7B74253B25FB}" srcOrd="0" destOrd="0" presId="urn:microsoft.com/office/officeart/2005/8/layout/hierarchy3"/>
    <dgm:cxn modelId="{BAD86853-A7F6-4E8E-8BDA-317217B636AF}" type="presOf" srcId="{E8E0BF5E-37B3-4155-9DB7-34405C730167}" destId="{C2071EB5-E7F8-4496-9C56-F5D202BCFCA6}" srcOrd="0" destOrd="1" presId="urn:microsoft.com/office/officeart/2005/8/layout/hierarchy3"/>
    <dgm:cxn modelId="{BDD4F364-E0B6-415B-9A30-810D534598FA}" type="presOf" srcId="{B432D1DA-A741-4CD5-943D-A44AAA8892DD}" destId="{C2071EB5-E7F8-4496-9C56-F5D202BCFCA6}" srcOrd="0" destOrd="0" presId="urn:microsoft.com/office/officeart/2005/8/layout/hierarchy3"/>
    <dgm:cxn modelId="{729629CE-D057-440E-9801-7661860AA2EF}" srcId="{8807B241-C7B2-4995-83A3-841368CDDD54}" destId="{8A6E7C73-CE46-4E8E-9B2A-C607E3EFA391}" srcOrd="1" destOrd="0" parTransId="{B951BD8C-3A83-4F2C-9D06-611D08711C02}" sibTransId="{D53A1DA1-9155-400F-980B-A730B18D37B8}"/>
    <dgm:cxn modelId="{05A05B29-A2DF-4D56-BCB3-802514E3FB4C}" type="presOf" srcId="{785E4401-4BAF-4D0C-8241-E5A0873DDB25}" destId="{A8BD69F4-4F07-444C-9B07-6E0DB8C960AF}" srcOrd="0" destOrd="0" presId="urn:microsoft.com/office/officeart/2005/8/layout/hierarchy3"/>
    <dgm:cxn modelId="{BD2DA108-98BC-4639-BB66-4FED8A26345A}" srcId="{E2B3E3B8-4DBF-4370-9D37-0EF38CD67BB7}" destId="{062CFDA9-F9C9-4AFF-933B-1564D2077533}" srcOrd="0" destOrd="0" parTransId="{ED1DE933-1C8F-4ACB-8C90-9B228EE17B00}" sibTransId="{E8A89293-A2B0-4EE7-90AF-8A9FFD5AD67B}"/>
    <dgm:cxn modelId="{A3C00AF4-4D8A-44FD-A96A-3BB347B5710B}" type="presOf" srcId="{8A6E7C73-CE46-4E8E-9B2A-C607E3EFA391}" destId="{17E10BE7-C599-4D5F-BF22-2A503AFF0F17}" srcOrd="0" destOrd="0" presId="urn:microsoft.com/office/officeart/2005/8/layout/hierarchy3"/>
    <dgm:cxn modelId="{0E1B26C7-6B04-456E-BC8B-45CB6126BC56}" srcId="{8A6E7C73-CE46-4E8E-9B2A-C607E3EFA391}" destId="{E2B3E3B8-4DBF-4370-9D37-0EF38CD67BB7}" srcOrd="0" destOrd="0" parTransId="{785E4401-4BAF-4D0C-8241-E5A0873DDB25}" sibTransId="{1A437A13-EE8E-49E6-9D48-2FC3D0AECFD5}"/>
    <dgm:cxn modelId="{94EDE989-FB03-4C9F-B170-D401CB9B2DFA}" srcId="{80321D98-D1AC-48DB-9047-DCC0A3C0E436}" destId="{B432D1DA-A741-4CD5-943D-A44AAA8892DD}" srcOrd="0" destOrd="0" parTransId="{9E9B1180-821B-494A-A8E5-0ED18D3FE27C}" sibTransId="{61F83B8B-E904-47AA-BF08-A52177568190}"/>
    <dgm:cxn modelId="{E2D31710-87AF-4DCD-9647-DE437B87FADC}" type="presOf" srcId="{80321D98-D1AC-48DB-9047-DCC0A3C0E436}" destId="{A9AC3ED7-F772-4B4B-931D-B5AD6CB09AF9}" srcOrd="1" destOrd="0" presId="urn:microsoft.com/office/officeart/2005/8/layout/hierarchy3"/>
    <dgm:cxn modelId="{EF883DD3-438C-4055-B4D8-297C4DAC9D99}" type="presParOf" srcId="{40000E4C-1753-4D09-BBAA-7B74253B25FB}" destId="{884CE1D6-6F55-4CBB-A0E1-F5F84AFBBA9B}" srcOrd="0" destOrd="0" presId="urn:microsoft.com/office/officeart/2005/8/layout/hierarchy3"/>
    <dgm:cxn modelId="{69492C32-95D0-488D-ADB9-3E4A563EB78D}" type="presParOf" srcId="{884CE1D6-6F55-4CBB-A0E1-F5F84AFBBA9B}" destId="{2B955432-616C-4B30-9E9B-3002ABDE831A}" srcOrd="0" destOrd="0" presId="urn:microsoft.com/office/officeart/2005/8/layout/hierarchy3"/>
    <dgm:cxn modelId="{324849B1-CA8F-4BEE-93E9-657DD970ECCC}" type="presParOf" srcId="{2B955432-616C-4B30-9E9B-3002ABDE831A}" destId="{FC3C9E09-F425-4649-ACDF-37F913C9BCEB}" srcOrd="0" destOrd="0" presId="urn:microsoft.com/office/officeart/2005/8/layout/hierarchy3"/>
    <dgm:cxn modelId="{FB775BAF-72FF-4CB9-84F2-984827E297A1}" type="presParOf" srcId="{2B955432-616C-4B30-9E9B-3002ABDE831A}" destId="{A9AC3ED7-F772-4B4B-931D-B5AD6CB09AF9}" srcOrd="1" destOrd="0" presId="urn:microsoft.com/office/officeart/2005/8/layout/hierarchy3"/>
    <dgm:cxn modelId="{287D8904-40E8-4695-879C-0947605B16BA}" type="presParOf" srcId="{884CE1D6-6F55-4CBB-A0E1-F5F84AFBBA9B}" destId="{85FC314E-6C3B-48DE-AC3F-2DDC174F1FF9}" srcOrd="1" destOrd="0" presId="urn:microsoft.com/office/officeart/2005/8/layout/hierarchy3"/>
    <dgm:cxn modelId="{48D290BF-2654-46DC-9C40-23A7CCC02BC4}" type="presParOf" srcId="{85FC314E-6C3B-48DE-AC3F-2DDC174F1FF9}" destId="{011495A0-1EE5-407B-9E0F-1E9AAA1E106C}" srcOrd="0" destOrd="0" presId="urn:microsoft.com/office/officeart/2005/8/layout/hierarchy3"/>
    <dgm:cxn modelId="{64A67508-A0F2-442C-B455-4EDBF6BBEBD5}" type="presParOf" srcId="{85FC314E-6C3B-48DE-AC3F-2DDC174F1FF9}" destId="{C2071EB5-E7F8-4496-9C56-F5D202BCFCA6}" srcOrd="1" destOrd="0" presId="urn:microsoft.com/office/officeart/2005/8/layout/hierarchy3"/>
    <dgm:cxn modelId="{C44C8197-AED7-4D6C-87DC-BCA43A9510A4}" type="presParOf" srcId="{40000E4C-1753-4D09-BBAA-7B74253B25FB}" destId="{0E286DBB-DED4-4A08-BF5C-BF8F67F7B1BD}" srcOrd="1" destOrd="0" presId="urn:microsoft.com/office/officeart/2005/8/layout/hierarchy3"/>
    <dgm:cxn modelId="{9458AE63-F4D1-47B5-949E-EF6D2F3F39D9}" type="presParOf" srcId="{0E286DBB-DED4-4A08-BF5C-BF8F67F7B1BD}" destId="{F63F6A08-5E5E-4E82-AB74-97710E4DC774}" srcOrd="0" destOrd="0" presId="urn:microsoft.com/office/officeart/2005/8/layout/hierarchy3"/>
    <dgm:cxn modelId="{CBA3928D-770B-4EEE-ADD9-C6E5559A0967}" type="presParOf" srcId="{F63F6A08-5E5E-4E82-AB74-97710E4DC774}" destId="{17E10BE7-C599-4D5F-BF22-2A503AFF0F17}" srcOrd="0" destOrd="0" presId="urn:microsoft.com/office/officeart/2005/8/layout/hierarchy3"/>
    <dgm:cxn modelId="{68340D7F-CA03-4ACB-A6A2-E213E9154E7B}" type="presParOf" srcId="{F63F6A08-5E5E-4E82-AB74-97710E4DC774}" destId="{6184F5AB-17A5-45F5-BA78-427A27312A5F}" srcOrd="1" destOrd="0" presId="urn:microsoft.com/office/officeart/2005/8/layout/hierarchy3"/>
    <dgm:cxn modelId="{7B57DB5A-C93C-43AA-B0CE-E27EE00DF76B}" type="presParOf" srcId="{0E286DBB-DED4-4A08-BF5C-BF8F67F7B1BD}" destId="{91776A44-2E02-4B9A-8C85-6E094980F2AE}" srcOrd="1" destOrd="0" presId="urn:microsoft.com/office/officeart/2005/8/layout/hierarchy3"/>
    <dgm:cxn modelId="{CFDB79FC-FF10-4A9F-AE25-925D415FDC75}" type="presParOf" srcId="{91776A44-2E02-4B9A-8C85-6E094980F2AE}" destId="{A8BD69F4-4F07-444C-9B07-6E0DB8C960AF}" srcOrd="0" destOrd="0" presId="urn:microsoft.com/office/officeart/2005/8/layout/hierarchy3"/>
    <dgm:cxn modelId="{6DCB9E87-AF00-4BD6-9C54-55FC17A8E48A}" type="presParOf" srcId="{91776A44-2E02-4B9A-8C85-6E094980F2AE}" destId="{948A6F8D-CABF-463B-87E3-89D0F072632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517C5CB-9AF2-4D4B-B553-422CF50B8553}" type="doc">
      <dgm:prSet loTypeId="urn:microsoft.com/office/officeart/2005/8/layout/pyramid1" loCatId="pyramid" qsTypeId="urn:microsoft.com/office/officeart/2005/8/quickstyle/simple1#4" qsCatId="simple" csTypeId="urn:microsoft.com/office/officeart/2005/8/colors/colorful1" csCatId="colorful" phldr="1"/>
      <dgm:spPr/>
    </dgm:pt>
    <dgm:pt modelId="{998D548E-D0E1-43FC-AE65-40301ED48F9B}">
      <dgm:prSet custT="1"/>
      <dgm:spPr>
        <a:scene3d>
          <a:camera prst="orthographicFront"/>
          <a:lightRig rig="threePt" dir="t"/>
        </a:scene3d>
        <a:sp3d>
          <a:bevelT/>
        </a:sp3d>
      </dgm:spPr>
      <dgm:t>
        <a:bodyPr/>
        <a:lstStyle/>
        <a:p>
          <a:pPr>
            <a:lnSpc>
              <a:spcPct val="90000"/>
            </a:lnSpc>
            <a:spcAft>
              <a:spcPct val="35000"/>
            </a:spcAft>
          </a:pPr>
          <a:endParaRPr lang="en-US" sz="1600" b="1" dirty="0">
            <a:solidFill>
              <a:schemeClr val="bg1"/>
            </a:solidFill>
          </a:endParaRPr>
        </a:p>
        <a:p>
          <a:pPr>
            <a:lnSpc>
              <a:spcPct val="100000"/>
            </a:lnSpc>
            <a:spcAft>
              <a:spcPts val="0"/>
            </a:spcAft>
          </a:pPr>
          <a:r>
            <a:rPr lang="en-US" sz="1600" b="1" dirty="0">
              <a:solidFill>
                <a:schemeClr val="bg1"/>
              </a:solidFill>
              <a:effectLst/>
            </a:rPr>
            <a:t>Public </a:t>
          </a:r>
        </a:p>
        <a:p>
          <a:pPr>
            <a:lnSpc>
              <a:spcPct val="100000"/>
            </a:lnSpc>
            <a:spcAft>
              <a:spcPts val="0"/>
            </a:spcAft>
          </a:pPr>
          <a:r>
            <a:rPr lang="en-US" sz="1600" b="1" dirty="0" smtClean="0">
              <a:solidFill>
                <a:schemeClr val="bg1"/>
              </a:solidFill>
              <a:effectLst/>
            </a:rPr>
            <a:t>records must</a:t>
          </a:r>
        </a:p>
        <a:p>
          <a:pPr>
            <a:lnSpc>
              <a:spcPct val="100000"/>
            </a:lnSpc>
            <a:spcAft>
              <a:spcPts val="0"/>
            </a:spcAft>
          </a:pPr>
          <a:r>
            <a:rPr lang="en-US" sz="1600" b="1" dirty="0" smtClean="0">
              <a:solidFill>
                <a:schemeClr val="bg1"/>
              </a:solidFill>
              <a:effectLst/>
            </a:rPr>
            <a:t>be open to any</a:t>
          </a:r>
        </a:p>
        <a:p>
          <a:pPr>
            <a:lnSpc>
              <a:spcPct val="100000"/>
            </a:lnSpc>
            <a:spcAft>
              <a:spcPts val="0"/>
            </a:spcAft>
          </a:pPr>
          <a:r>
            <a:rPr lang="en-US" sz="1600" b="1" dirty="0" smtClean="0">
              <a:solidFill>
                <a:schemeClr val="bg1"/>
              </a:solidFill>
              <a:effectLst/>
            </a:rPr>
            <a:t>person.</a:t>
          </a:r>
          <a:endParaRPr lang="en-US" sz="1600" b="1" dirty="0">
            <a:solidFill>
              <a:schemeClr val="bg1"/>
            </a:solidFill>
            <a:effectLst/>
          </a:endParaRPr>
        </a:p>
      </dgm:t>
    </dgm:pt>
    <dgm:pt modelId="{420074B1-6D82-4FF5-B071-1054D28726AC}" type="parTrans" cxnId="{DE22D8EB-9747-41BB-90DA-E38350293078}">
      <dgm:prSet/>
      <dgm:spPr/>
      <dgm:t>
        <a:bodyPr/>
        <a:lstStyle/>
        <a:p>
          <a:endParaRPr lang="en-US"/>
        </a:p>
      </dgm:t>
    </dgm:pt>
    <dgm:pt modelId="{21B65691-A42C-42E8-A8CA-70615FFE883E}" type="sibTrans" cxnId="{DE22D8EB-9747-41BB-90DA-E38350293078}">
      <dgm:prSet/>
      <dgm:spPr/>
      <dgm:t>
        <a:bodyPr/>
        <a:lstStyle/>
        <a:p>
          <a:endParaRPr lang="en-US"/>
        </a:p>
      </dgm:t>
    </dgm:pt>
    <dgm:pt modelId="{9371C4B4-1CFD-4E90-8764-6E6AF894812D}">
      <dgm:prSet custT="1"/>
      <dgm:spPr>
        <a:scene3d>
          <a:camera prst="orthographicFront"/>
          <a:lightRig rig="threePt" dir="t"/>
        </a:scene3d>
        <a:sp3d>
          <a:bevelT/>
        </a:sp3d>
      </dgm:spPr>
      <dgm:t>
        <a:bodyPr/>
        <a:lstStyle/>
        <a:p>
          <a:r>
            <a:rPr lang="en-US" sz="2400" b="1" dirty="0"/>
            <a:t>	</a:t>
          </a:r>
        </a:p>
        <a:p>
          <a:r>
            <a:rPr lang="en-US" sz="2400" b="1" dirty="0">
              <a:effectLst/>
            </a:rPr>
            <a:t>Public records are defined </a:t>
          </a:r>
          <a:r>
            <a:rPr lang="en-US" sz="2400" b="1" dirty="0" smtClean="0">
              <a:effectLst/>
            </a:rPr>
            <a:t>as </a:t>
          </a:r>
          <a:r>
            <a:rPr lang="en-US" sz="2400" b="1" dirty="0">
              <a:effectLst/>
            </a:rPr>
            <a:t>"any recorded information</a:t>
          </a:r>
          <a:r>
            <a:rPr lang="en-US" sz="2400" b="1" dirty="0" smtClean="0">
              <a:effectLst/>
            </a:rPr>
            <a:t>,” maintained </a:t>
          </a:r>
          <a:r>
            <a:rPr lang="en-US" sz="2400" b="1" dirty="0">
              <a:effectLst/>
            </a:rPr>
            <a:t>or kept by </a:t>
          </a:r>
          <a:r>
            <a:rPr lang="en-US" sz="2400" b="1" dirty="0" smtClean="0">
              <a:effectLst/>
            </a:rPr>
            <a:t>any </a:t>
          </a:r>
          <a:r>
            <a:rPr lang="en-US" sz="2400" b="1" u="sng" dirty="0">
              <a:effectLst/>
            </a:rPr>
            <a:t>public agency</a:t>
          </a:r>
          <a:r>
            <a:rPr lang="en-US" sz="2400" b="1" dirty="0">
              <a:effectLst/>
            </a:rPr>
            <a:t>.</a:t>
          </a:r>
        </a:p>
      </dgm:t>
    </dgm:pt>
    <dgm:pt modelId="{D0B6BE8D-D2B3-4A2E-87F4-4FCB77348F7E}" type="parTrans" cxnId="{0C774D85-6100-42E0-85A0-95889367BDBD}">
      <dgm:prSet/>
      <dgm:spPr/>
      <dgm:t>
        <a:bodyPr/>
        <a:lstStyle/>
        <a:p>
          <a:endParaRPr lang="en-US"/>
        </a:p>
      </dgm:t>
    </dgm:pt>
    <dgm:pt modelId="{A92673ED-519D-49EC-9394-6FA294D1F0CE}" type="sibTrans" cxnId="{0C774D85-6100-42E0-85A0-95889367BDBD}">
      <dgm:prSet/>
      <dgm:spPr/>
      <dgm:t>
        <a:bodyPr/>
        <a:lstStyle/>
        <a:p>
          <a:endParaRPr lang="en-US"/>
        </a:p>
      </dgm:t>
    </dgm:pt>
    <dgm:pt modelId="{9E8BAD39-04AC-4D2F-AC63-14A0C90D7565}">
      <dgm:prSet/>
      <dgm:spPr>
        <a:scene3d>
          <a:camera prst="orthographicFront"/>
          <a:lightRig rig="threePt" dir="t"/>
        </a:scene3d>
        <a:sp3d extrusionH="76200">
          <a:bevelT/>
          <a:extrusionClr>
            <a:schemeClr val="accent5">
              <a:lumMod val="50000"/>
            </a:schemeClr>
          </a:extrusionClr>
        </a:sp3d>
      </dgm:spPr>
      <dgm:t>
        <a:bodyPr/>
        <a:lstStyle/>
        <a:p>
          <a:endParaRPr lang="en-US" b="1" u="sng" dirty="0">
            <a:solidFill>
              <a:schemeClr val="bg1"/>
            </a:solidFill>
          </a:endParaRPr>
        </a:p>
        <a:p>
          <a:r>
            <a:rPr lang="en-US" b="1" u="sng" dirty="0">
              <a:solidFill>
                <a:schemeClr val="bg1"/>
              </a:solidFill>
              <a:effectLst/>
            </a:rPr>
            <a:t>Public Agency</a:t>
          </a:r>
          <a:r>
            <a:rPr lang="en-US" b="1" dirty="0">
              <a:solidFill>
                <a:schemeClr val="bg1"/>
              </a:solidFill>
              <a:effectLst/>
            </a:rPr>
            <a:t>: </a:t>
          </a:r>
          <a:r>
            <a:rPr lang="en-US" b="1" dirty="0" smtClean="0">
              <a:solidFill>
                <a:schemeClr val="bg1"/>
              </a:solidFill>
              <a:effectLst/>
            </a:rPr>
            <a:t>agency or </a:t>
          </a:r>
          <a:r>
            <a:rPr lang="en-US" b="1" dirty="0">
              <a:solidFill>
                <a:schemeClr val="bg1"/>
              </a:solidFill>
              <a:effectLst/>
            </a:rPr>
            <a:t>any </a:t>
          </a:r>
          <a:r>
            <a:rPr lang="en-US" b="1" dirty="0" smtClean="0">
              <a:solidFill>
                <a:schemeClr val="bg1"/>
              </a:solidFill>
              <a:effectLst/>
            </a:rPr>
            <a:t>entity</a:t>
          </a:r>
          <a:r>
            <a:rPr lang="en-US" b="1" dirty="0">
              <a:solidFill>
                <a:schemeClr val="bg1"/>
              </a:solidFill>
              <a:effectLst/>
            </a:rPr>
            <a:t>, receiving or expending </a:t>
          </a:r>
          <a:r>
            <a:rPr lang="en-US" b="1" u="sng" dirty="0" smtClean="0">
              <a:solidFill>
                <a:schemeClr val="bg1"/>
              </a:solidFill>
              <a:effectLst/>
            </a:rPr>
            <a:t>public </a:t>
          </a:r>
          <a:r>
            <a:rPr lang="en-US" b="1" u="sng" dirty="0">
              <a:solidFill>
                <a:schemeClr val="bg1"/>
              </a:solidFill>
              <a:effectLst/>
            </a:rPr>
            <a:t>funds</a:t>
          </a:r>
          <a:r>
            <a:rPr lang="en-US" b="1" dirty="0">
              <a:solidFill>
                <a:schemeClr val="bg1"/>
              </a:solidFill>
              <a:effectLst/>
            </a:rPr>
            <a:t>.</a:t>
          </a:r>
        </a:p>
      </dgm:t>
    </dgm:pt>
    <dgm:pt modelId="{FC24CDCB-D68E-4212-A270-58D531AC5EA3}" type="parTrans" cxnId="{AA639938-3E2A-40FC-8A2F-B7CA0D30B79B}">
      <dgm:prSet/>
      <dgm:spPr/>
      <dgm:t>
        <a:bodyPr/>
        <a:lstStyle/>
        <a:p>
          <a:endParaRPr lang="en-US"/>
        </a:p>
      </dgm:t>
    </dgm:pt>
    <dgm:pt modelId="{239FD973-DCA4-442F-997C-288C621817AC}" type="sibTrans" cxnId="{AA639938-3E2A-40FC-8A2F-B7CA0D30B79B}">
      <dgm:prSet/>
      <dgm:spPr/>
      <dgm:t>
        <a:bodyPr/>
        <a:lstStyle/>
        <a:p>
          <a:endParaRPr lang="en-US"/>
        </a:p>
      </dgm:t>
    </dgm:pt>
    <dgm:pt modelId="{FFB2D667-AE51-40B6-B4B4-C1E47D89B59F}" type="pres">
      <dgm:prSet presAssocID="{5517C5CB-9AF2-4D4B-B553-422CF50B8553}" presName="Name0" presStyleCnt="0">
        <dgm:presLayoutVars>
          <dgm:dir/>
          <dgm:animLvl val="lvl"/>
          <dgm:resizeHandles val="exact"/>
        </dgm:presLayoutVars>
      </dgm:prSet>
      <dgm:spPr/>
    </dgm:pt>
    <dgm:pt modelId="{53AC6DCF-042A-404D-97E8-A665C588CDCB}" type="pres">
      <dgm:prSet presAssocID="{998D548E-D0E1-43FC-AE65-40301ED48F9B}" presName="Name8" presStyleCnt="0"/>
      <dgm:spPr/>
    </dgm:pt>
    <dgm:pt modelId="{25C89AC5-AADA-407B-B487-8C9223ED39D5}" type="pres">
      <dgm:prSet presAssocID="{998D548E-D0E1-43FC-AE65-40301ED48F9B}" presName="level" presStyleLbl="node1" presStyleIdx="0" presStyleCnt="3" custLinFactNeighborX="-583" custLinFactNeighborY="4493">
        <dgm:presLayoutVars>
          <dgm:chMax val="1"/>
          <dgm:bulletEnabled val="1"/>
        </dgm:presLayoutVars>
      </dgm:prSet>
      <dgm:spPr/>
      <dgm:t>
        <a:bodyPr/>
        <a:lstStyle/>
        <a:p>
          <a:endParaRPr lang="en-US"/>
        </a:p>
      </dgm:t>
    </dgm:pt>
    <dgm:pt modelId="{B3946CE9-61EE-4B91-9A06-F0D689104FA8}" type="pres">
      <dgm:prSet presAssocID="{998D548E-D0E1-43FC-AE65-40301ED48F9B}" presName="levelTx" presStyleLbl="revTx" presStyleIdx="0" presStyleCnt="0">
        <dgm:presLayoutVars>
          <dgm:chMax val="1"/>
          <dgm:bulletEnabled val="1"/>
        </dgm:presLayoutVars>
      </dgm:prSet>
      <dgm:spPr/>
      <dgm:t>
        <a:bodyPr/>
        <a:lstStyle/>
        <a:p>
          <a:endParaRPr lang="en-US"/>
        </a:p>
      </dgm:t>
    </dgm:pt>
    <dgm:pt modelId="{7894EB93-5AE2-4570-8968-7B8A4CC142CB}" type="pres">
      <dgm:prSet presAssocID="{9371C4B4-1CFD-4E90-8764-6E6AF894812D}" presName="Name8" presStyleCnt="0"/>
      <dgm:spPr/>
    </dgm:pt>
    <dgm:pt modelId="{3D020C54-2F00-432A-862A-70AD4BA2BF9B}" type="pres">
      <dgm:prSet presAssocID="{9371C4B4-1CFD-4E90-8764-6E6AF894812D}" presName="level" presStyleLbl="node1" presStyleIdx="1" presStyleCnt="3" custScaleY="141437">
        <dgm:presLayoutVars>
          <dgm:chMax val="1"/>
          <dgm:bulletEnabled val="1"/>
        </dgm:presLayoutVars>
      </dgm:prSet>
      <dgm:spPr/>
      <dgm:t>
        <a:bodyPr/>
        <a:lstStyle/>
        <a:p>
          <a:endParaRPr lang="en-US"/>
        </a:p>
      </dgm:t>
    </dgm:pt>
    <dgm:pt modelId="{C5E2CA22-55E2-45A3-96B9-7EBAC62B0854}" type="pres">
      <dgm:prSet presAssocID="{9371C4B4-1CFD-4E90-8764-6E6AF894812D}" presName="levelTx" presStyleLbl="revTx" presStyleIdx="0" presStyleCnt="0">
        <dgm:presLayoutVars>
          <dgm:chMax val="1"/>
          <dgm:bulletEnabled val="1"/>
        </dgm:presLayoutVars>
      </dgm:prSet>
      <dgm:spPr/>
      <dgm:t>
        <a:bodyPr/>
        <a:lstStyle/>
        <a:p>
          <a:endParaRPr lang="en-US"/>
        </a:p>
      </dgm:t>
    </dgm:pt>
    <dgm:pt modelId="{879E1D48-04A5-49BC-8B7C-D0AE090B4560}" type="pres">
      <dgm:prSet presAssocID="{9E8BAD39-04AC-4D2F-AC63-14A0C90D7565}" presName="Name8" presStyleCnt="0"/>
      <dgm:spPr/>
    </dgm:pt>
    <dgm:pt modelId="{9A9D55C7-6E2C-4352-A636-5D3741264909}" type="pres">
      <dgm:prSet presAssocID="{9E8BAD39-04AC-4D2F-AC63-14A0C90D7565}" presName="level" presStyleLbl="node1" presStyleIdx="2" presStyleCnt="3" custLinFactNeighborY="2034">
        <dgm:presLayoutVars>
          <dgm:chMax val="1"/>
          <dgm:bulletEnabled val="1"/>
        </dgm:presLayoutVars>
      </dgm:prSet>
      <dgm:spPr/>
      <dgm:t>
        <a:bodyPr/>
        <a:lstStyle/>
        <a:p>
          <a:endParaRPr lang="en-US"/>
        </a:p>
      </dgm:t>
    </dgm:pt>
    <dgm:pt modelId="{C62C2C82-1EC9-4355-B81D-E074A498448E}" type="pres">
      <dgm:prSet presAssocID="{9E8BAD39-04AC-4D2F-AC63-14A0C90D7565}" presName="levelTx" presStyleLbl="revTx" presStyleIdx="0" presStyleCnt="0">
        <dgm:presLayoutVars>
          <dgm:chMax val="1"/>
          <dgm:bulletEnabled val="1"/>
        </dgm:presLayoutVars>
      </dgm:prSet>
      <dgm:spPr/>
      <dgm:t>
        <a:bodyPr/>
        <a:lstStyle/>
        <a:p>
          <a:endParaRPr lang="en-US"/>
        </a:p>
      </dgm:t>
    </dgm:pt>
  </dgm:ptLst>
  <dgm:cxnLst>
    <dgm:cxn modelId="{8871499C-228D-487D-8A17-9781694587F6}" type="presOf" srcId="{9371C4B4-1CFD-4E90-8764-6E6AF894812D}" destId="{3D020C54-2F00-432A-862A-70AD4BA2BF9B}" srcOrd="0" destOrd="0" presId="urn:microsoft.com/office/officeart/2005/8/layout/pyramid1"/>
    <dgm:cxn modelId="{BC86087D-6A09-44E1-A2F6-A6BD0B7E07C9}" type="presOf" srcId="{9371C4B4-1CFD-4E90-8764-6E6AF894812D}" destId="{C5E2CA22-55E2-45A3-96B9-7EBAC62B0854}" srcOrd="1" destOrd="0" presId="urn:microsoft.com/office/officeart/2005/8/layout/pyramid1"/>
    <dgm:cxn modelId="{AA639938-3E2A-40FC-8A2F-B7CA0D30B79B}" srcId="{5517C5CB-9AF2-4D4B-B553-422CF50B8553}" destId="{9E8BAD39-04AC-4D2F-AC63-14A0C90D7565}" srcOrd="2" destOrd="0" parTransId="{FC24CDCB-D68E-4212-A270-58D531AC5EA3}" sibTransId="{239FD973-DCA4-442F-997C-288C621817AC}"/>
    <dgm:cxn modelId="{DB0EAE92-BB15-420C-9F18-A54547C811EA}" type="presOf" srcId="{9E8BAD39-04AC-4D2F-AC63-14A0C90D7565}" destId="{9A9D55C7-6E2C-4352-A636-5D3741264909}" srcOrd="0" destOrd="0" presId="urn:microsoft.com/office/officeart/2005/8/layout/pyramid1"/>
    <dgm:cxn modelId="{0C774D85-6100-42E0-85A0-95889367BDBD}" srcId="{5517C5CB-9AF2-4D4B-B553-422CF50B8553}" destId="{9371C4B4-1CFD-4E90-8764-6E6AF894812D}" srcOrd="1" destOrd="0" parTransId="{D0B6BE8D-D2B3-4A2E-87F4-4FCB77348F7E}" sibTransId="{A92673ED-519D-49EC-9394-6FA294D1F0CE}"/>
    <dgm:cxn modelId="{7DAD59EE-B24E-4BD3-99F0-1FA3EC0F9062}" type="presOf" srcId="{998D548E-D0E1-43FC-AE65-40301ED48F9B}" destId="{25C89AC5-AADA-407B-B487-8C9223ED39D5}" srcOrd="0" destOrd="0" presId="urn:microsoft.com/office/officeart/2005/8/layout/pyramid1"/>
    <dgm:cxn modelId="{DE22D8EB-9747-41BB-90DA-E38350293078}" srcId="{5517C5CB-9AF2-4D4B-B553-422CF50B8553}" destId="{998D548E-D0E1-43FC-AE65-40301ED48F9B}" srcOrd="0" destOrd="0" parTransId="{420074B1-6D82-4FF5-B071-1054D28726AC}" sibTransId="{21B65691-A42C-42E8-A8CA-70615FFE883E}"/>
    <dgm:cxn modelId="{BF62824B-7CB5-4408-88D5-171C7D416073}" type="presOf" srcId="{998D548E-D0E1-43FC-AE65-40301ED48F9B}" destId="{B3946CE9-61EE-4B91-9A06-F0D689104FA8}" srcOrd="1" destOrd="0" presId="urn:microsoft.com/office/officeart/2005/8/layout/pyramid1"/>
    <dgm:cxn modelId="{6673566F-A988-4AAD-A705-3CBD32CF13D4}" type="presOf" srcId="{5517C5CB-9AF2-4D4B-B553-422CF50B8553}" destId="{FFB2D667-AE51-40B6-B4B4-C1E47D89B59F}" srcOrd="0" destOrd="0" presId="urn:microsoft.com/office/officeart/2005/8/layout/pyramid1"/>
    <dgm:cxn modelId="{051B8125-4D95-4410-9E22-3D8CFD1D86F8}" type="presOf" srcId="{9E8BAD39-04AC-4D2F-AC63-14A0C90D7565}" destId="{C62C2C82-1EC9-4355-B81D-E074A498448E}" srcOrd="1" destOrd="0" presId="urn:microsoft.com/office/officeart/2005/8/layout/pyramid1"/>
    <dgm:cxn modelId="{EA136A5F-AD5A-4022-984E-980612EB05EE}" type="presParOf" srcId="{FFB2D667-AE51-40B6-B4B4-C1E47D89B59F}" destId="{53AC6DCF-042A-404D-97E8-A665C588CDCB}" srcOrd="0" destOrd="0" presId="urn:microsoft.com/office/officeart/2005/8/layout/pyramid1"/>
    <dgm:cxn modelId="{E2E320E8-1433-468B-A84C-772B8597A391}" type="presParOf" srcId="{53AC6DCF-042A-404D-97E8-A665C588CDCB}" destId="{25C89AC5-AADA-407B-B487-8C9223ED39D5}" srcOrd="0" destOrd="0" presId="urn:microsoft.com/office/officeart/2005/8/layout/pyramid1"/>
    <dgm:cxn modelId="{EB0EF7EC-34AE-439F-A8B5-545DC1B30A04}" type="presParOf" srcId="{53AC6DCF-042A-404D-97E8-A665C588CDCB}" destId="{B3946CE9-61EE-4B91-9A06-F0D689104FA8}" srcOrd="1" destOrd="0" presId="urn:microsoft.com/office/officeart/2005/8/layout/pyramid1"/>
    <dgm:cxn modelId="{6E970C5F-7410-4727-A641-0BC33A609C32}" type="presParOf" srcId="{FFB2D667-AE51-40B6-B4B4-C1E47D89B59F}" destId="{7894EB93-5AE2-4570-8968-7B8A4CC142CB}" srcOrd="1" destOrd="0" presId="urn:microsoft.com/office/officeart/2005/8/layout/pyramid1"/>
    <dgm:cxn modelId="{DCB8DD7B-0C86-4E8B-B0A7-C78F56048984}" type="presParOf" srcId="{7894EB93-5AE2-4570-8968-7B8A4CC142CB}" destId="{3D020C54-2F00-432A-862A-70AD4BA2BF9B}" srcOrd="0" destOrd="0" presId="urn:microsoft.com/office/officeart/2005/8/layout/pyramid1"/>
    <dgm:cxn modelId="{22D1DD20-82B9-43F0-BF6D-6B04238EE1F2}" type="presParOf" srcId="{7894EB93-5AE2-4570-8968-7B8A4CC142CB}" destId="{C5E2CA22-55E2-45A3-96B9-7EBAC62B0854}" srcOrd="1" destOrd="0" presId="urn:microsoft.com/office/officeart/2005/8/layout/pyramid1"/>
    <dgm:cxn modelId="{62FE6969-BF92-4113-B497-189B427B59B7}" type="presParOf" srcId="{FFB2D667-AE51-40B6-B4B4-C1E47D89B59F}" destId="{879E1D48-04A5-49BC-8B7C-D0AE090B4560}" srcOrd="2" destOrd="0" presId="urn:microsoft.com/office/officeart/2005/8/layout/pyramid1"/>
    <dgm:cxn modelId="{79CD45B5-DE53-4A4F-B503-422C7D98DD1C}" type="presParOf" srcId="{879E1D48-04A5-49BC-8B7C-D0AE090B4560}" destId="{9A9D55C7-6E2C-4352-A636-5D3741264909}" srcOrd="0" destOrd="0" presId="urn:microsoft.com/office/officeart/2005/8/layout/pyramid1"/>
    <dgm:cxn modelId="{3D07EFEA-609F-460B-BF22-C31C3EB2A72A}" type="presParOf" srcId="{879E1D48-04A5-49BC-8B7C-D0AE090B4560}" destId="{C62C2C82-1EC9-4355-B81D-E074A498448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8E44E8B-FC05-46EF-8BA7-ABC7FADC6D98}" type="doc">
      <dgm:prSet loTypeId="urn:microsoft.com/office/officeart/2008/layout/RadialCluster" loCatId="cycle" qsTypeId="urn:microsoft.com/office/officeart/2005/8/quickstyle/3d1" qsCatId="3D" csTypeId="urn:microsoft.com/office/officeart/2005/8/colors/colorful1" csCatId="colorful" phldr="1"/>
      <dgm:spPr/>
      <dgm:t>
        <a:bodyPr/>
        <a:lstStyle/>
        <a:p>
          <a:endParaRPr lang="en-US"/>
        </a:p>
      </dgm:t>
    </dgm:pt>
    <dgm:pt modelId="{50DF54FE-5E01-4BBE-8E4F-0E524F94B83B}">
      <dgm:prSet phldrT="[Text]"/>
      <dgm:spPr/>
      <dgm:t>
        <a:bodyPr/>
        <a:lstStyle/>
        <a:p>
          <a:r>
            <a:rPr lang="en-US" b="1" dirty="0"/>
            <a:t>Kansas Open Records </a:t>
          </a:r>
        </a:p>
      </dgm:t>
    </dgm:pt>
    <dgm:pt modelId="{5D9D83F6-37D3-46E7-A228-39511BB9613E}" type="parTrans" cxnId="{94DAACAE-20D5-47B9-B98B-D2E71F2640AE}">
      <dgm:prSet/>
      <dgm:spPr/>
      <dgm:t>
        <a:bodyPr/>
        <a:lstStyle/>
        <a:p>
          <a:endParaRPr lang="en-US"/>
        </a:p>
      </dgm:t>
    </dgm:pt>
    <dgm:pt modelId="{E96FF524-87E1-42FE-A9D5-4E6E95A33F53}" type="sibTrans" cxnId="{94DAACAE-20D5-47B9-B98B-D2E71F2640AE}">
      <dgm:prSet/>
      <dgm:spPr/>
      <dgm:t>
        <a:bodyPr/>
        <a:lstStyle/>
        <a:p>
          <a:endParaRPr lang="en-US"/>
        </a:p>
      </dgm:t>
    </dgm:pt>
    <dgm:pt modelId="{6C0ED3A4-1DE1-4533-9828-5D181CAD698B}">
      <dgm:prSet phldrT="[Text]"/>
      <dgm:spPr/>
      <dgm:t>
        <a:bodyPr/>
        <a:lstStyle/>
        <a:p>
          <a:r>
            <a:rPr lang="en-US" b="1" dirty="0"/>
            <a:t>Information Officer</a:t>
          </a:r>
        </a:p>
      </dgm:t>
    </dgm:pt>
    <dgm:pt modelId="{3B4EC832-0083-47B6-A1E9-38448374FAAB}" type="parTrans" cxnId="{48A1A539-04E0-4D47-8C5A-047C8C176E47}">
      <dgm:prSet/>
      <dgm:spPr/>
      <dgm:t>
        <a:bodyPr/>
        <a:lstStyle/>
        <a:p>
          <a:endParaRPr lang="en-US"/>
        </a:p>
      </dgm:t>
    </dgm:pt>
    <dgm:pt modelId="{6F29C247-8639-40F6-AF2E-FDE472E82662}" type="sibTrans" cxnId="{48A1A539-04E0-4D47-8C5A-047C8C176E47}">
      <dgm:prSet/>
      <dgm:spPr/>
      <dgm:t>
        <a:bodyPr/>
        <a:lstStyle/>
        <a:p>
          <a:endParaRPr lang="en-US"/>
        </a:p>
      </dgm:t>
    </dgm:pt>
    <dgm:pt modelId="{C0EAA40E-26BC-47E1-B99D-1DC6B14275FE}">
      <dgm:prSet phldrT="[Text]"/>
      <dgm:spPr/>
      <dgm:t>
        <a:bodyPr/>
        <a:lstStyle/>
        <a:p>
          <a:r>
            <a:rPr lang="en-US" b="1" dirty="0"/>
            <a:t>Procedure for KORA</a:t>
          </a:r>
        </a:p>
      </dgm:t>
    </dgm:pt>
    <dgm:pt modelId="{D753FC40-22F5-4B1A-ABB6-4A245E39D137}" type="parTrans" cxnId="{D0C1007D-E4AA-4330-816B-23D6AEE602B3}">
      <dgm:prSet/>
      <dgm:spPr/>
      <dgm:t>
        <a:bodyPr/>
        <a:lstStyle/>
        <a:p>
          <a:endParaRPr lang="en-US"/>
        </a:p>
      </dgm:t>
    </dgm:pt>
    <dgm:pt modelId="{7946F7F9-D9BE-4DE9-BFD4-92B267CE8EBC}" type="sibTrans" cxnId="{D0C1007D-E4AA-4330-816B-23D6AEE602B3}">
      <dgm:prSet/>
      <dgm:spPr/>
      <dgm:t>
        <a:bodyPr/>
        <a:lstStyle/>
        <a:p>
          <a:endParaRPr lang="en-US"/>
        </a:p>
      </dgm:t>
    </dgm:pt>
    <dgm:pt modelId="{1F209B46-CFB2-493D-9AF0-AA0EA194ACEC}">
      <dgm:prSet phldrT="[Text]"/>
      <dgm:spPr/>
      <dgm:t>
        <a:bodyPr/>
        <a:lstStyle/>
        <a:p>
          <a:r>
            <a:rPr lang="en-US" b="1" dirty="0"/>
            <a:t>Requests Treated the Same</a:t>
          </a:r>
        </a:p>
      </dgm:t>
    </dgm:pt>
    <dgm:pt modelId="{C837BD6B-AD68-48BE-9511-631701192DC3}" type="parTrans" cxnId="{62A9D601-2E4F-40ED-B3F8-1E67E9F1B676}">
      <dgm:prSet/>
      <dgm:spPr/>
      <dgm:t>
        <a:bodyPr/>
        <a:lstStyle/>
        <a:p>
          <a:endParaRPr lang="en-US"/>
        </a:p>
      </dgm:t>
    </dgm:pt>
    <dgm:pt modelId="{92E170EC-9D66-4959-8286-BEF53581BE9C}" type="sibTrans" cxnId="{62A9D601-2E4F-40ED-B3F8-1E67E9F1B676}">
      <dgm:prSet/>
      <dgm:spPr/>
      <dgm:t>
        <a:bodyPr/>
        <a:lstStyle/>
        <a:p>
          <a:endParaRPr lang="en-US"/>
        </a:p>
      </dgm:t>
    </dgm:pt>
    <dgm:pt modelId="{D46CA356-6C2E-4343-9C53-3F03C549D3D6}" type="pres">
      <dgm:prSet presAssocID="{58E44E8B-FC05-46EF-8BA7-ABC7FADC6D98}" presName="Name0" presStyleCnt="0">
        <dgm:presLayoutVars>
          <dgm:chMax val="1"/>
          <dgm:chPref val="1"/>
          <dgm:dir/>
          <dgm:animOne val="branch"/>
          <dgm:animLvl val="lvl"/>
        </dgm:presLayoutVars>
      </dgm:prSet>
      <dgm:spPr/>
      <dgm:t>
        <a:bodyPr/>
        <a:lstStyle/>
        <a:p>
          <a:endParaRPr lang="en-US"/>
        </a:p>
      </dgm:t>
    </dgm:pt>
    <dgm:pt modelId="{BCE7ABBE-D541-4557-90B5-DF3423F0D49B}" type="pres">
      <dgm:prSet presAssocID="{50DF54FE-5E01-4BBE-8E4F-0E524F94B83B}" presName="singleCycle" presStyleCnt="0"/>
      <dgm:spPr/>
    </dgm:pt>
    <dgm:pt modelId="{3A8B4DA2-A519-4D55-9F0A-9441565086D2}" type="pres">
      <dgm:prSet presAssocID="{50DF54FE-5E01-4BBE-8E4F-0E524F94B83B}" presName="singleCenter" presStyleLbl="node1" presStyleIdx="0" presStyleCnt="4" custScaleX="139973" custScaleY="136701" custLinFactNeighborX="-732" custLinFactNeighborY="-5785">
        <dgm:presLayoutVars>
          <dgm:chMax val="7"/>
          <dgm:chPref val="7"/>
        </dgm:presLayoutVars>
      </dgm:prSet>
      <dgm:spPr/>
      <dgm:t>
        <a:bodyPr/>
        <a:lstStyle/>
        <a:p>
          <a:endParaRPr lang="en-US"/>
        </a:p>
      </dgm:t>
    </dgm:pt>
    <dgm:pt modelId="{76E151B4-76F3-4710-BD03-5D15D0B39F93}" type="pres">
      <dgm:prSet presAssocID="{3B4EC832-0083-47B6-A1E9-38448374FAAB}" presName="Name56" presStyleLbl="parChTrans1D2" presStyleIdx="0" presStyleCnt="3"/>
      <dgm:spPr/>
      <dgm:t>
        <a:bodyPr/>
        <a:lstStyle/>
        <a:p>
          <a:endParaRPr lang="en-US"/>
        </a:p>
      </dgm:t>
    </dgm:pt>
    <dgm:pt modelId="{054C7559-62E0-47D4-A0DF-72291568A06B}" type="pres">
      <dgm:prSet presAssocID="{6C0ED3A4-1DE1-4533-9828-5D181CAD698B}" presName="text0" presStyleLbl="node1" presStyleIdx="1" presStyleCnt="4" custScaleX="152570" custScaleY="125078">
        <dgm:presLayoutVars>
          <dgm:bulletEnabled val="1"/>
        </dgm:presLayoutVars>
      </dgm:prSet>
      <dgm:spPr/>
      <dgm:t>
        <a:bodyPr/>
        <a:lstStyle/>
        <a:p>
          <a:endParaRPr lang="en-US"/>
        </a:p>
      </dgm:t>
    </dgm:pt>
    <dgm:pt modelId="{EEF7DBB6-DCC0-4933-B6CF-47F4D39FEE8D}" type="pres">
      <dgm:prSet presAssocID="{D753FC40-22F5-4B1A-ABB6-4A245E39D137}" presName="Name56" presStyleLbl="parChTrans1D2" presStyleIdx="1" presStyleCnt="3"/>
      <dgm:spPr/>
      <dgm:t>
        <a:bodyPr/>
        <a:lstStyle/>
        <a:p>
          <a:endParaRPr lang="en-US"/>
        </a:p>
      </dgm:t>
    </dgm:pt>
    <dgm:pt modelId="{EC5FB0D4-0E49-4167-9580-246F18F436B9}" type="pres">
      <dgm:prSet presAssocID="{C0EAA40E-26BC-47E1-B99D-1DC6B14275FE}" presName="text0" presStyleLbl="node1" presStyleIdx="2" presStyleCnt="4" custScaleX="159937" custScaleY="145342" custRadScaleRad="110207" custRadScaleInc="-4211">
        <dgm:presLayoutVars>
          <dgm:bulletEnabled val="1"/>
        </dgm:presLayoutVars>
      </dgm:prSet>
      <dgm:spPr/>
      <dgm:t>
        <a:bodyPr/>
        <a:lstStyle/>
        <a:p>
          <a:endParaRPr lang="en-US"/>
        </a:p>
      </dgm:t>
    </dgm:pt>
    <dgm:pt modelId="{CAA013F0-809D-46B0-8FB9-DEBB559CF87B}" type="pres">
      <dgm:prSet presAssocID="{C837BD6B-AD68-48BE-9511-631701192DC3}" presName="Name56" presStyleLbl="parChTrans1D2" presStyleIdx="2" presStyleCnt="3"/>
      <dgm:spPr/>
      <dgm:t>
        <a:bodyPr/>
        <a:lstStyle/>
        <a:p>
          <a:endParaRPr lang="en-US"/>
        </a:p>
      </dgm:t>
    </dgm:pt>
    <dgm:pt modelId="{AB58EBD6-3F08-4C15-831D-9C7BC510091E}" type="pres">
      <dgm:prSet presAssocID="{1F209B46-CFB2-493D-9AF0-AA0EA194ACEC}" presName="text0" presStyleLbl="node1" presStyleIdx="3" presStyleCnt="4" custScaleX="153383" custScaleY="137617" custRadScaleRad="111745" custRadScaleInc="6503">
        <dgm:presLayoutVars>
          <dgm:bulletEnabled val="1"/>
        </dgm:presLayoutVars>
      </dgm:prSet>
      <dgm:spPr/>
      <dgm:t>
        <a:bodyPr/>
        <a:lstStyle/>
        <a:p>
          <a:endParaRPr lang="en-US"/>
        </a:p>
      </dgm:t>
    </dgm:pt>
  </dgm:ptLst>
  <dgm:cxnLst>
    <dgm:cxn modelId="{7F0C704A-066F-4D2B-BF6F-A0A3CEB87BEF}" type="presOf" srcId="{3B4EC832-0083-47B6-A1E9-38448374FAAB}" destId="{76E151B4-76F3-4710-BD03-5D15D0B39F93}" srcOrd="0" destOrd="0" presId="urn:microsoft.com/office/officeart/2008/layout/RadialCluster"/>
    <dgm:cxn modelId="{D0C1007D-E4AA-4330-816B-23D6AEE602B3}" srcId="{50DF54FE-5E01-4BBE-8E4F-0E524F94B83B}" destId="{C0EAA40E-26BC-47E1-B99D-1DC6B14275FE}" srcOrd="1" destOrd="0" parTransId="{D753FC40-22F5-4B1A-ABB6-4A245E39D137}" sibTransId="{7946F7F9-D9BE-4DE9-BFD4-92B267CE8EBC}"/>
    <dgm:cxn modelId="{48A1A539-04E0-4D47-8C5A-047C8C176E47}" srcId="{50DF54FE-5E01-4BBE-8E4F-0E524F94B83B}" destId="{6C0ED3A4-1DE1-4533-9828-5D181CAD698B}" srcOrd="0" destOrd="0" parTransId="{3B4EC832-0083-47B6-A1E9-38448374FAAB}" sibTransId="{6F29C247-8639-40F6-AF2E-FDE472E82662}"/>
    <dgm:cxn modelId="{442CC684-9EE5-4B17-B1EF-C6112292E7C1}" type="presOf" srcId="{D753FC40-22F5-4B1A-ABB6-4A245E39D137}" destId="{EEF7DBB6-DCC0-4933-B6CF-47F4D39FEE8D}" srcOrd="0" destOrd="0" presId="urn:microsoft.com/office/officeart/2008/layout/RadialCluster"/>
    <dgm:cxn modelId="{5DE1F5B6-359B-4420-8248-C7B2DC327BCC}" type="presOf" srcId="{50DF54FE-5E01-4BBE-8E4F-0E524F94B83B}" destId="{3A8B4DA2-A519-4D55-9F0A-9441565086D2}" srcOrd="0" destOrd="0" presId="urn:microsoft.com/office/officeart/2008/layout/RadialCluster"/>
    <dgm:cxn modelId="{62A9D601-2E4F-40ED-B3F8-1E67E9F1B676}" srcId="{50DF54FE-5E01-4BBE-8E4F-0E524F94B83B}" destId="{1F209B46-CFB2-493D-9AF0-AA0EA194ACEC}" srcOrd="2" destOrd="0" parTransId="{C837BD6B-AD68-48BE-9511-631701192DC3}" sibTransId="{92E170EC-9D66-4959-8286-BEF53581BE9C}"/>
    <dgm:cxn modelId="{CD04CDD4-4533-41C5-8510-B538CDDAC136}" type="presOf" srcId="{6C0ED3A4-1DE1-4533-9828-5D181CAD698B}" destId="{054C7559-62E0-47D4-A0DF-72291568A06B}" srcOrd="0" destOrd="0" presId="urn:microsoft.com/office/officeart/2008/layout/RadialCluster"/>
    <dgm:cxn modelId="{6F1FE88C-4063-43B6-A2DC-39AA82A0C711}" type="presOf" srcId="{1F209B46-CFB2-493D-9AF0-AA0EA194ACEC}" destId="{AB58EBD6-3F08-4C15-831D-9C7BC510091E}" srcOrd="0" destOrd="0" presId="urn:microsoft.com/office/officeart/2008/layout/RadialCluster"/>
    <dgm:cxn modelId="{94DAACAE-20D5-47B9-B98B-D2E71F2640AE}" srcId="{58E44E8B-FC05-46EF-8BA7-ABC7FADC6D98}" destId="{50DF54FE-5E01-4BBE-8E4F-0E524F94B83B}" srcOrd="0" destOrd="0" parTransId="{5D9D83F6-37D3-46E7-A228-39511BB9613E}" sibTransId="{E96FF524-87E1-42FE-A9D5-4E6E95A33F53}"/>
    <dgm:cxn modelId="{0B7FD0CB-BA2F-4D00-BE94-F3195EE4BBC9}" type="presOf" srcId="{C837BD6B-AD68-48BE-9511-631701192DC3}" destId="{CAA013F0-809D-46B0-8FB9-DEBB559CF87B}" srcOrd="0" destOrd="0" presId="urn:microsoft.com/office/officeart/2008/layout/RadialCluster"/>
    <dgm:cxn modelId="{FB627DB5-B296-4F45-9904-77DCA1796FD6}" type="presOf" srcId="{C0EAA40E-26BC-47E1-B99D-1DC6B14275FE}" destId="{EC5FB0D4-0E49-4167-9580-246F18F436B9}" srcOrd="0" destOrd="0" presId="urn:microsoft.com/office/officeart/2008/layout/RadialCluster"/>
    <dgm:cxn modelId="{A1EC895F-F1BC-416E-8AD4-021EE288CF36}" type="presOf" srcId="{58E44E8B-FC05-46EF-8BA7-ABC7FADC6D98}" destId="{D46CA356-6C2E-4343-9C53-3F03C549D3D6}" srcOrd="0" destOrd="0" presId="urn:microsoft.com/office/officeart/2008/layout/RadialCluster"/>
    <dgm:cxn modelId="{79B613F5-E261-465B-9A9A-EFD6A3B7D850}" type="presParOf" srcId="{D46CA356-6C2E-4343-9C53-3F03C549D3D6}" destId="{BCE7ABBE-D541-4557-90B5-DF3423F0D49B}" srcOrd="0" destOrd="0" presId="urn:microsoft.com/office/officeart/2008/layout/RadialCluster"/>
    <dgm:cxn modelId="{EEDE096C-253C-4E24-81EA-431D80AB1B88}" type="presParOf" srcId="{BCE7ABBE-D541-4557-90B5-DF3423F0D49B}" destId="{3A8B4DA2-A519-4D55-9F0A-9441565086D2}" srcOrd="0" destOrd="0" presId="urn:microsoft.com/office/officeart/2008/layout/RadialCluster"/>
    <dgm:cxn modelId="{F897CE48-C9AF-492F-887D-95C4EC3761EB}" type="presParOf" srcId="{BCE7ABBE-D541-4557-90B5-DF3423F0D49B}" destId="{76E151B4-76F3-4710-BD03-5D15D0B39F93}" srcOrd="1" destOrd="0" presId="urn:microsoft.com/office/officeart/2008/layout/RadialCluster"/>
    <dgm:cxn modelId="{0336EB08-C415-45E2-B9A6-FE267BB5C86A}" type="presParOf" srcId="{BCE7ABBE-D541-4557-90B5-DF3423F0D49B}" destId="{054C7559-62E0-47D4-A0DF-72291568A06B}" srcOrd="2" destOrd="0" presId="urn:microsoft.com/office/officeart/2008/layout/RadialCluster"/>
    <dgm:cxn modelId="{9EC1A576-A795-4E34-97C7-4D4F00CD6445}" type="presParOf" srcId="{BCE7ABBE-D541-4557-90B5-DF3423F0D49B}" destId="{EEF7DBB6-DCC0-4933-B6CF-47F4D39FEE8D}" srcOrd="3" destOrd="0" presId="urn:microsoft.com/office/officeart/2008/layout/RadialCluster"/>
    <dgm:cxn modelId="{1A08D42A-67C4-4B4E-85F1-6B7785354668}" type="presParOf" srcId="{BCE7ABBE-D541-4557-90B5-DF3423F0D49B}" destId="{EC5FB0D4-0E49-4167-9580-246F18F436B9}" srcOrd="4" destOrd="0" presId="urn:microsoft.com/office/officeart/2008/layout/RadialCluster"/>
    <dgm:cxn modelId="{86E10DD3-09E4-41AC-939A-0F6C30F339C4}" type="presParOf" srcId="{BCE7ABBE-D541-4557-90B5-DF3423F0D49B}" destId="{CAA013F0-809D-46B0-8FB9-DEBB559CF87B}" srcOrd="5" destOrd="0" presId="urn:microsoft.com/office/officeart/2008/layout/RadialCluster"/>
    <dgm:cxn modelId="{8AAF320A-5C99-4AD0-A7EE-8DA41A199342}" type="presParOf" srcId="{BCE7ABBE-D541-4557-90B5-DF3423F0D49B}" destId="{AB58EBD6-3F08-4C15-831D-9C7BC510091E}"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4BF2909-5689-4196-B32F-514B132A2DEC}" type="doc">
      <dgm:prSet loTypeId="urn:microsoft.com/office/officeart/2005/8/layout/vProcess5" loCatId="process" qsTypeId="urn:microsoft.com/office/officeart/2005/8/quickstyle/3d2" qsCatId="3D" csTypeId="urn:microsoft.com/office/officeart/2005/8/colors/accent1_2#4" csCatId="accent1" phldr="1"/>
      <dgm:spPr/>
      <dgm:t>
        <a:bodyPr/>
        <a:lstStyle/>
        <a:p>
          <a:endParaRPr lang="en-US"/>
        </a:p>
      </dgm:t>
    </dgm:pt>
    <dgm:pt modelId="{AD247F0E-0016-49E4-8A33-FFD99397EC6A}">
      <dgm:prSet custT="1"/>
      <dgm:spPr/>
      <dgm:t>
        <a:bodyPr/>
        <a:lstStyle/>
        <a:p>
          <a:r>
            <a:rPr lang="en-US" sz="2400" b="1" dirty="0"/>
            <a:t>All records are open for inspection except personnel records.</a:t>
          </a:r>
        </a:p>
      </dgm:t>
    </dgm:pt>
    <dgm:pt modelId="{CECDD6EE-25D2-44DD-8C83-F9D0319C12EE}" type="parTrans" cxnId="{1B38EA73-6728-4AD2-946C-E3FF582089D8}">
      <dgm:prSet/>
      <dgm:spPr/>
      <dgm:t>
        <a:bodyPr/>
        <a:lstStyle/>
        <a:p>
          <a:endParaRPr lang="en-US"/>
        </a:p>
      </dgm:t>
    </dgm:pt>
    <dgm:pt modelId="{6D96633A-4398-4D10-855B-4D8463064D39}" type="sibTrans" cxnId="{1B38EA73-6728-4AD2-946C-E3FF582089D8}">
      <dgm:prSet/>
      <dgm:spPr>
        <a:solidFill>
          <a:schemeClr val="tx1">
            <a:alpha val="90000"/>
          </a:schemeClr>
        </a:solidFill>
      </dgm:spPr>
      <dgm:t>
        <a:bodyPr/>
        <a:lstStyle/>
        <a:p>
          <a:endParaRPr lang="en-US"/>
        </a:p>
      </dgm:t>
    </dgm:pt>
    <dgm:pt modelId="{3DB4C882-DEC3-44D1-AFB5-5CB6CFE3DD13}">
      <dgm:prSet custT="1"/>
      <dgm:spPr/>
      <dgm:t>
        <a:bodyPr/>
        <a:lstStyle/>
        <a:p>
          <a:r>
            <a:rPr lang="en-US" sz="2400" b="1" dirty="0"/>
            <a:t>Any person may make abstracts or obtain copies of a public record. </a:t>
          </a:r>
        </a:p>
      </dgm:t>
    </dgm:pt>
    <dgm:pt modelId="{68B586D9-8594-4D45-AD91-117EBA4F9BDF}" type="parTrans" cxnId="{9E284761-09EB-41AB-B539-37F81A2B9A80}">
      <dgm:prSet/>
      <dgm:spPr/>
      <dgm:t>
        <a:bodyPr/>
        <a:lstStyle/>
        <a:p>
          <a:endParaRPr lang="en-US"/>
        </a:p>
      </dgm:t>
    </dgm:pt>
    <dgm:pt modelId="{66670881-C70B-4494-B30B-737E277C1E3F}" type="sibTrans" cxnId="{9E284761-09EB-41AB-B539-37F81A2B9A80}">
      <dgm:prSet/>
      <dgm:spPr>
        <a:solidFill>
          <a:schemeClr val="tx1">
            <a:alpha val="90000"/>
          </a:schemeClr>
        </a:solidFill>
      </dgm:spPr>
      <dgm:t>
        <a:bodyPr/>
        <a:lstStyle/>
        <a:p>
          <a:endParaRPr lang="en-US"/>
        </a:p>
      </dgm:t>
    </dgm:pt>
    <dgm:pt modelId="{67EAC94E-3CF8-41CE-B81A-CC5A63E42EBB}">
      <dgm:prSet custT="1"/>
      <dgm:spPr/>
      <dgm:t>
        <a:bodyPr/>
        <a:lstStyle/>
        <a:p>
          <a:r>
            <a:rPr lang="en-US" sz="2000" b="1" dirty="0"/>
            <a:t>If copies cannot be made in the place where the records are kept, the custodian shall allow arrangements to be made for use of other copying facilities. </a:t>
          </a:r>
        </a:p>
      </dgm:t>
    </dgm:pt>
    <dgm:pt modelId="{0BE40417-AF44-4807-9716-63B19EFCF73E}" type="parTrans" cxnId="{BF7F83D1-FEE1-4EC2-BF99-C3EB5E5D9360}">
      <dgm:prSet/>
      <dgm:spPr/>
      <dgm:t>
        <a:bodyPr/>
        <a:lstStyle/>
        <a:p>
          <a:endParaRPr lang="en-US"/>
        </a:p>
      </dgm:t>
    </dgm:pt>
    <dgm:pt modelId="{0C25B196-2FB3-499B-9028-6495058C44DA}" type="sibTrans" cxnId="{BF7F83D1-FEE1-4EC2-BF99-C3EB5E5D9360}">
      <dgm:prSet/>
      <dgm:spPr>
        <a:solidFill>
          <a:schemeClr val="tx1">
            <a:alpha val="90000"/>
          </a:schemeClr>
        </a:solidFill>
      </dgm:spPr>
      <dgm:t>
        <a:bodyPr/>
        <a:lstStyle/>
        <a:p>
          <a:endParaRPr lang="en-US"/>
        </a:p>
      </dgm:t>
    </dgm:pt>
    <dgm:pt modelId="{5E3278AF-5EC9-4625-BEB2-9422D1786472}">
      <dgm:prSet custT="1"/>
      <dgm:spPr/>
      <dgm:t>
        <a:bodyPr/>
        <a:lstStyle/>
        <a:p>
          <a:r>
            <a:rPr lang="en-US" sz="2400" b="1" dirty="0"/>
            <a:t>Members of the public cannot remove a record without written permission of the custodian. K.S.A. 45-218(a).</a:t>
          </a:r>
        </a:p>
      </dgm:t>
    </dgm:pt>
    <dgm:pt modelId="{FC79FA86-DD91-4C1A-9BD2-34AC7B3FD0F6}" type="parTrans" cxnId="{B8A0448C-0EBE-479F-A732-FB40829E0DCF}">
      <dgm:prSet/>
      <dgm:spPr/>
      <dgm:t>
        <a:bodyPr/>
        <a:lstStyle/>
        <a:p>
          <a:endParaRPr lang="en-US"/>
        </a:p>
      </dgm:t>
    </dgm:pt>
    <dgm:pt modelId="{1E3E152F-EFBB-4D79-B2D4-BD7D1295FF4B}" type="sibTrans" cxnId="{B8A0448C-0EBE-479F-A732-FB40829E0DCF}">
      <dgm:prSet/>
      <dgm:spPr/>
      <dgm:t>
        <a:bodyPr/>
        <a:lstStyle/>
        <a:p>
          <a:endParaRPr lang="en-US"/>
        </a:p>
      </dgm:t>
    </dgm:pt>
    <dgm:pt modelId="{ACD21164-C018-46F8-B533-F7F6AC0A3565}" type="pres">
      <dgm:prSet presAssocID="{44BF2909-5689-4196-B32F-514B132A2DEC}" presName="outerComposite" presStyleCnt="0">
        <dgm:presLayoutVars>
          <dgm:chMax val="5"/>
          <dgm:dir/>
          <dgm:resizeHandles val="exact"/>
        </dgm:presLayoutVars>
      </dgm:prSet>
      <dgm:spPr/>
      <dgm:t>
        <a:bodyPr/>
        <a:lstStyle/>
        <a:p>
          <a:endParaRPr lang="en-US"/>
        </a:p>
      </dgm:t>
    </dgm:pt>
    <dgm:pt modelId="{326F1EB2-F068-4B0B-BB8B-9343A1E56A30}" type="pres">
      <dgm:prSet presAssocID="{44BF2909-5689-4196-B32F-514B132A2DEC}" presName="dummyMaxCanvas" presStyleCnt="0">
        <dgm:presLayoutVars/>
      </dgm:prSet>
      <dgm:spPr/>
    </dgm:pt>
    <dgm:pt modelId="{D3386F8E-FCA7-4ED9-9D0B-5ECB42256CA8}" type="pres">
      <dgm:prSet presAssocID="{44BF2909-5689-4196-B32F-514B132A2DEC}" presName="FourNodes_1" presStyleLbl="node1" presStyleIdx="0" presStyleCnt="4">
        <dgm:presLayoutVars>
          <dgm:bulletEnabled val="1"/>
        </dgm:presLayoutVars>
      </dgm:prSet>
      <dgm:spPr/>
      <dgm:t>
        <a:bodyPr/>
        <a:lstStyle/>
        <a:p>
          <a:endParaRPr lang="en-US"/>
        </a:p>
      </dgm:t>
    </dgm:pt>
    <dgm:pt modelId="{FCB38D98-2730-47CB-B424-52457F6D59D3}" type="pres">
      <dgm:prSet presAssocID="{44BF2909-5689-4196-B32F-514B132A2DEC}" presName="FourNodes_2" presStyleLbl="node1" presStyleIdx="1" presStyleCnt="4">
        <dgm:presLayoutVars>
          <dgm:bulletEnabled val="1"/>
        </dgm:presLayoutVars>
      </dgm:prSet>
      <dgm:spPr/>
      <dgm:t>
        <a:bodyPr/>
        <a:lstStyle/>
        <a:p>
          <a:endParaRPr lang="en-US"/>
        </a:p>
      </dgm:t>
    </dgm:pt>
    <dgm:pt modelId="{36B00C32-CA4E-4ADD-B134-899F8BE9EB52}" type="pres">
      <dgm:prSet presAssocID="{44BF2909-5689-4196-B32F-514B132A2DEC}" presName="FourNodes_3" presStyleLbl="node1" presStyleIdx="2" presStyleCnt="4">
        <dgm:presLayoutVars>
          <dgm:bulletEnabled val="1"/>
        </dgm:presLayoutVars>
      </dgm:prSet>
      <dgm:spPr/>
      <dgm:t>
        <a:bodyPr/>
        <a:lstStyle/>
        <a:p>
          <a:endParaRPr lang="en-US"/>
        </a:p>
      </dgm:t>
    </dgm:pt>
    <dgm:pt modelId="{8FF815FE-F26A-431D-AE3E-F4B09E1F3F93}" type="pres">
      <dgm:prSet presAssocID="{44BF2909-5689-4196-B32F-514B132A2DEC}" presName="FourNodes_4" presStyleLbl="node1" presStyleIdx="3" presStyleCnt="4">
        <dgm:presLayoutVars>
          <dgm:bulletEnabled val="1"/>
        </dgm:presLayoutVars>
      </dgm:prSet>
      <dgm:spPr/>
      <dgm:t>
        <a:bodyPr/>
        <a:lstStyle/>
        <a:p>
          <a:endParaRPr lang="en-US"/>
        </a:p>
      </dgm:t>
    </dgm:pt>
    <dgm:pt modelId="{0E076AB2-909C-4176-8E49-A39B9DBF9B18}" type="pres">
      <dgm:prSet presAssocID="{44BF2909-5689-4196-B32F-514B132A2DEC}" presName="FourConn_1-2" presStyleLbl="fgAccFollowNode1" presStyleIdx="0" presStyleCnt="3">
        <dgm:presLayoutVars>
          <dgm:bulletEnabled val="1"/>
        </dgm:presLayoutVars>
      </dgm:prSet>
      <dgm:spPr/>
      <dgm:t>
        <a:bodyPr/>
        <a:lstStyle/>
        <a:p>
          <a:endParaRPr lang="en-US"/>
        </a:p>
      </dgm:t>
    </dgm:pt>
    <dgm:pt modelId="{A74523D3-BBF3-4AEE-9BB2-407601F7A519}" type="pres">
      <dgm:prSet presAssocID="{44BF2909-5689-4196-B32F-514B132A2DEC}" presName="FourConn_2-3" presStyleLbl="fgAccFollowNode1" presStyleIdx="1" presStyleCnt="3">
        <dgm:presLayoutVars>
          <dgm:bulletEnabled val="1"/>
        </dgm:presLayoutVars>
      </dgm:prSet>
      <dgm:spPr/>
      <dgm:t>
        <a:bodyPr/>
        <a:lstStyle/>
        <a:p>
          <a:endParaRPr lang="en-US"/>
        </a:p>
      </dgm:t>
    </dgm:pt>
    <dgm:pt modelId="{F87E2026-28EE-49D8-BF0F-9E60135CF338}" type="pres">
      <dgm:prSet presAssocID="{44BF2909-5689-4196-B32F-514B132A2DEC}" presName="FourConn_3-4" presStyleLbl="fgAccFollowNode1" presStyleIdx="2" presStyleCnt="3">
        <dgm:presLayoutVars>
          <dgm:bulletEnabled val="1"/>
        </dgm:presLayoutVars>
      </dgm:prSet>
      <dgm:spPr/>
      <dgm:t>
        <a:bodyPr/>
        <a:lstStyle/>
        <a:p>
          <a:endParaRPr lang="en-US"/>
        </a:p>
      </dgm:t>
    </dgm:pt>
    <dgm:pt modelId="{410062B2-9C22-4B26-A590-FA2CE6EBD56C}" type="pres">
      <dgm:prSet presAssocID="{44BF2909-5689-4196-B32F-514B132A2DEC}" presName="FourNodes_1_text" presStyleLbl="node1" presStyleIdx="3" presStyleCnt="4">
        <dgm:presLayoutVars>
          <dgm:bulletEnabled val="1"/>
        </dgm:presLayoutVars>
      </dgm:prSet>
      <dgm:spPr/>
      <dgm:t>
        <a:bodyPr/>
        <a:lstStyle/>
        <a:p>
          <a:endParaRPr lang="en-US"/>
        </a:p>
      </dgm:t>
    </dgm:pt>
    <dgm:pt modelId="{98FFB0A8-4E55-4B59-A658-EBD4A082409D}" type="pres">
      <dgm:prSet presAssocID="{44BF2909-5689-4196-B32F-514B132A2DEC}" presName="FourNodes_2_text" presStyleLbl="node1" presStyleIdx="3" presStyleCnt="4">
        <dgm:presLayoutVars>
          <dgm:bulletEnabled val="1"/>
        </dgm:presLayoutVars>
      </dgm:prSet>
      <dgm:spPr/>
      <dgm:t>
        <a:bodyPr/>
        <a:lstStyle/>
        <a:p>
          <a:endParaRPr lang="en-US"/>
        </a:p>
      </dgm:t>
    </dgm:pt>
    <dgm:pt modelId="{9A7BAA2E-6386-4C79-8315-8EE2120140B2}" type="pres">
      <dgm:prSet presAssocID="{44BF2909-5689-4196-B32F-514B132A2DEC}" presName="FourNodes_3_text" presStyleLbl="node1" presStyleIdx="3" presStyleCnt="4">
        <dgm:presLayoutVars>
          <dgm:bulletEnabled val="1"/>
        </dgm:presLayoutVars>
      </dgm:prSet>
      <dgm:spPr/>
      <dgm:t>
        <a:bodyPr/>
        <a:lstStyle/>
        <a:p>
          <a:endParaRPr lang="en-US"/>
        </a:p>
      </dgm:t>
    </dgm:pt>
    <dgm:pt modelId="{2A911EC6-0C22-4F5B-8E12-CE2023047911}" type="pres">
      <dgm:prSet presAssocID="{44BF2909-5689-4196-B32F-514B132A2DEC}" presName="FourNodes_4_text" presStyleLbl="node1" presStyleIdx="3" presStyleCnt="4">
        <dgm:presLayoutVars>
          <dgm:bulletEnabled val="1"/>
        </dgm:presLayoutVars>
      </dgm:prSet>
      <dgm:spPr/>
      <dgm:t>
        <a:bodyPr/>
        <a:lstStyle/>
        <a:p>
          <a:endParaRPr lang="en-US"/>
        </a:p>
      </dgm:t>
    </dgm:pt>
  </dgm:ptLst>
  <dgm:cxnLst>
    <dgm:cxn modelId="{CF6BBD95-B569-479E-9197-514362E7E0D9}" type="presOf" srcId="{3DB4C882-DEC3-44D1-AFB5-5CB6CFE3DD13}" destId="{FCB38D98-2730-47CB-B424-52457F6D59D3}" srcOrd="0" destOrd="0" presId="urn:microsoft.com/office/officeart/2005/8/layout/vProcess5"/>
    <dgm:cxn modelId="{78D480EA-A581-4E64-AC04-675D7040B2FB}" type="presOf" srcId="{67EAC94E-3CF8-41CE-B81A-CC5A63E42EBB}" destId="{36B00C32-CA4E-4ADD-B134-899F8BE9EB52}" srcOrd="0" destOrd="0" presId="urn:microsoft.com/office/officeart/2005/8/layout/vProcess5"/>
    <dgm:cxn modelId="{D48781C6-1E54-4200-8E7A-1831DD519F72}" type="presOf" srcId="{AD247F0E-0016-49E4-8A33-FFD99397EC6A}" destId="{410062B2-9C22-4B26-A590-FA2CE6EBD56C}" srcOrd="1" destOrd="0" presId="urn:microsoft.com/office/officeart/2005/8/layout/vProcess5"/>
    <dgm:cxn modelId="{65C65AA6-C893-4F63-A234-4032D82082C1}" type="presOf" srcId="{44BF2909-5689-4196-B32F-514B132A2DEC}" destId="{ACD21164-C018-46F8-B533-F7F6AC0A3565}" srcOrd="0" destOrd="0" presId="urn:microsoft.com/office/officeart/2005/8/layout/vProcess5"/>
    <dgm:cxn modelId="{0421F1FC-6161-4E78-A1B5-44F3302F50D0}" type="presOf" srcId="{67EAC94E-3CF8-41CE-B81A-CC5A63E42EBB}" destId="{9A7BAA2E-6386-4C79-8315-8EE2120140B2}" srcOrd="1" destOrd="0" presId="urn:microsoft.com/office/officeart/2005/8/layout/vProcess5"/>
    <dgm:cxn modelId="{A31C796C-01BE-4AA6-91B2-D8A1F96E10E7}" type="presOf" srcId="{5E3278AF-5EC9-4625-BEB2-9422D1786472}" destId="{2A911EC6-0C22-4F5B-8E12-CE2023047911}" srcOrd="1" destOrd="0" presId="urn:microsoft.com/office/officeart/2005/8/layout/vProcess5"/>
    <dgm:cxn modelId="{1301C4C2-1B81-49BF-9A1D-FA80CF741F0E}" type="presOf" srcId="{3DB4C882-DEC3-44D1-AFB5-5CB6CFE3DD13}" destId="{98FFB0A8-4E55-4B59-A658-EBD4A082409D}" srcOrd="1" destOrd="0" presId="urn:microsoft.com/office/officeart/2005/8/layout/vProcess5"/>
    <dgm:cxn modelId="{BD89AF87-2C2F-4D7B-8083-FE767A420670}" type="presOf" srcId="{6D96633A-4398-4D10-855B-4D8463064D39}" destId="{0E076AB2-909C-4176-8E49-A39B9DBF9B18}" srcOrd="0" destOrd="0" presId="urn:microsoft.com/office/officeart/2005/8/layout/vProcess5"/>
    <dgm:cxn modelId="{1B38EA73-6728-4AD2-946C-E3FF582089D8}" srcId="{44BF2909-5689-4196-B32F-514B132A2DEC}" destId="{AD247F0E-0016-49E4-8A33-FFD99397EC6A}" srcOrd="0" destOrd="0" parTransId="{CECDD6EE-25D2-44DD-8C83-F9D0319C12EE}" sibTransId="{6D96633A-4398-4D10-855B-4D8463064D39}"/>
    <dgm:cxn modelId="{BF7F83D1-FEE1-4EC2-BF99-C3EB5E5D9360}" srcId="{44BF2909-5689-4196-B32F-514B132A2DEC}" destId="{67EAC94E-3CF8-41CE-B81A-CC5A63E42EBB}" srcOrd="2" destOrd="0" parTransId="{0BE40417-AF44-4807-9716-63B19EFCF73E}" sibTransId="{0C25B196-2FB3-499B-9028-6495058C44DA}"/>
    <dgm:cxn modelId="{9E284761-09EB-41AB-B539-37F81A2B9A80}" srcId="{44BF2909-5689-4196-B32F-514B132A2DEC}" destId="{3DB4C882-DEC3-44D1-AFB5-5CB6CFE3DD13}" srcOrd="1" destOrd="0" parTransId="{68B586D9-8594-4D45-AD91-117EBA4F9BDF}" sibTransId="{66670881-C70B-4494-B30B-737E277C1E3F}"/>
    <dgm:cxn modelId="{16A8BF6B-339D-42FB-83CE-74492B720F8A}" type="presOf" srcId="{66670881-C70B-4494-B30B-737E277C1E3F}" destId="{A74523D3-BBF3-4AEE-9BB2-407601F7A519}" srcOrd="0" destOrd="0" presId="urn:microsoft.com/office/officeart/2005/8/layout/vProcess5"/>
    <dgm:cxn modelId="{B8A0448C-0EBE-479F-A732-FB40829E0DCF}" srcId="{44BF2909-5689-4196-B32F-514B132A2DEC}" destId="{5E3278AF-5EC9-4625-BEB2-9422D1786472}" srcOrd="3" destOrd="0" parTransId="{FC79FA86-DD91-4C1A-9BD2-34AC7B3FD0F6}" sibTransId="{1E3E152F-EFBB-4D79-B2D4-BD7D1295FF4B}"/>
    <dgm:cxn modelId="{22E72F4C-47C6-488F-BCD8-2E241E0015AF}" type="presOf" srcId="{5E3278AF-5EC9-4625-BEB2-9422D1786472}" destId="{8FF815FE-F26A-431D-AE3E-F4B09E1F3F93}" srcOrd="0" destOrd="0" presId="urn:microsoft.com/office/officeart/2005/8/layout/vProcess5"/>
    <dgm:cxn modelId="{AF41CC12-7E01-4F16-84F5-24804FB4BB0C}" type="presOf" srcId="{AD247F0E-0016-49E4-8A33-FFD99397EC6A}" destId="{D3386F8E-FCA7-4ED9-9D0B-5ECB42256CA8}" srcOrd="0" destOrd="0" presId="urn:microsoft.com/office/officeart/2005/8/layout/vProcess5"/>
    <dgm:cxn modelId="{09BC0D8D-2988-4587-8166-9708300E2A2D}" type="presOf" srcId="{0C25B196-2FB3-499B-9028-6495058C44DA}" destId="{F87E2026-28EE-49D8-BF0F-9E60135CF338}" srcOrd="0" destOrd="0" presId="urn:microsoft.com/office/officeart/2005/8/layout/vProcess5"/>
    <dgm:cxn modelId="{A28985F3-462A-4712-BB19-4EC5B4B5A89C}" type="presParOf" srcId="{ACD21164-C018-46F8-B533-F7F6AC0A3565}" destId="{326F1EB2-F068-4B0B-BB8B-9343A1E56A30}" srcOrd="0" destOrd="0" presId="urn:microsoft.com/office/officeart/2005/8/layout/vProcess5"/>
    <dgm:cxn modelId="{29F8549B-633D-4903-A1C6-65619F0384F6}" type="presParOf" srcId="{ACD21164-C018-46F8-B533-F7F6AC0A3565}" destId="{D3386F8E-FCA7-4ED9-9D0B-5ECB42256CA8}" srcOrd="1" destOrd="0" presId="urn:microsoft.com/office/officeart/2005/8/layout/vProcess5"/>
    <dgm:cxn modelId="{88B585AA-DD50-48DD-B62A-F37045800C10}" type="presParOf" srcId="{ACD21164-C018-46F8-B533-F7F6AC0A3565}" destId="{FCB38D98-2730-47CB-B424-52457F6D59D3}" srcOrd="2" destOrd="0" presId="urn:microsoft.com/office/officeart/2005/8/layout/vProcess5"/>
    <dgm:cxn modelId="{94D1F889-27A4-43A2-85EC-BF83235FFB2F}" type="presParOf" srcId="{ACD21164-C018-46F8-B533-F7F6AC0A3565}" destId="{36B00C32-CA4E-4ADD-B134-899F8BE9EB52}" srcOrd="3" destOrd="0" presId="urn:microsoft.com/office/officeart/2005/8/layout/vProcess5"/>
    <dgm:cxn modelId="{F189DCD1-D09F-40E5-B5D5-378F763FAFD7}" type="presParOf" srcId="{ACD21164-C018-46F8-B533-F7F6AC0A3565}" destId="{8FF815FE-F26A-431D-AE3E-F4B09E1F3F93}" srcOrd="4" destOrd="0" presId="urn:microsoft.com/office/officeart/2005/8/layout/vProcess5"/>
    <dgm:cxn modelId="{372170D4-3B1E-44CA-AEB9-A997DC5A8A05}" type="presParOf" srcId="{ACD21164-C018-46F8-B533-F7F6AC0A3565}" destId="{0E076AB2-909C-4176-8E49-A39B9DBF9B18}" srcOrd="5" destOrd="0" presId="urn:microsoft.com/office/officeart/2005/8/layout/vProcess5"/>
    <dgm:cxn modelId="{42D177B0-B23B-4050-ADFA-D61A74DD91D2}" type="presParOf" srcId="{ACD21164-C018-46F8-B533-F7F6AC0A3565}" destId="{A74523D3-BBF3-4AEE-9BB2-407601F7A519}" srcOrd="6" destOrd="0" presId="urn:microsoft.com/office/officeart/2005/8/layout/vProcess5"/>
    <dgm:cxn modelId="{DE42BEC2-3EB9-4147-A550-124D06524520}" type="presParOf" srcId="{ACD21164-C018-46F8-B533-F7F6AC0A3565}" destId="{F87E2026-28EE-49D8-BF0F-9E60135CF338}" srcOrd="7" destOrd="0" presId="urn:microsoft.com/office/officeart/2005/8/layout/vProcess5"/>
    <dgm:cxn modelId="{9785953E-78EE-4148-8647-3D8BFA8A6BB9}" type="presParOf" srcId="{ACD21164-C018-46F8-B533-F7F6AC0A3565}" destId="{410062B2-9C22-4B26-A590-FA2CE6EBD56C}" srcOrd="8" destOrd="0" presId="urn:microsoft.com/office/officeart/2005/8/layout/vProcess5"/>
    <dgm:cxn modelId="{8EBD4C72-28B3-4C66-8964-DBD8A51BFBA2}" type="presParOf" srcId="{ACD21164-C018-46F8-B533-F7F6AC0A3565}" destId="{98FFB0A8-4E55-4B59-A658-EBD4A082409D}" srcOrd="9" destOrd="0" presId="urn:microsoft.com/office/officeart/2005/8/layout/vProcess5"/>
    <dgm:cxn modelId="{9663088C-274B-4C08-8852-3176F271FFC7}" type="presParOf" srcId="{ACD21164-C018-46F8-B533-F7F6AC0A3565}" destId="{9A7BAA2E-6386-4C79-8315-8EE2120140B2}" srcOrd="10" destOrd="0" presId="urn:microsoft.com/office/officeart/2005/8/layout/vProcess5"/>
    <dgm:cxn modelId="{11E9A141-8C27-46F7-940B-ABC3FA2DB31A}" type="presParOf" srcId="{ACD21164-C018-46F8-B533-F7F6AC0A3565}" destId="{2A911EC6-0C22-4F5B-8E12-CE2023047911}" srcOrd="11" destOrd="0" presId="urn:microsoft.com/office/officeart/2005/8/layout/vProcess5"/>
  </dgm:cxnLst>
  <dgm:bg>
    <a:solidFill>
      <a:schemeClr val="accent6"/>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A9FC8E-6597-4CCB-B444-9B1D0131EE83}" type="doc">
      <dgm:prSet loTypeId="urn:microsoft.com/office/officeart/2005/8/layout/vList2" loCatId="list" qsTypeId="urn:microsoft.com/office/officeart/2005/8/quickstyle/simple1#4" qsCatId="simple" csTypeId="urn:microsoft.com/office/officeart/2005/8/colors/accent1_2#4" csCatId="accent1" phldr="1"/>
      <dgm:spPr/>
      <dgm:t>
        <a:bodyPr/>
        <a:lstStyle/>
        <a:p>
          <a:endParaRPr lang="en-US"/>
        </a:p>
      </dgm:t>
    </dgm:pt>
    <dgm:pt modelId="{7496045D-6188-4337-8F37-2A202C452309}" type="pres">
      <dgm:prSet presAssocID="{39A9FC8E-6597-4CCB-B444-9B1D0131EE83}" presName="linear" presStyleCnt="0">
        <dgm:presLayoutVars>
          <dgm:animLvl val="lvl"/>
          <dgm:resizeHandles val="exact"/>
        </dgm:presLayoutVars>
      </dgm:prSet>
      <dgm:spPr/>
      <dgm:t>
        <a:bodyPr/>
        <a:lstStyle/>
        <a:p>
          <a:endParaRPr lang="en-US"/>
        </a:p>
      </dgm:t>
    </dgm:pt>
  </dgm:ptLst>
  <dgm:cxnLst>
    <dgm:cxn modelId="{8B8EE99F-1871-4CDF-9E20-CD730CBB20F3}" type="presOf" srcId="{39A9FC8E-6597-4CCB-B444-9B1D0131EE83}" destId="{7496045D-6188-4337-8F37-2A202C45230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E27CA2-9BA8-4965-B629-39E988199E9B}" type="doc">
      <dgm:prSet loTypeId="urn:microsoft.com/office/officeart/2005/8/layout/radial4" loCatId="relationship" qsTypeId="urn:microsoft.com/office/officeart/2005/8/quickstyle/simple1#5" qsCatId="simple" csTypeId="urn:microsoft.com/office/officeart/2005/8/colors/accent1_2#5" csCatId="accent1" phldr="1"/>
      <dgm:spPr/>
      <dgm:t>
        <a:bodyPr/>
        <a:lstStyle/>
        <a:p>
          <a:endParaRPr lang="en-US"/>
        </a:p>
      </dgm:t>
    </dgm:pt>
    <dgm:pt modelId="{BE7A91CE-2C69-4B53-B660-843810645B39}">
      <dgm:prSet phldrT="[Text]"/>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a:latin typeface="Arial" pitchFamily="34" charset="0"/>
              <a:cs typeface="Arial" pitchFamily="34" charset="0"/>
            </a:rPr>
            <a:t>$</a:t>
          </a:r>
          <a:r>
            <a:rPr lang="en-US" b="1" dirty="0" smtClean="0">
              <a:latin typeface="Arial" pitchFamily="34" charset="0"/>
              <a:cs typeface="Arial" pitchFamily="34" charset="0"/>
            </a:rPr>
            <a:t>13,528,771</a:t>
          </a:r>
          <a:endParaRPr lang="en-US" b="1" dirty="0">
            <a:latin typeface="Arial" pitchFamily="34" charset="0"/>
            <a:cs typeface="Arial" pitchFamily="34" charset="0"/>
          </a:endParaRPr>
        </a:p>
        <a:p>
          <a:r>
            <a:rPr lang="en-US" dirty="0">
              <a:latin typeface="Arial" pitchFamily="34" charset="0"/>
              <a:cs typeface="Arial" pitchFamily="34" charset="0"/>
            </a:rPr>
            <a:t>FRA Premium Tax  </a:t>
          </a:r>
          <a:r>
            <a:rPr lang="en-US" dirty="0" smtClean="0">
              <a:latin typeface="Arial" pitchFamily="34" charset="0"/>
              <a:cs typeface="Arial" pitchFamily="34" charset="0"/>
            </a:rPr>
            <a:t>CY2017</a:t>
          </a:r>
          <a:endParaRPr lang="en-US" dirty="0">
            <a:latin typeface="Arial" pitchFamily="34" charset="0"/>
            <a:cs typeface="Arial" pitchFamily="34" charset="0"/>
          </a:endParaRPr>
        </a:p>
      </dgm:t>
    </dgm:pt>
    <dgm:pt modelId="{5A9A0980-992F-4038-B6D2-F13D3507A6A4}" type="parTrans" cxnId="{E2ECB9A9-B41B-4D20-AF2B-A16CB16F24C3}">
      <dgm:prSet/>
      <dgm:spPr/>
      <dgm:t>
        <a:bodyPr/>
        <a:lstStyle/>
        <a:p>
          <a:endParaRPr lang="en-US"/>
        </a:p>
      </dgm:t>
    </dgm:pt>
    <dgm:pt modelId="{B09D3781-8811-4151-87CF-3F97DFAB09DD}" type="sibTrans" cxnId="{E2ECB9A9-B41B-4D20-AF2B-A16CB16F24C3}">
      <dgm:prSet/>
      <dgm:spPr/>
      <dgm:t>
        <a:bodyPr/>
        <a:lstStyle/>
        <a:p>
          <a:endParaRPr lang="en-US"/>
        </a:p>
      </dgm:t>
    </dgm:pt>
    <dgm:pt modelId="{4DFE610E-EDA5-4255-BE75-9247EE5A41F2}">
      <dgm:prSet phldrT="[Text]"/>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smtClean="0"/>
            <a:t>$502,863 </a:t>
          </a:r>
          <a:r>
            <a:rPr lang="en-US" dirty="0"/>
            <a:t>KSFFA</a:t>
          </a:r>
        </a:p>
      </dgm:t>
    </dgm:pt>
    <dgm:pt modelId="{66E5A104-9B31-42BC-A5AB-002B8A7CDD08}" type="parTrans" cxnId="{0CBA9C8F-3EC4-4976-B136-52BF9C607E78}">
      <dgm:prSet/>
      <dgm:spPr/>
      <dgm:t>
        <a:bodyPr/>
        <a:lstStyle/>
        <a:p>
          <a:endParaRPr lang="en-US"/>
        </a:p>
      </dgm:t>
    </dgm:pt>
    <dgm:pt modelId="{E9CF6A49-DF49-45F0-A6D9-C23FD4924BAF}" type="sibTrans" cxnId="{0CBA9C8F-3EC4-4976-B136-52BF9C607E78}">
      <dgm:prSet/>
      <dgm:spPr/>
      <dgm:t>
        <a:bodyPr/>
        <a:lstStyle/>
        <a:p>
          <a:endParaRPr lang="en-US"/>
        </a:p>
      </dgm:t>
    </dgm:pt>
    <dgm:pt modelId="{FADB1BBF-FD29-447B-A873-E6E1BE5D35FD}">
      <dgm:prSet phldrT="[Text]"/>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$100,000 KSFFA Death Benefit </a:t>
          </a:r>
        </a:p>
      </dgm:t>
    </dgm:pt>
    <dgm:pt modelId="{348AC276-6474-4E81-AE97-730A22678DB6}" type="parTrans" cxnId="{0AA70A01-0602-4199-9F37-20F20B4D656E}">
      <dgm:prSet/>
      <dgm:spPr/>
      <dgm:t>
        <a:bodyPr/>
        <a:lstStyle/>
        <a:p>
          <a:endParaRPr lang="en-US"/>
        </a:p>
      </dgm:t>
    </dgm:pt>
    <dgm:pt modelId="{53661FD3-DD93-42ED-9F1E-1ADCAF8F8EA1}" type="sibTrans" cxnId="{0AA70A01-0602-4199-9F37-20F20B4D656E}">
      <dgm:prSet/>
      <dgm:spPr/>
      <dgm:t>
        <a:bodyPr/>
        <a:lstStyle/>
        <a:p>
          <a:endParaRPr lang="en-US"/>
        </a:p>
      </dgm:t>
    </dgm:pt>
    <dgm:pt modelId="{F065DFE7-9F09-4932-934D-559F87474632}">
      <dgm:prSet phldrT="[Text]"/>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$562,000 Base Distribution to all FRAs</a:t>
          </a:r>
        </a:p>
      </dgm:t>
    </dgm:pt>
    <dgm:pt modelId="{E96FCAF8-7400-4B32-9BD5-D7EE9A1720CB}" type="parTrans" cxnId="{31CD3F71-E38B-4EDE-A8C0-97EDB9C33E74}">
      <dgm:prSet/>
      <dgm:spPr/>
      <dgm:t>
        <a:bodyPr/>
        <a:lstStyle/>
        <a:p>
          <a:endParaRPr lang="en-US"/>
        </a:p>
      </dgm:t>
    </dgm:pt>
    <dgm:pt modelId="{1BB1AEB8-0C48-49F5-A7E7-FE6EFE5B2471}" type="sibTrans" cxnId="{31CD3F71-E38B-4EDE-A8C0-97EDB9C33E74}">
      <dgm:prSet/>
      <dgm:spPr/>
      <dgm:t>
        <a:bodyPr/>
        <a:lstStyle/>
        <a:p>
          <a:endParaRPr lang="en-US"/>
        </a:p>
      </dgm:t>
    </dgm:pt>
    <dgm:pt modelId="{E22B7C8D-0A4F-4224-8706-3FA44F123D58}" type="pres">
      <dgm:prSet presAssocID="{22E27CA2-9BA8-4965-B629-39E988199E9B}" presName="cycle" presStyleCnt="0">
        <dgm:presLayoutVars>
          <dgm:chMax val="1"/>
          <dgm:dir/>
          <dgm:animLvl val="ctr"/>
          <dgm:resizeHandles val="exact"/>
        </dgm:presLayoutVars>
      </dgm:prSet>
      <dgm:spPr/>
      <dgm:t>
        <a:bodyPr/>
        <a:lstStyle/>
        <a:p>
          <a:endParaRPr lang="en-US"/>
        </a:p>
      </dgm:t>
    </dgm:pt>
    <dgm:pt modelId="{CC5CB256-4F52-41D4-A679-AA0A55B14AF1}" type="pres">
      <dgm:prSet presAssocID="{BE7A91CE-2C69-4B53-B660-843810645B39}" presName="centerShape" presStyleLbl="node0" presStyleIdx="0" presStyleCnt="1"/>
      <dgm:spPr/>
      <dgm:t>
        <a:bodyPr/>
        <a:lstStyle/>
        <a:p>
          <a:endParaRPr lang="en-US"/>
        </a:p>
      </dgm:t>
    </dgm:pt>
    <dgm:pt modelId="{460099BB-66F2-40DF-8F28-7BFB9CC331DE}" type="pres">
      <dgm:prSet presAssocID="{66E5A104-9B31-42BC-A5AB-002B8A7CDD08}" presName="parTrans" presStyleLbl="bgSibTrans2D1" presStyleIdx="0" presStyleCnt="3"/>
      <dgm:spPr/>
      <dgm:t>
        <a:bodyPr/>
        <a:lstStyle/>
        <a:p>
          <a:endParaRPr lang="en-US"/>
        </a:p>
      </dgm:t>
    </dgm:pt>
    <dgm:pt modelId="{710960D9-05B0-4E3D-83B5-47D689DC42CA}" type="pres">
      <dgm:prSet presAssocID="{4DFE610E-EDA5-4255-BE75-9247EE5A41F2}" presName="node" presStyleLbl="node1" presStyleIdx="0" presStyleCnt="3">
        <dgm:presLayoutVars>
          <dgm:bulletEnabled val="1"/>
        </dgm:presLayoutVars>
      </dgm:prSet>
      <dgm:spPr/>
      <dgm:t>
        <a:bodyPr/>
        <a:lstStyle/>
        <a:p>
          <a:endParaRPr lang="en-US"/>
        </a:p>
      </dgm:t>
    </dgm:pt>
    <dgm:pt modelId="{BDBA8A1C-FA16-4497-B9A1-0B77114F9073}" type="pres">
      <dgm:prSet presAssocID="{348AC276-6474-4E81-AE97-730A22678DB6}" presName="parTrans" presStyleLbl="bgSibTrans2D1" presStyleIdx="1" presStyleCnt="3"/>
      <dgm:spPr/>
      <dgm:t>
        <a:bodyPr/>
        <a:lstStyle/>
        <a:p>
          <a:endParaRPr lang="en-US"/>
        </a:p>
      </dgm:t>
    </dgm:pt>
    <dgm:pt modelId="{555BEE14-EA10-404F-8FC4-094553E493FB}" type="pres">
      <dgm:prSet presAssocID="{FADB1BBF-FD29-447B-A873-E6E1BE5D35FD}" presName="node" presStyleLbl="node1" presStyleIdx="1" presStyleCnt="3">
        <dgm:presLayoutVars>
          <dgm:bulletEnabled val="1"/>
        </dgm:presLayoutVars>
      </dgm:prSet>
      <dgm:spPr/>
      <dgm:t>
        <a:bodyPr/>
        <a:lstStyle/>
        <a:p>
          <a:endParaRPr lang="en-US"/>
        </a:p>
      </dgm:t>
    </dgm:pt>
    <dgm:pt modelId="{CA886D7A-4E6E-456B-9D4D-B174F6416F4A}" type="pres">
      <dgm:prSet presAssocID="{E96FCAF8-7400-4B32-9BD5-D7EE9A1720CB}" presName="parTrans" presStyleLbl="bgSibTrans2D1" presStyleIdx="2" presStyleCnt="3"/>
      <dgm:spPr/>
      <dgm:t>
        <a:bodyPr/>
        <a:lstStyle/>
        <a:p>
          <a:endParaRPr lang="en-US"/>
        </a:p>
      </dgm:t>
    </dgm:pt>
    <dgm:pt modelId="{F0886D75-C27D-46E1-92EB-DA088CF04D54}" type="pres">
      <dgm:prSet presAssocID="{F065DFE7-9F09-4932-934D-559F87474632}" presName="node" presStyleLbl="node1" presStyleIdx="2" presStyleCnt="3">
        <dgm:presLayoutVars>
          <dgm:bulletEnabled val="1"/>
        </dgm:presLayoutVars>
      </dgm:prSet>
      <dgm:spPr/>
      <dgm:t>
        <a:bodyPr/>
        <a:lstStyle/>
        <a:p>
          <a:endParaRPr lang="en-US"/>
        </a:p>
      </dgm:t>
    </dgm:pt>
  </dgm:ptLst>
  <dgm:cxnLst>
    <dgm:cxn modelId="{A510405E-1C7D-4C96-BFA9-21002323A283}" type="presOf" srcId="{E96FCAF8-7400-4B32-9BD5-D7EE9A1720CB}" destId="{CA886D7A-4E6E-456B-9D4D-B174F6416F4A}" srcOrd="0" destOrd="0" presId="urn:microsoft.com/office/officeart/2005/8/layout/radial4"/>
    <dgm:cxn modelId="{1C874783-75FC-479F-89ED-7107A10DD4D6}" type="presOf" srcId="{FADB1BBF-FD29-447B-A873-E6E1BE5D35FD}" destId="{555BEE14-EA10-404F-8FC4-094553E493FB}" srcOrd="0" destOrd="0" presId="urn:microsoft.com/office/officeart/2005/8/layout/radial4"/>
    <dgm:cxn modelId="{8A98C06F-A409-4AB1-82AB-2AEAC9ABC5E0}" type="presOf" srcId="{F065DFE7-9F09-4932-934D-559F87474632}" destId="{F0886D75-C27D-46E1-92EB-DA088CF04D54}" srcOrd="0" destOrd="0" presId="urn:microsoft.com/office/officeart/2005/8/layout/radial4"/>
    <dgm:cxn modelId="{0CBA9C8F-3EC4-4976-B136-52BF9C607E78}" srcId="{BE7A91CE-2C69-4B53-B660-843810645B39}" destId="{4DFE610E-EDA5-4255-BE75-9247EE5A41F2}" srcOrd="0" destOrd="0" parTransId="{66E5A104-9B31-42BC-A5AB-002B8A7CDD08}" sibTransId="{E9CF6A49-DF49-45F0-A6D9-C23FD4924BAF}"/>
    <dgm:cxn modelId="{0AA70A01-0602-4199-9F37-20F20B4D656E}" srcId="{BE7A91CE-2C69-4B53-B660-843810645B39}" destId="{FADB1BBF-FD29-447B-A873-E6E1BE5D35FD}" srcOrd="1" destOrd="0" parTransId="{348AC276-6474-4E81-AE97-730A22678DB6}" sibTransId="{53661FD3-DD93-42ED-9F1E-1ADCAF8F8EA1}"/>
    <dgm:cxn modelId="{E2ECB9A9-B41B-4D20-AF2B-A16CB16F24C3}" srcId="{22E27CA2-9BA8-4965-B629-39E988199E9B}" destId="{BE7A91CE-2C69-4B53-B660-843810645B39}" srcOrd="0" destOrd="0" parTransId="{5A9A0980-992F-4038-B6D2-F13D3507A6A4}" sibTransId="{B09D3781-8811-4151-87CF-3F97DFAB09DD}"/>
    <dgm:cxn modelId="{76516F52-77BB-4A88-B3CE-9BC79EAFC0ED}" type="presOf" srcId="{BE7A91CE-2C69-4B53-B660-843810645B39}" destId="{CC5CB256-4F52-41D4-A679-AA0A55B14AF1}" srcOrd="0" destOrd="0" presId="urn:microsoft.com/office/officeart/2005/8/layout/radial4"/>
    <dgm:cxn modelId="{60E7EA1B-C256-48EE-BF1A-54E31504BC87}" type="presOf" srcId="{66E5A104-9B31-42BC-A5AB-002B8A7CDD08}" destId="{460099BB-66F2-40DF-8F28-7BFB9CC331DE}" srcOrd="0" destOrd="0" presId="urn:microsoft.com/office/officeart/2005/8/layout/radial4"/>
    <dgm:cxn modelId="{31CD3F71-E38B-4EDE-A8C0-97EDB9C33E74}" srcId="{BE7A91CE-2C69-4B53-B660-843810645B39}" destId="{F065DFE7-9F09-4932-934D-559F87474632}" srcOrd="2" destOrd="0" parTransId="{E96FCAF8-7400-4B32-9BD5-D7EE9A1720CB}" sibTransId="{1BB1AEB8-0C48-49F5-A7E7-FE6EFE5B2471}"/>
    <dgm:cxn modelId="{326B8F27-D1DA-4436-80EB-F451D7F1CB79}" type="presOf" srcId="{348AC276-6474-4E81-AE97-730A22678DB6}" destId="{BDBA8A1C-FA16-4497-B9A1-0B77114F9073}" srcOrd="0" destOrd="0" presId="urn:microsoft.com/office/officeart/2005/8/layout/radial4"/>
    <dgm:cxn modelId="{CA696C77-0637-496C-BCD7-43744172198B}" type="presOf" srcId="{4DFE610E-EDA5-4255-BE75-9247EE5A41F2}" destId="{710960D9-05B0-4E3D-83B5-47D689DC42CA}" srcOrd="0" destOrd="0" presId="urn:microsoft.com/office/officeart/2005/8/layout/radial4"/>
    <dgm:cxn modelId="{AB4D84CB-A139-4FEA-9A71-F964D2F3CEF6}" type="presOf" srcId="{22E27CA2-9BA8-4965-B629-39E988199E9B}" destId="{E22B7C8D-0A4F-4224-8706-3FA44F123D58}" srcOrd="0" destOrd="0" presId="urn:microsoft.com/office/officeart/2005/8/layout/radial4"/>
    <dgm:cxn modelId="{B00F95C5-3BCB-42C0-AE78-05C876D18BDA}" type="presParOf" srcId="{E22B7C8D-0A4F-4224-8706-3FA44F123D58}" destId="{CC5CB256-4F52-41D4-A679-AA0A55B14AF1}" srcOrd="0" destOrd="0" presId="urn:microsoft.com/office/officeart/2005/8/layout/radial4"/>
    <dgm:cxn modelId="{14F75E2A-EA65-46EE-8ACE-4BD666384366}" type="presParOf" srcId="{E22B7C8D-0A4F-4224-8706-3FA44F123D58}" destId="{460099BB-66F2-40DF-8F28-7BFB9CC331DE}" srcOrd="1" destOrd="0" presId="urn:microsoft.com/office/officeart/2005/8/layout/radial4"/>
    <dgm:cxn modelId="{2117D3CC-FC4F-47B3-9C93-93AABE5F5BD8}" type="presParOf" srcId="{E22B7C8D-0A4F-4224-8706-3FA44F123D58}" destId="{710960D9-05B0-4E3D-83B5-47D689DC42CA}" srcOrd="2" destOrd="0" presId="urn:microsoft.com/office/officeart/2005/8/layout/radial4"/>
    <dgm:cxn modelId="{0AD351EE-EC6E-4BB2-808D-D2C091465859}" type="presParOf" srcId="{E22B7C8D-0A4F-4224-8706-3FA44F123D58}" destId="{BDBA8A1C-FA16-4497-B9A1-0B77114F9073}" srcOrd="3" destOrd="0" presId="urn:microsoft.com/office/officeart/2005/8/layout/radial4"/>
    <dgm:cxn modelId="{913CB8EA-5B2C-4FCE-9704-38E7AB08A1F5}" type="presParOf" srcId="{E22B7C8D-0A4F-4224-8706-3FA44F123D58}" destId="{555BEE14-EA10-404F-8FC4-094553E493FB}" srcOrd="4" destOrd="0" presId="urn:microsoft.com/office/officeart/2005/8/layout/radial4"/>
    <dgm:cxn modelId="{309EFBA1-0A57-4F2D-A6F5-8B2D08234663}" type="presParOf" srcId="{E22B7C8D-0A4F-4224-8706-3FA44F123D58}" destId="{CA886D7A-4E6E-456B-9D4D-B174F6416F4A}" srcOrd="5" destOrd="0" presId="urn:microsoft.com/office/officeart/2005/8/layout/radial4"/>
    <dgm:cxn modelId="{7347B8D8-345D-4CAE-8D76-7E4081851E20}" type="presParOf" srcId="{E22B7C8D-0A4F-4224-8706-3FA44F123D58}" destId="{F0886D75-C27D-46E1-92EB-DA088CF04D5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3849B9-434A-4A5F-A33D-A1BD80464F80}" type="doc">
      <dgm:prSet loTypeId="urn:microsoft.com/office/officeart/2005/8/layout/vList2" loCatId="list" qsTypeId="urn:microsoft.com/office/officeart/2005/8/quickstyle/simple1#6" qsCatId="simple" csTypeId="urn:microsoft.com/office/officeart/2005/8/colors/accent1_2#6" csCatId="accent1" phldr="1"/>
      <dgm:spPr/>
      <dgm:t>
        <a:bodyPr/>
        <a:lstStyle/>
        <a:p>
          <a:endParaRPr lang="en-US"/>
        </a:p>
      </dgm:t>
    </dgm:pt>
    <dgm:pt modelId="{2101E6AD-C0FA-4455-8076-BB7F3D654F3E}">
      <dgm:prSet/>
      <dgm:spPr>
        <a:solidFill>
          <a:srgbClr val="9966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a:t>$100,000 is paid to the Kansas State Firefighters Association to be set aside as a death benefit fund,  </a:t>
          </a:r>
        </a:p>
      </dgm:t>
    </dgm:pt>
    <dgm:pt modelId="{18213F94-4C89-47A7-AE0D-3272F6CECFDC}" type="parTrans" cxnId="{4588556F-2E94-443D-ABFD-E4E696AD60CD}">
      <dgm:prSet/>
      <dgm:spPr/>
      <dgm:t>
        <a:bodyPr/>
        <a:lstStyle/>
        <a:p>
          <a:endParaRPr lang="en-US"/>
        </a:p>
      </dgm:t>
    </dgm:pt>
    <dgm:pt modelId="{C751B3B1-CC47-4971-B610-F0C5AB090DD6}" type="sibTrans" cxnId="{4588556F-2E94-443D-ABFD-E4E696AD60CD}">
      <dgm:prSet/>
      <dgm:spPr/>
      <dgm:t>
        <a:bodyPr/>
        <a:lstStyle/>
        <a:p>
          <a:endParaRPr lang="en-US"/>
        </a:p>
      </dgm:t>
    </dgm:pt>
    <dgm:pt modelId="{2466CDE4-7100-43D2-A732-3DF286952502}">
      <dgm:prSet/>
      <dgm:spPr>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a:t>$65,000 benefit for Firefighter LODD (currently)</a:t>
          </a:r>
        </a:p>
      </dgm:t>
    </dgm:pt>
    <dgm:pt modelId="{B538817B-95A4-4CF1-87B9-8D0881738A9A}" type="parTrans" cxnId="{E4297C48-9870-4059-AD66-7E24B7CC7742}">
      <dgm:prSet/>
      <dgm:spPr/>
      <dgm:t>
        <a:bodyPr/>
        <a:lstStyle/>
        <a:p>
          <a:endParaRPr lang="en-US"/>
        </a:p>
      </dgm:t>
    </dgm:pt>
    <dgm:pt modelId="{994C9413-25C7-4A38-86F9-19D6FB7B0C27}" type="sibTrans" cxnId="{E4297C48-9870-4059-AD66-7E24B7CC7742}">
      <dgm:prSet/>
      <dgm:spPr/>
      <dgm:t>
        <a:bodyPr/>
        <a:lstStyle/>
        <a:p>
          <a:endParaRPr lang="en-US"/>
        </a:p>
      </dgm:t>
    </dgm:pt>
    <dgm:pt modelId="{12D37C9F-441D-41F1-9D73-914CBE6AE2D3}" type="pres">
      <dgm:prSet presAssocID="{453849B9-434A-4A5F-A33D-A1BD80464F80}" presName="linear" presStyleCnt="0">
        <dgm:presLayoutVars>
          <dgm:animLvl val="lvl"/>
          <dgm:resizeHandles val="exact"/>
        </dgm:presLayoutVars>
      </dgm:prSet>
      <dgm:spPr/>
      <dgm:t>
        <a:bodyPr/>
        <a:lstStyle/>
        <a:p>
          <a:endParaRPr lang="en-US"/>
        </a:p>
      </dgm:t>
    </dgm:pt>
    <dgm:pt modelId="{8FB70F24-FBA8-4F1E-AA43-8156090DC3C8}" type="pres">
      <dgm:prSet presAssocID="{2101E6AD-C0FA-4455-8076-BB7F3D654F3E}" presName="parentText" presStyleLbl="node1" presStyleIdx="0" presStyleCnt="2" custLinFactY="-7618" custLinFactNeighborY="-100000">
        <dgm:presLayoutVars>
          <dgm:chMax val="0"/>
          <dgm:bulletEnabled val="1"/>
        </dgm:presLayoutVars>
      </dgm:prSet>
      <dgm:spPr/>
      <dgm:t>
        <a:bodyPr/>
        <a:lstStyle/>
        <a:p>
          <a:endParaRPr lang="en-US"/>
        </a:p>
      </dgm:t>
    </dgm:pt>
    <dgm:pt modelId="{03125285-72C2-45B4-AC36-44E5F271D2BF}" type="pres">
      <dgm:prSet presAssocID="{C751B3B1-CC47-4971-B610-F0C5AB090DD6}" presName="spacer" presStyleCnt="0"/>
      <dgm:spPr/>
    </dgm:pt>
    <dgm:pt modelId="{AC85584A-D445-4296-A25E-D526A6F9F58B}" type="pres">
      <dgm:prSet presAssocID="{2466CDE4-7100-43D2-A732-3DF286952502}" presName="parentText" presStyleLbl="node1" presStyleIdx="1" presStyleCnt="2">
        <dgm:presLayoutVars>
          <dgm:chMax val="0"/>
          <dgm:bulletEnabled val="1"/>
        </dgm:presLayoutVars>
      </dgm:prSet>
      <dgm:spPr/>
      <dgm:t>
        <a:bodyPr/>
        <a:lstStyle/>
        <a:p>
          <a:endParaRPr lang="en-US"/>
        </a:p>
      </dgm:t>
    </dgm:pt>
  </dgm:ptLst>
  <dgm:cxnLst>
    <dgm:cxn modelId="{17F41723-881C-41FC-9611-0B5BC5CA7C53}" type="presOf" srcId="{2101E6AD-C0FA-4455-8076-BB7F3D654F3E}" destId="{8FB70F24-FBA8-4F1E-AA43-8156090DC3C8}" srcOrd="0" destOrd="0" presId="urn:microsoft.com/office/officeart/2005/8/layout/vList2"/>
    <dgm:cxn modelId="{4588556F-2E94-443D-ABFD-E4E696AD60CD}" srcId="{453849B9-434A-4A5F-A33D-A1BD80464F80}" destId="{2101E6AD-C0FA-4455-8076-BB7F3D654F3E}" srcOrd="0" destOrd="0" parTransId="{18213F94-4C89-47A7-AE0D-3272F6CECFDC}" sibTransId="{C751B3B1-CC47-4971-B610-F0C5AB090DD6}"/>
    <dgm:cxn modelId="{15A7EA7D-A589-4A92-A4CC-DE66D805E192}" type="presOf" srcId="{2466CDE4-7100-43D2-A732-3DF286952502}" destId="{AC85584A-D445-4296-A25E-D526A6F9F58B}" srcOrd="0" destOrd="0" presId="urn:microsoft.com/office/officeart/2005/8/layout/vList2"/>
    <dgm:cxn modelId="{E4297C48-9870-4059-AD66-7E24B7CC7742}" srcId="{453849B9-434A-4A5F-A33D-A1BD80464F80}" destId="{2466CDE4-7100-43D2-A732-3DF286952502}" srcOrd="1" destOrd="0" parTransId="{B538817B-95A4-4CF1-87B9-8D0881738A9A}" sibTransId="{994C9413-25C7-4A38-86F9-19D6FB7B0C27}"/>
    <dgm:cxn modelId="{0A2D9D04-7C58-47CB-928B-6E842577F218}" type="presOf" srcId="{453849B9-434A-4A5F-A33D-A1BD80464F80}" destId="{12D37C9F-441D-41F1-9D73-914CBE6AE2D3}" srcOrd="0" destOrd="0" presId="urn:microsoft.com/office/officeart/2005/8/layout/vList2"/>
    <dgm:cxn modelId="{867AE02F-E113-4D04-8492-1B7AEF13D8B7}" type="presParOf" srcId="{12D37C9F-441D-41F1-9D73-914CBE6AE2D3}" destId="{8FB70F24-FBA8-4F1E-AA43-8156090DC3C8}" srcOrd="0" destOrd="0" presId="urn:microsoft.com/office/officeart/2005/8/layout/vList2"/>
    <dgm:cxn modelId="{A3A83442-CAAF-4BEC-8B4E-762E3CE8ED59}" type="presParOf" srcId="{12D37C9F-441D-41F1-9D73-914CBE6AE2D3}" destId="{03125285-72C2-45B4-AC36-44E5F271D2BF}" srcOrd="1" destOrd="0" presId="urn:microsoft.com/office/officeart/2005/8/layout/vList2"/>
    <dgm:cxn modelId="{4542DFCA-FDB5-4257-B0D4-6B3003888627}" type="presParOf" srcId="{12D37C9F-441D-41F1-9D73-914CBE6AE2D3}" destId="{AC85584A-D445-4296-A25E-D526A6F9F58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D6253B-B09D-4356-902B-5F3D07770598}" type="doc">
      <dgm:prSet loTypeId="urn:microsoft.com/office/officeart/2005/8/layout/list1" loCatId="list" qsTypeId="urn:microsoft.com/office/officeart/2005/8/quickstyle/3d1" qsCatId="3D" csTypeId="urn:microsoft.com/office/officeart/2005/8/colors/colorful3" csCatId="colorful" phldr="1"/>
      <dgm:spPr/>
      <dgm:t>
        <a:bodyPr/>
        <a:lstStyle/>
        <a:p>
          <a:endParaRPr lang="en-US"/>
        </a:p>
      </dgm:t>
    </dgm:pt>
    <dgm:pt modelId="{E23F3954-975D-4A7E-A666-735D91C76A81}">
      <dgm:prSet phldrT="[Text]"/>
      <dgm:spPr/>
      <dgm:t>
        <a:bodyPr/>
        <a:lstStyle/>
        <a:p>
          <a:r>
            <a:rPr lang="en-US" b="1" dirty="0"/>
            <a:t>Relief</a:t>
          </a:r>
        </a:p>
      </dgm:t>
    </dgm:pt>
    <dgm:pt modelId="{86F413F0-AD59-40B4-B01A-70954C55A5D9}" type="parTrans" cxnId="{576E0DA8-6D5E-446E-8431-1494C74C4513}">
      <dgm:prSet/>
      <dgm:spPr/>
      <dgm:t>
        <a:bodyPr/>
        <a:lstStyle/>
        <a:p>
          <a:endParaRPr lang="en-US"/>
        </a:p>
      </dgm:t>
    </dgm:pt>
    <dgm:pt modelId="{99014CB9-8781-4FF7-A448-1E145D06332D}" type="sibTrans" cxnId="{576E0DA8-6D5E-446E-8431-1494C74C4513}">
      <dgm:prSet/>
      <dgm:spPr/>
      <dgm:t>
        <a:bodyPr/>
        <a:lstStyle/>
        <a:p>
          <a:endParaRPr lang="en-US"/>
        </a:p>
      </dgm:t>
    </dgm:pt>
    <dgm:pt modelId="{2A48B429-8507-4A1C-8DCF-C6CCF22E14D3}">
      <dgm:prSet phldrT="[Text]"/>
      <dgm:spPr/>
      <dgm:t>
        <a:bodyPr/>
        <a:lstStyle/>
        <a:p>
          <a:r>
            <a:rPr lang="en-US" altLang="en-US" dirty="0"/>
            <a:t>of any member of the fire department of such city, township, county or fire district </a:t>
          </a:r>
          <a:endParaRPr lang="en-US" dirty="0"/>
        </a:p>
      </dgm:t>
    </dgm:pt>
    <dgm:pt modelId="{13406949-9AAB-432F-8F3A-E8E2888D2215}" type="parTrans" cxnId="{EF0600D1-945D-459E-8094-DEC5F6EAEFBB}">
      <dgm:prSet/>
      <dgm:spPr/>
      <dgm:t>
        <a:bodyPr/>
        <a:lstStyle/>
        <a:p>
          <a:endParaRPr lang="en-US"/>
        </a:p>
      </dgm:t>
    </dgm:pt>
    <dgm:pt modelId="{54C70B5C-2C12-4C9C-9DEA-C40195603642}" type="sibTrans" cxnId="{EF0600D1-945D-459E-8094-DEC5F6EAEFBB}">
      <dgm:prSet/>
      <dgm:spPr/>
      <dgm:t>
        <a:bodyPr/>
        <a:lstStyle/>
        <a:p>
          <a:endParaRPr lang="en-US"/>
        </a:p>
      </dgm:t>
    </dgm:pt>
    <dgm:pt modelId="{03BDF60F-D793-4C40-9A60-3C48869BC67A}">
      <dgm:prSet phldrT="[Text]"/>
      <dgm:spPr/>
      <dgm:t>
        <a:bodyPr/>
        <a:lstStyle/>
        <a:p>
          <a:r>
            <a:rPr lang="en-US" altLang="en-US" b="1" u="none" dirty="0"/>
            <a:t>Death Benefit</a:t>
          </a:r>
          <a:endParaRPr lang="en-US" u="none" dirty="0"/>
        </a:p>
      </dgm:t>
    </dgm:pt>
    <dgm:pt modelId="{E90C83F9-11BD-48ED-B072-1D2D04A2E049}" type="parTrans" cxnId="{D36457CC-3A13-47AC-81FC-938F6BB76958}">
      <dgm:prSet/>
      <dgm:spPr/>
      <dgm:t>
        <a:bodyPr/>
        <a:lstStyle/>
        <a:p>
          <a:endParaRPr lang="en-US"/>
        </a:p>
      </dgm:t>
    </dgm:pt>
    <dgm:pt modelId="{C772FFB4-5440-41E0-BBF0-D149DF86C50B}" type="sibTrans" cxnId="{D36457CC-3A13-47AC-81FC-938F6BB76958}">
      <dgm:prSet/>
      <dgm:spPr/>
      <dgm:t>
        <a:bodyPr/>
        <a:lstStyle/>
        <a:p>
          <a:endParaRPr lang="en-US"/>
        </a:p>
      </dgm:t>
    </dgm:pt>
    <dgm:pt modelId="{2541F867-27EF-4075-895C-CFE591BDEF8D}">
      <dgm:prSet phldrT="[Text]"/>
      <dgm:spPr/>
      <dgm:t>
        <a:bodyPr/>
        <a:lstStyle/>
        <a:p>
          <a:r>
            <a:rPr lang="en-US" altLang="en-US" b="1" u="sng" dirty="0"/>
            <a:t>injured or physically disabled in or by reason of the discharge of such member’s duties as a firefighter</a:t>
          </a:r>
          <a:endParaRPr lang="en-US" dirty="0"/>
        </a:p>
      </dgm:t>
    </dgm:pt>
    <dgm:pt modelId="{4994E96B-5D3B-41DF-B135-3A6C86CA27E6}" type="parTrans" cxnId="{2F0F5DF3-5D20-4CC7-8B81-FC9C7E3E0999}">
      <dgm:prSet/>
      <dgm:spPr/>
      <dgm:t>
        <a:bodyPr/>
        <a:lstStyle/>
        <a:p>
          <a:endParaRPr lang="en-US"/>
        </a:p>
      </dgm:t>
    </dgm:pt>
    <dgm:pt modelId="{514BDBBB-5618-4D59-880E-AE5671F1B323}" type="sibTrans" cxnId="{2F0F5DF3-5D20-4CC7-8B81-FC9C7E3E0999}">
      <dgm:prSet/>
      <dgm:spPr/>
      <dgm:t>
        <a:bodyPr/>
        <a:lstStyle/>
        <a:p>
          <a:endParaRPr lang="en-US"/>
        </a:p>
      </dgm:t>
    </dgm:pt>
    <dgm:pt modelId="{260C029D-ADCD-4F38-AF22-9136D360FDB3}">
      <dgm:prSet phldrT="[Text]"/>
      <dgm:spPr/>
      <dgm:t>
        <a:bodyPr/>
        <a:lstStyle/>
        <a:p>
          <a:r>
            <a:rPr lang="en-US" altLang="en-US" b="1" u="sng" dirty="0"/>
            <a:t>when any member of such fire department is killed in the discharge of such member’s duties as a firefighter</a:t>
          </a:r>
          <a:endParaRPr lang="en-US" u="none" dirty="0"/>
        </a:p>
      </dgm:t>
    </dgm:pt>
    <dgm:pt modelId="{E46A7840-95D0-4120-A9D5-8E8F05B28330}" type="parTrans" cxnId="{6A603575-DB05-4A17-8E87-3F20D4D6192A}">
      <dgm:prSet/>
      <dgm:spPr/>
      <dgm:t>
        <a:bodyPr/>
        <a:lstStyle/>
        <a:p>
          <a:endParaRPr lang="en-US"/>
        </a:p>
      </dgm:t>
    </dgm:pt>
    <dgm:pt modelId="{383695F5-2AA0-46DD-85E3-492E8C9471EF}" type="sibTrans" cxnId="{6A603575-DB05-4A17-8E87-3F20D4D6192A}">
      <dgm:prSet/>
      <dgm:spPr/>
      <dgm:t>
        <a:bodyPr/>
        <a:lstStyle/>
        <a:p>
          <a:endParaRPr lang="en-US"/>
        </a:p>
      </dgm:t>
    </dgm:pt>
    <dgm:pt modelId="{1182D520-4FB4-446E-8959-51F3D4231636}">
      <dgm:prSet phldrT="[Text]"/>
      <dgm:spPr/>
      <dgm:t>
        <a:bodyPr/>
        <a:lstStyle/>
        <a:p>
          <a:r>
            <a:rPr lang="en-US" altLang="en-US" dirty="0" smtClean="0"/>
            <a:t>or who </a:t>
          </a:r>
          <a:r>
            <a:rPr lang="en-US" altLang="en-US" dirty="0"/>
            <a:t>dies from the effect of injuries so received or from disease contracted by reason of such member’s duties as a firefighter </a:t>
          </a:r>
          <a:endParaRPr lang="en-US" u="none" dirty="0"/>
        </a:p>
      </dgm:t>
    </dgm:pt>
    <dgm:pt modelId="{E167AEAC-CB2E-4F61-B7A1-EA1EEE311BD8}" type="parTrans" cxnId="{86B1A228-795D-4F37-9AB1-9B36B5A327F8}">
      <dgm:prSet/>
      <dgm:spPr/>
      <dgm:t>
        <a:bodyPr/>
        <a:lstStyle/>
        <a:p>
          <a:endParaRPr lang="en-US"/>
        </a:p>
      </dgm:t>
    </dgm:pt>
    <dgm:pt modelId="{2F3EF6ED-E5E7-4043-8110-364D908B52FB}" type="sibTrans" cxnId="{86B1A228-795D-4F37-9AB1-9B36B5A327F8}">
      <dgm:prSet/>
      <dgm:spPr/>
      <dgm:t>
        <a:bodyPr/>
        <a:lstStyle/>
        <a:p>
          <a:endParaRPr lang="en-US"/>
        </a:p>
      </dgm:t>
    </dgm:pt>
    <dgm:pt modelId="{D895C73A-85FA-416D-B4B4-7C7886306AEA}" type="pres">
      <dgm:prSet presAssocID="{EDD6253B-B09D-4356-902B-5F3D07770598}" presName="linear" presStyleCnt="0">
        <dgm:presLayoutVars>
          <dgm:dir/>
          <dgm:animLvl val="lvl"/>
          <dgm:resizeHandles val="exact"/>
        </dgm:presLayoutVars>
      </dgm:prSet>
      <dgm:spPr/>
      <dgm:t>
        <a:bodyPr/>
        <a:lstStyle/>
        <a:p>
          <a:endParaRPr lang="en-US"/>
        </a:p>
      </dgm:t>
    </dgm:pt>
    <dgm:pt modelId="{2069259A-5D14-4BC4-80C8-971E6194E39E}" type="pres">
      <dgm:prSet presAssocID="{E23F3954-975D-4A7E-A666-735D91C76A81}" presName="parentLin" presStyleCnt="0"/>
      <dgm:spPr/>
    </dgm:pt>
    <dgm:pt modelId="{15DE80D9-F82D-430B-9E56-49D3C4364A92}" type="pres">
      <dgm:prSet presAssocID="{E23F3954-975D-4A7E-A666-735D91C76A81}" presName="parentLeftMargin" presStyleLbl="node1" presStyleIdx="0" presStyleCnt="2"/>
      <dgm:spPr/>
      <dgm:t>
        <a:bodyPr/>
        <a:lstStyle/>
        <a:p>
          <a:endParaRPr lang="en-US"/>
        </a:p>
      </dgm:t>
    </dgm:pt>
    <dgm:pt modelId="{8CAD3374-8EB6-436D-A00C-6433AF736858}" type="pres">
      <dgm:prSet presAssocID="{E23F3954-975D-4A7E-A666-735D91C76A81}" presName="parentText" presStyleLbl="node1" presStyleIdx="0" presStyleCnt="2">
        <dgm:presLayoutVars>
          <dgm:chMax val="0"/>
          <dgm:bulletEnabled val="1"/>
        </dgm:presLayoutVars>
      </dgm:prSet>
      <dgm:spPr/>
      <dgm:t>
        <a:bodyPr/>
        <a:lstStyle/>
        <a:p>
          <a:endParaRPr lang="en-US"/>
        </a:p>
      </dgm:t>
    </dgm:pt>
    <dgm:pt modelId="{76182833-0AB1-4F45-A6FC-03A2E6936D05}" type="pres">
      <dgm:prSet presAssocID="{E23F3954-975D-4A7E-A666-735D91C76A81}" presName="negativeSpace" presStyleCnt="0"/>
      <dgm:spPr/>
    </dgm:pt>
    <dgm:pt modelId="{AB75CE6B-3585-4EF3-BFDD-DAEAFE8253F3}" type="pres">
      <dgm:prSet presAssocID="{E23F3954-975D-4A7E-A666-735D91C76A81}" presName="childText" presStyleLbl="conFgAcc1" presStyleIdx="0" presStyleCnt="2" custLinFactNeighborX="296" custLinFactNeighborY="-119">
        <dgm:presLayoutVars>
          <dgm:bulletEnabled val="1"/>
        </dgm:presLayoutVars>
      </dgm:prSet>
      <dgm:spPr/>
      <dgm:t>
        <a:bodyPr/>
        <a:lstStyle/>
        <a:p>
          <a:endParaRPr lang="en-US"/>
        </a:p>
      </dgm:t>
    </dgm:pt>
    <dgm:pt modelId="{3DDB2B5B-986C-4FF7-9246-8F204526D1CF}" type="pres">
      <dgm:prSet presAssocID="{99014CB9-8781-4FF7-A448-1E145D06332D}" presName="spaceBetweenRectangles" presStyleCnt="0"/>
      <dgm:spPr/>
    </dgm:pt>
    <dgm:pt modelId="{82051DCA-0DF1-4C92-A6A2-23670C1D941A}" type="pres">
      <dgm:prSet presAssocID="{03BDF60F-D793-4C40-9A60-3C48869BC67A}" presName="parentLin" presStyleCnt="0"/>
      <dgm:spPr/>
    </dgm:pt>
    <dgm:pt modelId="{D913FE63-DE0F-4702-8F8B-64C8E0503056}" type="pres">
      <dgm:prSet presAssocID="{03BDF60F-D793-4C40-9A60-3C48869BC67A}" presName="parentLeftMargin" presStyleLbl="node1" presStyleIdx="0" presStyleCnt="2"/>
      <dgm:spPr/>
      <dgm:t>
        <a:bodyPr/>
        <a:lstStyle/>
        <a:p>
          <a:endParaRPr lang="en-US"/>
        </a:p>
      </dgm:t>
    </dgm:pt>
    <dgm:pt modelId="{588140EE-20AA-467A-942A-237AE9CEE8F5}" type="pres">
      <dgm:prSet presAssocID="{03BDF60F-D793-4C40-9A60-3C48869BC67A}" presName="parentText" presStyleLbl="node1" presStyleIdx="1" presStyleCnt="2">
        <dgm:presLayoutVars>
          <dgm:chMax val="0"/>
          <dgm:bulletEnabled val="1"/>
        </dgm:presLayoutVars>
      </dgm:prSet>
      <dgm:spPr/>
      <dgm:t>
        <a:bodyPr/>
        <a:lstStyle/>
        <a:p>
          <a:endParaRPr lang="en-US"/>
        </a:p>
      </dgm:t>
    </dgm:pt>
    <dgm:pt modelId="{1655D428-BDE7-43BF-A72C-637EF0023FAF}" type="pres">
      <dgm:prSet presAssocID="{03BDF60F-D793-4C40-9A60-3C48869BC67A}" presName="negativeSpace" presStyleCnt="0"/>
      <dgm:spPr/>
    </dgm:pt>
    <dgm:pt modelId="{8887EEEE-F5F4-4230-B320-D865A7D12804}" type="pres">
      <dgm:prSet presAssocID="{03BDF60F-D793-4C40-9A60-3C48869BC67A}" presName="childText" presStyleLbl="conFgAcc1" presStyleIdx="1" presStyleCnt="2">
        <dgm:presLayoutVars>
          <dgm:bulletEnabled val="1"/>
        </dgm:presLayoutVars>
      </dgm:prSet>
      <dgm:spPr/>
      <dgm:t>
        <a:bodyPr/>
        <a:lstStyle/>
        <a:p>
          <a:endParaRPr lang="en-US"/>
        </a:p>
      </dgm:t>
    </dgm:pt>
  </dgm:ptLst>
  <dgm:cxnLst>
    <dgm:cxn modelId="{30709E57-8904-4F31-888F-2BA5E2EE579B}" type="presOf" srcId="{E23F3954-975D-4A7E-A666-735D91C76A81}" destId="{15DE80D9-F82D-430B-9E56-49D3C4364A92}" srcOrd="0" destOrd="0" presId="urn:microsoft.com/office/officeart/2005/8/layout/list1"/>
    <dgm:cxn modelId="{A4502759-AF1A-473A-A652-5AE7FC8A7C72}" type="presOf" srcId="{2A48B429-8507-4A1C-8DCF-C6CCF22E14D3}" destId="{AB75CE6B-3585-4EF3-BFDD-DAEAFE8253F3}" srcOrd="0" destOrd="0" presId="urn:microsoft.com/office/officeart/2005/8/layout/list1"/>
    <dgm:cxn modelId="{AC518D65-05E1-48CE-AE20-3476BA53CC61}" type="presOf" srcId="{1182D520-4FB4-446E-8959-51F3D4231636}" destId="{8887EEEE-F5F4-4230-B320-D865A7D12804}" srcOrd="0" destOrd="1" presId="urn:microsoft.com/office/officeart/2005/8/layout/list1"/>
    <dgm:cxn modelId="{576E0DA8-6D5E-446E-8431-1494C74C4513}" srcId="{EDD6253B-B09D-4356-902B-5F3D07770598}" destId="{E23F3954-975D-4A7E-A666-735D91C76A81}" srcOrd="0" destOrd="0" parTransId="{86F413F0-AD59-40B4-B01A-70954C55A5D9}" sibTransId="{99014CB9-8781-4FF7-A448-1E145D06332D}"/>
    <dgm:cxn modelId="{6A603575-DB05-4A17-8E87-3F20D4D6192A}" srcId="{03BDF60F-D793-4C40-9A60-3C48869BC67A}" destId="{260C029D-ADCD-4F38-AF22-9136D360FDB3}" srcOrd="0" destOrd="0" parTransId="{E46A7840-95D0-4120-A9D5-8E8F05B28330}" sibTransId="{383695F5-2AA0-46DD-85E3-492E8C9471EF}"/>
    <dgm:cxn modelId="{CD8174AD-5618-4CF7-9905-20D7392612F3}" type="presOf" srcId="{2541F867-27EF-4075-895C-CFE591BDEF8D}" destId="{AB75CE6B-3585-4EF3-BFDD-DAEAFE8253F3}" srcOrd="0" destOrd="1" presId="urn:microsoft.com/office/officeart/2005/8/layout/list1"/>
    <dgm:cxn modelId="{D035FE07-1D67-403A-A3F0-90C6F8D34E5A}" type="presOf" srcId="{E23F3954-975D-4A7E-A666-735D91C76A81}" destId="{8CAD3374-8EB6-436D-A00C-6433AF736858}" srcOrd="1" destOrd="0" presId="urn:microsoft.com/office/officeart/2005/8/layout/list1"/>
    <dgm:cxn modelId="{D36457CC-3A13-47AC-81FC-938F6BB76958}" srcId="{EDD6253B-B09D-4356-902B-5F3D07770598}" destId="{03BDF60F-D793-4C40-9A60-3C48869BC67A}" srcOrd="1" destOrd="0" parTransId="{E90C83F9-11BD-48ED-B072-1D2D04A2E049}" sibTransId="{C772FFB4-5440-41E0-BBF0-D149DF86C50B}"/>
    <dgm:cxn modelId="{702F3B83-7116-46AE-8BAB-18478E616E20}" type="presOf" srcId="{EDD6253B-B09D-4356-902B-5F3D07770598}" destId="{D895C73A-85FA-416D-B4B4-7C7886306AEA}" srcOrd="0" destOrd="0" presId="urn:microsoft.com/office/officeart/2005/8/layout/list1"/>
    <dgm:cxn modelId="{EC5EBCA5-6B3A-4294-925C-E3809D13046A}" type="presOf" srcId="{03BDF60F-D793-4C40-9A60-3C48869BC67A}" destId="{588140EE-20AA-467A-942A-237AE9CEE8F5}" srcOrd="1" destOrd="0" presId="urn:microsoft.com/office/officeart/2005/8/layout/list1"/>
    <dgm:cxn modelId="{86B1A228-795D-4F37-9AB1-9B36B5A327F8}" srcId="{03BDF60F-D793-4C40-9A60-3C48869BC67A}" destId="{1182D520-4FB4-446E-8959-51F3D4231636}" srcOrd="1" destOrd="0" parTransId="{E167AEAC-CB2E-4F61-B7A1-EA1EEE311BD8}" sibTransId="{2F3EF6ED-E5E7-4043-8110-364D908B52FB}"/>
    <dgm:cxn modelId="{EF0600D1-945D-459E-8094-DEC5F6EAEFBB}" srcId="{E23F3954-975D-4A7E-A666-735D91C76A81}" destId="{2A48B429-8507-4A1C-8DCF-C6CCF22E14D3}" srcOrd="0" destOrd="0" parTransId="{13406949-9AAB-432F-8F3A-E8E2888D2215}" sibTransId="{54C70B5C-2C12-4C9C-9DEA-C40195603642}"/>
    <dgm:cxn modelId="{6BFFA981-82DF-492A-95E5-03EE6422F97E}" type="presOf" srcId="{260C029D-ADCD-4F38-AF22-9136D360FDB3}" destId="{8887EEEE-F5F4-4230-B320-D865A7D12804}" srcOrd="0" destOrd="0" presId="urn:microsoft.com/office/officeart/2005/8/layout/list1"/>
    <dgm:cxn modelId="{F557395A-99F8-428F-9A54-A7A274A580F1}" type="presOf" srcId="{03BDF60F-D793-4C40-9A60-3C48869BC67A}" destId="{D913FE63-DE0F-4702-8F8B-64C8E0503056}" srcOrd="0" destOrd="0" presId="urn:microsoft.com/office/officeart/2005/8/layout/list1"/>
    <dgm:cxn modelId="{2F0F5DF3-5D20-4CC7-8B81-FC9C7E3E0999}" srcId="{E23F3954-975D-4A7E-A666-735D91C76A81}" destId="{2541F867-27EF-4075-895C-CFE591BDEF8D}" srcOrd="1" destOrd="0" parTransId="{4994E96B-5D3B-41DF-B135-3A6C86CA27E6}" sibTransId="{514BDBBB-5618-4D59-880E-AE5671F1B323}"/>
    <dgm:cxn modelId="{2A1506C9-FE07-465E-8DAB-F8CD3BB87E4F}" type="presParOf" srcId="{D895C73A-85FA-416D-B4B4-7C7886306AEA}" destId="{2069259A-5D14-4BC4-80C8-971E6194E39E}" srcOrd="0" destOrd="0" presId="urn:microsoft.com/office/officeart/2005/8/layout/list1"/>
    <dgm:cxn modelId="{7511DC1C-7CA1-4B5E-992B-DA42283B5BB9}" type="presParOf" srcId="{2069259A-5D14-4BC4-80C8-971E6194E39E}" destId="{15DE80D9-F82D-430B-9E56-49D3C4364A92}" srcOrd="0" destOrd="0" presId="urn:microsoft.com/office/officeart/2005/8/layout/list1"/>
    <dgm:cxn modelId="{47F8D2C6-FD37-4C52-ADFF-6C0F0D93106A}" type="presParOf" srcId="{2069259A-5D14-4BC4-80C8-971E6194E39E}" destId="{8CAD3374-8EB6-436D-A00C-6433AF736858}" srcOrd="1" destOrd="0" presId="urn:microsoft.com/office/officeart/2005/8/layout/list1"/>
    <dgm:cxn modelId="{40448009-DE31-4FE3-9F3D-D389DCF3C295}" type="presParOf" srcId="{D895C73A-85FA-416D-B4B4-7C7886306AEA}" destId="{76182833-0AB1-4F45-A6FC-03A2E6936D05}" srcOrd="1" destOrd="0" presId="urn:microsoft.com/office/officeart/2005/8/layout/list1"/>
    <dgm:cxn modelId="{0B70EF96-33A3-44DB-A650-44756EA35388}" type="presParOf" srcId="{D895C73A-85FA-416D-B4B4-7C7886306AEA}" destId="{AB75CE6B-3585-4EF3-BFDD-DAEAFE8253F3}" srcOrd="2" destOrd="0" presId="urn:microsoft.com/office/officeart/2005/8/layout/list1"/>
    <dgm:cxn modelId="{4CEA320A-0204-4D0C-9ED8-B912C3119A7A}" type="presParOf" srcId="{D895C73A-85FA-416D-B4B4-7C7886306AEA}" destId="{3DDB2B5B-986C-4FF7-9246-8F204526D1CF}" srcOrd="3" destOrd="0" presId="urn:microsoft.com/office/officeart/2005/8/layout/list1"/>
    <dgm:cxn modelId="{F2008363-3063-43CB-8642-4D71AB3225A4}" type="presParOf" srcId="{D895C73A-85FA-416D-B4B4-7C7886306AEA}" destId="{82051DCA-0DF1-4C92-A6A2-23670C1D941A}" srcOrd="4" destOrd="0" presId="urn:microsoft.com/office/officeart/2005/8/layout/list1"/>
    <dgm:cxn modelId="{B80E140F-E086-40CB-BD60-EB7CB696AAED}" type="presParOf" srcId="{82051DCA-0DF1-4C92-A6A2-23670C1D941A}" destId="{D913FE63-DE0F-4702-8F8B-64C8E0503056}" srcOrd="0" destOrd="0" presId="urn:microsoft.com/office/officeart/2005/8/layout/list1"/>
    <dgm:cxn modelId="{B03F81AF-6082-4DE4-ADF4-9C10553755E6}" type="presParOf" srcId="{82051DCA-0DF1-4C92-A6A2-23670C1D941A}" destId="{588140EE-20AA-467A-942A-237AE9CEE8F5}" srcOrd="1" destOrd="0" presId="urn:microsoft.com/office/officeart/2005/8/layout/list1"/>
    <dgm:cxn modelId="{4FF5A32B-DFF3-4608-A2A9-6760F4F6D7F7}" type="presParOf" srcId="{D895C73A-85FA-416D-B4B4-7C7886306AEA}" destId="{1655D428-BDE7-43BF-A72C-637EF0023FAF}" srcOrd="5" destOrd="0" presId="urn:microsoft.com/office/officeart/2005/8/layout/list1"/>
    <dgm:cxn modelId="{6FDF35A5-680D-4797-83CE-BB1F9EB60A00}" type="presParOf" srcId="{D895C73A-85FA-416D-B4B4-7C7886306AEA}" destId="{8887EEEE-F5F4-4230-B320-D865A7D1280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F2DF29-6D07-4FB5-9AB1-468D37AAAA19}" type="doc">
      <dgm:prSet loTypeId="urn:microsoft.com/office/officeart/2005/8/layout/process4" loCatId="list" qsTypeId="urn:microsoft.com/office/officeart/2005/8/quickstyle/3d1" qsCatId="3D" csTypeId="urn:microsoft.com/office/officeart/2005/8/colors/colorful2" csCatId="colorful" phldr="1"/>
      <dgm:spPr/>
      <dgm:t>
        <a:bodyPr/>
        <a:lstStyle/>
        <a:p>
          <a:endParaRPr lang="en-US"/>
        </a:p>
      </dgm:t>
    </dgm:pt>
    <dgm:pt modelId="{40F9D93D-B501-426E-8410-6820D1EBB15C}">
      <dgm:prSet phldrT="[Text]"/>
      <dgm:spPr/>
      <dgm:t>
        <a:bodyPr/>
        <a:lstStyle/>
        <a:p>
          <a:r>
            <a:rPr lang="en-US" dirty="0"/>
            <a:t>Removal</a:t>
          </a:r>
        </a:p>
      </dgm:t>
    </dgm:pt>
    <dgm:pt modelId="{3E4178C1-2F74-4266-B0A9-3393C2873D7A}" type="parTrans" cxnId="{C9FEA310-3C58-4E64-8B47-F858C8875FD0}">
      <dgm:prSet/>
      <dgm:spPr/>
      <dgm:t>
        <a:bodyPr/>
        <a:lstStyle/>
        <a:p>
          <a:endParaRPr lang="en-US"/>
        </a:p>
      </dgm:t>
    </dgm:pt>
    <dgm:pt modelId="{C91380CF-454E-4BEA-A242-A5059F1CC2AC}" type="sibTrans" cxnId="{C9FEA310-3C58-4E64-8B47-F858C8875FD0}">
      <dgm:prSet/>
      <dgm:spPr/>
      <dgm:t>
        <a:bodyPr/>
        <a:lstStyle/>
        <a:p>
          <a:endParaRPr lang="en-US"/>
        </a:p>
      </dgm:t>
    </dgm:pt>
    <dgm:pt modelId="{EDADA0DF-7566-49CB-82C9-042B8798B8C3}">
      <dgm:prSet phldrT="[Text]"/>
      <dgm:spPr/>
      <dgm:t>
        <a:bodyPr/>
        <a:lstStyle/>
        <a:p>
          <a:r>
            <a:rPr lang="en-US" altLang="en-US" b="1" dirty="0"/>
            <a:t>in whole or in part </a:t>
          </a:r>
          <a:endParaRPr lang="en-US" dirty="0"/>
        </a:p>
      </dgm:t>
    </dgm:pt>
    <dgm:pt modelId="{0BE5ED48-E8B6-4E1A-9EAB-FD0873818E7D}" type="parTrans" cxnId="{75E92397-6A8F-4ACD-B2A3-82490D5437AE}">
      <dgm:prSet/>
      <dgm:spPr/>
      <dgm:t>
        <a:bodyPr/>
        <a:lstStyle/>
        <a:p>
          <a:endParaRPr lang="en-US"/>
        </a:p>
      </dgm:t>
    </dgm:pt>
    <dgm:pt modelId="{976D4F26-01CE-48D4-9A88-36DC4A9DE750}" type="sibTrans" cxnId="{75E92397-6A8F-4ACD-B2A3-82490D5437AE}">
      <dgm:prSet/>
      <dgm:spPr/>
      <dgm:t>
        <a:bodyPr/>
        <a:lstStyle/>
        <a:p>
          <a:endParaRPr lang="en-US"/>
        </a:p>
      </dgm:t>
    </dgm:pt>
    <dgm:pt modelId="{58FA7C2E-0441-426E-8698-C152CAA5BD7B}">
      <dgm:prSet phldrT="[Text]"/>
      <dgm:spPr/>
      <dgm:t>
        <a:bodyPr/>
        <a:lstStyle/>
        <a:p>
          <a:r>
            <a:rPr lang="en-US" altLang="en-US" b="1" dirty="0"/>
            <a:t>the </a:t>
          </a:r>
          <a:r>
            <a:rPr lang="en-US" altLang="en-US" b="1" u="sng" dirty="0"/>
            <a:t>financial burden, hardship or distress </a:t>
          </a:r>
          <a:endParaRPr lang="en-US" dirty="0"/>
        </a:p>
      </dgm:t>
    </dgm:pt>
    <dgm:pt modelId="{7A3A5DA3-310E-41CE-B326-C9C4D17408E5}" type="parTrans" cxnId="{2A58194D-210F-4A95-BB1D-1F97B939B4DC}">
      <dgm:prSet/>
      <dgm:spPr/>
      <dgm:t>
        <a:bodyPr/>
        <a:lstStyle/>
        <a:p>
          <a:endParaRPr lang="en-US"/>
        </a:p>
      </dgm:t>
    </dgm:pt>
    <dgm:pt modelId="{78FA8980-7AB9-4414-9795-1D433AB2F6EF}" type="sibTrans" cxnId="{2A58194D-210F-4A95-BB1D-1F97B939B4DC}">
      <dgm:prSet/>
      <dgm:spPr/>
      <dgm:t>
        <a:bodyPr/>
        <a:lstStyle/>
        <a:p>
          <a:endParaRPr lang="en-US"/>
        </a:p>
      </dgm:t>
    </dgm:pt>
    <dgm:pt modelId="{11599FC2-450E-422E-8A63-3D8FE6E11B40}">
      <dgm:prSet phldrT="[Text]" custT="1"/>
      <dgm:spPr/>
      <dgm:t>
        <a:bodyPr/>
        <a:lstStyle/>
        <a:p>
          <a:r>
            <a:rPr lang="en-US" altLang="en-US" u="sng" dirty="0" smtClean="0"/>
            <a:t>Firefighter, their </a:t>
          </a:r>
          <a:r>
            <a:rPr lang="en-US" altLang="en-US" u="sng" dirty="0"/>
            <a:t>widow or dependents</a:t>
          </a:r>
          <a:endParaRPr lang="en-US" dirty="0"/>
        </a:p>
      </dgm:t>
    </dgm:pt>
    <dgm:pt modelId="{15110E8E-1403-48A2-9398-876CB6D72A6F}" type="parTrans" cxnId="{F4CF6C2E-2245-4231-A21C-45590DDBA892}">
      <dgm:prSet/>
      <dgm:spPr/>
      <dgm:t>
        <a:bodyPr/>
        <a:lstStyle/>
        <a:p>
          <a:endParaRPr lang="en-US"/>
        </a:p>
      </dgm:t>
    </dgm:pt>
    <dgm:pt modelId="{6FA3DBD0-6D44-47E2-B949-97EBE787D7F1}" type="sibTrans" cxnId="{F4CF6C2E-2245-4231-A21C-45590DDBA892}">
      <dgm:prSet/>
      <dgm:spPr/>
      <dgm:t>
        <a:bodyPr/>
        <a:lstStyle/>
        <a:p>
          <a:endParaRPr lang="en-US"/>
        </a:p>
      </dgm:t>
    </dgm:pt>
    <dgm:pt modelId="{72A45CAB-961E-4F4A-8C6F-22646BEB0E67}">
      <dgm:prSet phldrT="[Text]"/>
      <dgm:spPr/>
      <dgm:t>
        <a:bodyPr/>
        <a:lstStyle/>
        <a:p>
          <a:r>
            <a:rPr lang="en-US" altLang="en-US" dirty="0"/>
            <a:t>resulting from injury or physical disability to a firefighter</a:t>
          </a:r>
          <a:endParaRPr lang="en-US" dirty="0"/>
        </a:p>
      </dgm:t>
    </dgm:pt>
    <dgm:pt modelId="{A89EF8B9-ED0F-492A-A116-F3EAFEA449CB}" type="parTrans" cxnId="{E2C5772A-1AC2-4E32-ADD8-AA2980F6843B}">
      <dgm:prSet/>
      <dgm:spPr/>
      <dgm:t>
        <a:bodyPr/>
        <a:lstStyle/>
        <a:p>
          <a:endParaRPr lang="en-US"/>
        </a:p>
      </dgm:t>
    </dgm:pt>
    <dgm:pt modelId="{A01786D2-B672-45EC-8982-005E2F6C261E}" type="sibTrans" cxnId="{E2C5772A-1AC2-4E32-ADD8-AA2980F6843B}">
      <dgm:prSet/>
      <dgm:spPr/>
      <dgm:t>
        <a:bodyPr/>
        <a:lstStyle/>
        <a:p>
          <a:endParaRPr lang="en-US"/>
        </a:p>
      </dgm:t>
    </dgm:pt>
    <dgm:pt modelId="{FB7535FE-D0A5-4610-AB9F-AF8C3D38CE0E}">
      <dgm:prSet phldrT="[Text]"/>
      <dgm:spPr/>
      <dgm:t>
        <a:bodyPr/>
        <a:lstStyle/>
        <a:p>
          <a:r>
            <a:rPr lang="en-US" altLang="en-US" dirty="0"/>
            <a:t>in the discharge of their duties</a:t>
          </a:r>
          <a:endParaRPr lang="en-US" dirty="0"/>
        </a:p>
      </dgm:t>
    </dgm:pt>
    <dgm:pt modelId="{2DF623F5-456C-4C33-B1DA-F44EBDBA8530}" type="parTrans" cxnId="{D7CCC5FF-C082-4CD0-A53E-9871D428772F}">
      <dgm:prSet/>
      <dgm:spPr/>
      <dgm:t>
        <a:bodyPr/>
        <a:lstStyle/>
        <a:p>
          <a:endParaRPr lang="en-US"/>
        </a:p>
      </dgm:t>
    </dgm:pt>
    <dgm:pt modelId="{33A3052C-14C0-4A82-A011-BB5D5D755A3B}" type="sibTrans" cxnId="{D7CCC5FF-C082-4CD0-A53E-9871D428772F}">
      <dgm:prSet/>
      <dgm:spPr/>
      <dgm:t>
        <a:bodyPr/>
        <a:lstStyle/>
        <a:p>
          <a:endParaRPr lang="en-US"/>
        </a:p>
      </dgm:t>
    </dgm:pt>
    <dgm:pt modelId="{D4CBF9F8-863A-4CDE-9F34-770C1F151A1B}" type="pres">
      <dgm:prSet presAssocID="{CDF2DF29-6D07-4FB5-9AB1-468D37AAAA19}" presName="Name0" presStyleCnt="0">
        <dgm:presLayoutVars>
          <dgm:dir/>
          <dgm:animLvl val="lvl"/>
          <dgm:resizeHandles val="exact"/>
        </dgm:presLayoutVars>
      </dgm:prSet>
      <dgm:spPr/>
      <dgm:t>
        <a:bodyPr/>
        <a:lstStyle/>
        <a:p>
          <a:endParaRPr lang="en-US"/>
        </a:p>
      </dgm:t>
    </dgm:pt>
    <dgm:pt modelId="{11010456-1855-43D6-813C-CD421035E417}" type="pres">
      <dgm:prSet presAssocID="{11599FC2-450E-422E-8A63-3D8FE6E11B40}" presName="boxAndChildren" presStyleCnt="0"/>
      <dgm:spPr/>
    </dgm:pt>
    <dgm:pt modelId="{E9CA3ECE-2CE8-42F1-9041-2FF20FC4AD91}" type="pres">
      <dgm:prSet presAssocID="{11599FC2-450E-422E-8A63-3D8FE6E11B40}" presName="parentTextBox" presStyleLbl="node1" presStyleIdx="0" presStyleCnt="2"/>
      <dgm:spPr/>
      <dgm:t>
        <a:bodyPr/>
        <a:lstStyle/>
        <a:p>
          <a:endParaRPr lang="en-US"/>
        </a:p>
      </dgm:t>
    </dgm:pt>
    <dgm:pt modelId="{AF535D62-D070-4F94-BCC3-DCEEF87D0A09}" type="pres">
      <dgm:prSet presAssocID="{11599FC2-450E-422E-8A63-3D8FE6E11B40}" presName="entireBox" presStyleLbl="node1" presStyleIdx="0" presStyleCnt="2"/>
      <dgm:spPr/>
      <dgm:t>
        <a:bodyPr/>
        <a:lstStyle/>
        <a:p>
          <a:endParaRPr lang="en-US"/>
        </a:p>
      </dgm:t>
    </dgm:pt>
    <dgm:pt modelId="{715595FB-B7B1-4B42-A2D1-ADEEDF50EFBE}" type="pres">
      <dgm:prSet presAssocID="{11599FC2-450E-422E-8A63-3D8FE6E11B40}" presName="descendantBox" presStyleCnt="0"/>
      <dgm:spPr/>
    </dgm:pt>
    <dgm:pt modelId="{7323F030-CF35-41B3-9E60-9D016AD509E7}" type="pres">
      <dgm:prSet presAssocID="{72A45CAB-961E-4F4A-8C6F-22646BEB0E67}" presName="childTextBox" presStyleLbl="fgAccFollowNode1" presStyleIdx="0" presStyleCnt="4">
        <dgm:presLayoutVars>
          <dgm:bulletEnabled val="1"/>
        </dgm:presLayoutVars>
      </dgm:prSet>
      <dgm:spPr/>
      <dgm:t>
        <a:bodyPr/>
        <a:lstStyle/>
        <a:p>
          <a:endParaRPr lang="en-US"/>
        </a:p>
      </dgm:t>
    </dgm:pt>
    <dgm:pt modelId="{EF3E128D-CC40-49E1-B483-6567F2D83B48}" type="pres">
      <dgm:prSet presAssocID="{FB7535FE-D0A5-4610-AB9F-AF8C3D38CE0E}" presName="childTextBox" presStyleLbl="fgAccFollowNode1" presStyleIdx="1" presStyleCnt="4">
        <dgm:presLayoutVars>
          <dgm:bulletEnabled val="1"/>
        </dgm:presLayoutVars>
      </dgm:prSet>
      <dgm:spPr/>
      <dgm:t>
        <a:bodyPr/>
        <a:lstStyle/>
        <a:p>
          <a:endParaRPr lang="en-US"/>
        </a:p>
      </dgm:t>
    </dgm:pt>
    <dgm:pt modelId="{D997EBD0-4B20-41B2-B972-48B7B8EDAFEC}" type="pres">
      <dgm:prSet presAssocID="{C91380CF-454E-4BEA-A242-A5059F1CC2AC}" presName="sp" presStyleCnt="0"/>
      <dgm:spPr/>
    </dgm:pt>
    <dgm:pt modelId="{45B8097B-F3D8-4397-B44B-FA608D4C581C}" type="pres">
      <dgm:prSet presAssocID="{40F9D93D-B501-426E-8410-6820D1EBB15C}" presName="arrowAndChildren" presStyleCnt="0"/>
      <dgm:spPr/>
    </dgm:pt>
    <dgm:pt modelId="{207CD0B8-EFF0-4641-8303-26DC93A8E1A8}" type="pres">
      <dgm:prSet presAssocID="{40F9D93D-B501-426E-8410-6820D1EBB15C}" presName="parentTextArrow" presStyleLbl="node1" presStyleIdx="0" presStyleCnt="2"/>
      <dgm:spPr/>
      <dgm:t>
        <a:bodyPr/>
        <a:lstStyle/>
        <a:p>
          <a:endParaRPr lang="en-US"/>
        </a:p>
      </dgm:t>
    </dgm:pt>
    <dgm:pt modelId="{38377949-455A-4500-8D0D-D0CC38C74760}" type="pres">
      <dgm:prSet presAssocID="{40F9D93D-B501-426E-8410-6820D1EBB15C}" presName="arrow" presStyleLbl="node1" presStyleIdx="1" presStyleCnt="2" custLinFactNeighborX="-442" custLinFactNeighborY="11679"/>
      <dgm:spPr/>
      <dgm:t>
        <a:bodyPr/>
        <a:lstStyle/>
        <a:p>
          <a:endParaRPr lang="en-US"/>
        </a:p>
      </dgm:t>
    </dgm:pt>
    <dgm:pt modelId="{D089CE7C-50A6-4801-9EFB-3B809BBF4C9B}" type="pres">
      <dgm:prSet presAssocID="{40F9D93D-B501-426E-8410-6820D1EBB15C}" presName="descendantArrow" presStyleCnt="0"/>
      <dgm:spPr/>
    </dgm:pt>
    <dgm:pt modelId="{1332F0CE-E3B8-4448-BC54-9A7D1FA8AA8F}" type="pres">
      <dgm:prSet presAssocID="{EDADA0DF-7566-49CB-82C9-042B8798B8C3}" presName="childTextArrow" presStyleLbl="fgAccFollowNode1" presStyleIdx="2" presStyleCnt="4">
        <dgm:presLayoutVars>
          <dgm:bulletEnabled val="1"/>
        </dgm:presLayoutVars>
      </dgm:prSet>
      <dgm:spPr/>
      <dgm:t>
        <a:bodyPr/>
        <a:lstStyle/>
        <a:p>
          <a:endParaRPr lang="en-US"/>
        </a:p>
      </dgm:t>
    </dgm:pt>
    <dgm:pt modelId="{C301F8FB-6B38-43CD-BD15-8CF4FDCA0886}" type="pres">
      <dgm:prSet presAssocID="{58FA7C2E-0441-426E-8698-C152CAA5BD7B}" presName="childTextArrow" presStyleLbl="fgAccFollowNode1" presStyleIdx="3" presStyleCnt="4">
        <dgm:presLayoutVars>
          <dgm:bulletEnabled val="1"/>
        </dgm:presLayoutVars>
      </dgm:prSet>
      <dgm:spPr/>
      <dgm:t>
        <a:bodyPr/>
        <a:lstStyle/>
        <a:p>
          <a:endParaRPr lang="en-US"/>
        </a:p>
      </dgm:t>
    </dgm:pt>
  </dgm:ptLst>
  <dgm:cxnLst>
    <dgm:cxn modelId="{2A58194D-210F-4A95-BB1D-1F97B939B4DC}" srcId="{40F9D93D-B501-426E-8410-6820D1EBB15C}" destId="{58FA7C2E-0441-426E-8698-C152CAA5BD7B}" srcOrd="1" destOrd="0" parTransId="{7A3A5DA3-310E-41CE-B326-C9C4D17408E5}" sibTransId="{78FA8980-7AB9-4414-9795-1D433AB2F6EF}"/>
    <dgm:cxn modelId="{8F064E48-3569-4686-86EC-E4B23611DB5F}" type="presOf" srcId="{CDF2DF29-6D07-4FB5-9AB1-468D37AAAA19}" destId="{D4CBF9F8-863A-4CDE-9F34-770C1F151A1B}" srcOrd="0" destOrd="0" presId="urn:microsoft.com/office/officeart/2005/8/layout/process4"/>
    <dgm:cxn modelId="{C9FEA310-3C58-4E64-8B47-F858C8875FD0}" srcId="{CDF2DF29-6D07-4FB5-9AB1-468D37AAAA19}" destId="{40F9D93D-B501-426E-8410-6820D1EBB15C}" srcOrd="0" destOrd="0" parTransId="{3E4178C1-2F74-4266-B0A9-3393C2873D7A}" sibTransId="{C91380CF-454E-4BEA-A242-A5059F1CC2AC}"/>
    <dgm:cxn modelId="{E46894A0-D606-4CC4-BED2-CD5FCE8E0609}" type="presOf" srcId="{11599FC2-450E-422E-8A63-3D8FE6E11B40}" destId="{AF535D62-D070-4F94-BCC3-DCEEF87D0A09}" srcOrd="1" destOrd="0" presId="urn:microsoft.com/office/officeart/2005/8/layout/process4"/>
    <dgm:cxn modelId="{CB4C67CD-214B-4C36-AD51-E196655E306F}" type="presOf" srcId="{58FA7C2E-0441-426E-8698-C152CAA5BD7B}" destId="{C301F8FB-6B38-43CD-BD15-8CF4FDCA0886}" srcOrd="0" destOrd="0" presId="urn:microsoft.com/office/officeart/2005/8/layout/process4"/>
    <dgm:cxn modelId="{0B492BC5-CED2-4171-A75E-81F748D037E0}" type="presOf" srcId="{40F9D93D-B501-426E-8410-6820D1EBB15C}" destId="{38377949-455A-4500-8D0D-D0CC38C74760}" srcOrd="1" destOrd="0" presId="urn:microsoft.com/office/officeart/2005/8/layout/process4"/>
    <dgm:cxn modelId="{FF040D2E-B6A3-431D-81E1-6274FDB05057}" type="presOf" srcId="{40F9D93D-B501-426E-8410-6820D1EBB15C}" destId="{207CD0B8-EFF0-4641-8303-26DC93A8E1A8}" srcOrd="0" destOrd="0" presId="urn:microsoft.com/office/officeart/2005/8/layout/process4"/>
    <dgm:cxn modelId="{716710F3-D6EE-420F-B319-3F23F6B76154}" type="presOf" srcId="{EDADA0DF-7566-49CB-82C9-042B8798B8C3}" destId="{1332F0CE-E3B8-4448-BC54-9A7D1FA8AA8F}" srcOrd="0" destOrd="0" presId="urn:microsoft.com/office/officeart/2005/8/layout/process4"/>
    <dgm:cxn modelId="{E2C5772A-1AC2-4E32-ADD8-AA2980F6843B}" srcId="{11599FC2-450E-422E-8A63-3D8FE6E11B40}" destId="{72A45CAB-961E-4F4A-8C6F-22646BEB0E67}" srcOrd="0" destOrd="0" parTransId="{A89EF8B9-ED0F-492A-A116-F3EAFEA449CB}" sibTransId="{A01786D2-B672-45EC-8982-005E2F6C261E}"/>
    <dgm:cxn modelId="{D7CCC5FF-C082-4CD0-A53E-9871D428772F}" srcId="{11599FC2-450E-422E-8A63-3D8FE6E11B40}" destId="{FB7535FE-D0A5-4610-AB9F-AF8C3D38CE0E}" srcOrd="1" destOrd="0" parTransId="{2DF623F5-456C-4C33-B1DA-F44EBDBA8530}" sibTransId="{33A3052C-14C0-4A82-A011-BB5D5D755A3B}"/>
    <dgm:cxn modelId="{75E92397-6A8F-4ACD-B2A3-82490D5437AE}" srcId="{40F9D93D-B501-426E-8410-6820D1EBB15C}" destId="{EDADA0DF-7566-49CB-82C9-042B8798B8C3}" srcOrd="0" destOrd="0" parTransId="{0BE5ED48-E8B6-4E1A-9EAB-FD0873818E7D}" sibTransId="{976D4F26-01CE-48D4-9A88-36DC4A9DE750}"/>
    <dgm:cxn modelId="{91EE0E8F-CD9B-46BC-863C-960A3F4EA742}" type="presOf" srcId="{11599FC2-450E-422E-8A63-3D8FE6E11B40}" destId="{E9CA3ECE-2CE8-42F1-9041-2FF20FC4AD91}" srcOrd="0" destOrd="0" presId="urn:microsoft.com/office/officeart/2005/8/layout/process4"/>
    <dgm:cxn modelId="{26E19B8B-A7B2-4D3A-85DE-1FE534AFBFCA}" type="presOf" srcId="{72A45CAB-961E-4F4A-8C6F-22646BEB0E67}" destId="{7323F030-CF35-41B3-9E60-9D016AD509E7}" srcOrd="0" destOrd="0" presId="urn:microsoft.com/office/officeart/2005/8/layout/process4"/>
    <dgm:cxn modelId="{F4CF6C2E-2245-4231-A21C-45590DDBA892}" srcId="{CDF2DF29-6D07-4FB5-9AB1-468D37AAAA19}" destId="{11599FC2-450E-422E-8A63-3D8FE6E11B40}" srcOrd="1" destOrd="0" parTransId="{15110E8E-1403-48A2-9398-876CB6D72A6F}" sibTransId="{6FA3DBD0-6D44-47E2-B949-97EBE787D7F1}"/>
    <dgm:cxn modelId="{8CF27E64-7F5C-427B-A843-42B7A5FC237D}" type="presOf" srcId="{FB7535FE-D0A5-4610-AB9F-AF8C3D38CE0E}" destId="{EF3E128D-CC40-49E1-B483-6567F2D83B48}" srcOrd="0" destOrd="0" presId="urn:microsoft.com/office/officeart/2005/8/layout/process4"/>
    <dgm:cxn modelId="{93719F96-9C24-4AA4-A045-64651AF20033}" type="presParOf" srcId="{D4CBF9F8-863A-4CDE-9F34-770C1F151A1B}" destId="{11010456-1855-43D6-813C-CD421035E417}" srcOrd="0" destOrd="0" presId="urn:microsoft.com/office/officeart/2005/8/layout/process4"/>
    <dgm:cxn modelId="{4E125CB4-910F-461C-B907-F8161C54DF8E}" type="presParOf" srcId="{11010456-1855-43D6-813C-CD421035E417}" destId="{E9CA3ECE-2CE8-42F1-9041-2FF20FC4AD91}" srcOrd="0" destOrd="0" presId="urn:microsoft.com/office/officeart/2005/8/layout/process4"/>
    <dgm:cxn modelId="{91DB4479-EA1A-4434-8587-021F05C11A6F}" type="presParOf" srcId="{11010456-1855-43D6-813C-CD421035E417}" destId="{AF535D62-D070-4F94-BCC3-DCEEF87D0A09}" srcOrd="1" destOrd="0" presId="urn:microsoft.com/office/officeart/2005/8/layout/process4"/>
    <dgm:cxn modelId="{1AFD0E3D-54B3-41FC-9D24-4985473634D9}" type="presParOf" srcId="{11010456-1855-43D6-813C-CD421035E417}" destId="{715595FB-B7B1-4B42-A2D1-ADEEDF50EFBE}" srcOrd="2" destOrd="0" presId="urn:microsoft.com/office/officeart/2005/8/layout/process4"/>
    <dgm:cxn modelId="{DF8C6CD6-682E-40F4-96E8-14EE621A1439}" type="presParOf" srcId="{715595FB-B7B1-4B42-A2D1-ADEEDF50EFBE}" destId="{7323F030-CF35-41B3-9E60-9D016AD509E7}" srcOrd="0" destOrd="0" presId="urn:microsoft.com/office/officeart/2005/8/layout/process4"/>
    <dgm:cxn modelId="{15B3CBBB-8E26-492D-A04A-98C3EE8DA3AA}" type="presParOf" srcId="{715595FB-B7B1-4B42-A2D1-ADEEDF50EFBE}" destId="{EF3E128D-CC40-49E1-B483-6567F2D83B48}" srcOrd="1" destOrd="0" presId="urn:microsoft.com/office/officeart/2005/8/layout/process4"/>
    <dgm:cxn modelId="{1B3820F0-ACC0-4115-B521-2BDB630A7962}" type="presParOf" srcId="{D4CBF9F8-863A-4CDE-9F34-770C1F151A1B}" destId="{D997EBD0-4B20-41B2-B972-48B7B8EDAFEC}" srcOrd="1" destOrd="0" presId="urn:microsoft.com/office/officeart/2005/8/layout/process4"/>
    <dgm:cxn modelId="{A264E243-637C-4334-81E3-48B8DCE34A97}" type="presParOf" srcId="{D4CBF9F8-863A-4CDE-9F34-770C1F151A1B}" destId="{45B8097B-F3D8-4397-B44B-FA608D4C581C}" srcOrd="2" destOrd="0" presId="urn:microsoft.com/office/officeart/2005/8/layout/process4"/>
    <dgm:cxn modelId="{0D26268F-88B3-4D8D-AF91-3146941875C3}" type="presParOf" srcId="{45B8097B-F3D8-4397-B44B-FA608D4C581C}" destId="{207CD0B8-EFF0-4641-8303-26DC93A8E1A8}" srcOrd="0" destOrd="0" presId="urn:microsoft.com/office/officeart/2005/8/layout/process4"/>
    <dgm:cxn modelId="{FE1EB3ED-3ABA-453D-8FB0-AE9D2E7D42B7}" type="presParOf" srcId="{45B8097B-F3D8-4397-B44B-FA608D4C581C}" destId="{38377949-455A-4500-8D0D-D0CC38C74760}" srcOrd="1" destOrd="0" presId="urn:microsoft.com/office/officeart/2005/8/layout/process4"/>
    <dgm:cxn modelId="{665E08AB-AABE-4CDE-BD4F-4E8FFF00025E}" type="presParOf" srcId="{45B8097B-F3D8-4397-B44B-FA608D4C581C}" destId="{D089CE7C-50A6-4801-9EFB-3B809BBF4C9B}" srcOrd="2" destOrd="0" presId="urn:microsoft.com/office/officeart/2005/8/layout/process4"/>
    <dgm:cxn modelId="{32A50CF6-2F2A-4F33-AEEB-FECD8A935DA9}" type="presParOf" srcId="{D089CE7C-50A6-4801-9EFB-3B809BBF4C9B}" destId="{1332F0CE-E3B8-4448-BC54-9A7D1FA8AA8F}" srcOrd="0" destOrd="0" presId="urn:microsoft.com/office/officeart/2005/8/layout/process4"/>
    <dgm:cxn modelId="{56E21271-34E4-4600-8C36-EF40815CC6B8}" type="presParOf" srcId="{D089CE7C-50A6-4801-9EFB-3B809BBF4C9B}" destId="{C301F8FB-6B38-43CD-BD15-8CF4FDCA088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481FA6-E49A-4371-A8A6-462FF637DF7E}"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5B0B6CD7-62DA-4603-BC46-D12E81335CF6}">
      <dgm:prSet phldrT="[Text]"/>
      <dgm:spPr/>
      <dgm:t>
        <a:bodyPr/>
        <a:lstStyle/>
        <a:p>
          <a:r>
            <a:rPr lang="en-US" dirty="0" smtClean="0"/>
            <a:t>Relief</a:t>
          </a:r>
          <a:endParaRPr lang="en-US" dirty="0"/>
        </a:p>
      </dgm:t>
    </dgm:pt>
    <dgm:pt modelId="{721791CF-EBB6-4AE2-824E-BF79F8E3BA28}" type="parTrans" cxnId="{671F3E4B-C02F-4147-8EE9-D40217D4BE60}">
      <dgm:prSet/>
      <dgm:spPr/>
      <dgm:t>
        <a:bodyPr/>
        <a:lstStyle/>
        <a:p>
          <a:endParaRPr lang="en-US"/>
        </a:p>
      </dgm:t>
    </dgm:pt>
    <dgm:pt modelId="{F84293C2-DDDD-4670-B5FD-F20930588F8D}" type="sibTrans" cxnId="{671F3E4B-C02F-4147-8EE9-D40217D4BE60}">
      <dgm:prSet/>
      <dgm:spPr/>
      <dgm:t>
        <a:bodyPr/>
        <a:lstStyle/>
        <a:p>
          <a:endParaRPr lang="en-US"/>
        </a:p>
      </dgm:t>
    </dgm:pt>
    <dgm:pt modelId="{A4A8E0D0-C04E-4EDA-9B54-3CB01F49538C}">
      <dgm:prSet phldrT="[Text]"/>
      <dgm:spPr/>
      <dgm:t>
        <a:bodyPr/>
        <a:lstStyle/>
        <a:p>
          <a:r>
            <a:rPr lang="en-US" altLang="en-US" b="1" u="sng" dirty="0"/>
            <a:t>Within reasonable limits</a:t>
          </a:r>
          <a:r>
            <a:rPr lang="en-US" altLang="en-US" dirty="0"/>
            <a:t>, depending on the funds available and the circumstances of financial need resulting from such injury or physical disability to a firefighter</a:t>
          </a:r>
          <a:endParaRPr lang="en-US" dirty="0"/>
        </a:p>
      </dgm:t>
    </dgm:pt>
    <dgm:pt modelId="{86479192-2F94-4E8A-9B8F-26B13A4C616F}" type="parTrans" cxnId="{53255BAA-8A4A-4E96-8758-295C95E947ED}">
      <dgm:prSet/>
      <dgm:spPr/>
      <dgm:t>
        <a:bodyPr/>
        <a:lstStyle/>
        <a:p>
          <a:endParaRPr lang="en-US"/>
        </a:p>
      </dgm:t>
    </dgm:pt>
    <dgm:pt modelId="{2F519676-0041-46C4-BAED-47013D81B467}" type="sibTrans" cxnId="{53255BAA-8A4A-4E96-8758-295C95E947ED}">
      <dgm:prSet/>
      <dgm:spPr/>
      <dgm:t>
        <a:bodyPr/>
        <a:lstStyle/>
        <a:p>
          <a:endParaRPr lang="en-US"/>
        </a:p>
      </dgm:t>
    </dgm:pt>
    <dgm:pt modelId="{45FCAFC1-9F33-4051-9588-6C02FA3014F8}">
      <dgm:prSet phldrT="[Text]"/>
      <dgm:spPr/>
      <dgm:t>
        <a:bodyPr/>
        <a:lstStyle/>
        <a:p>
          <a:r>
            <a:rPr lang="en-US" dirty="0"/>
            <a:t>Assistance</a:t>
          </a:r>
        </a:p>
      </dgm:t>
    </dgm:pt>
    <dgm:pt modelId="{FD3D4909-AE33-4235-B2F2-30C3AD6227CF}" type="parTrans" cxnId="{FEC7EC53-1CA8-4023-A089-E25C7772F234}">
      <dgm:prSet/>
      <dgm:spPr/>
      <dgm:t>
        <a:bodyPr/>
        <a:lstStyle/>
        <a:p>
          <a:endParaRPr lang="en-US"/>
        </a:p>
      </dgm:t>
    </dgm:pt>
    <dgm:pt modelId="{CC8FDFDC-A15F-43F2-831F-ED00D04BB9E3}" type="sibTrans" cxnId="{FEC7EC53-1CA8-4023-A089-E25C7772F234}">
      <dgm:prSet/>
      <dgm:spPr/>
      <dgm:t>
        <a:bodyPr/>
        <a:lstStyle/>
        <a:p>
          <a:endParaRPr lang="en-US"/>
        </a:p>
      </dgm:t>
    </dgm:pt>
    <dgm:pt modelId="{BE55F8A2-B3F0-4953-8B38-E7F2B20AB2B0}">
      <dgm:prSet phldrT="[Text]"/>
      <dgm:spPr/>
      <dgm:t>
        <a:bodyPr/>
        <a:lstStyle/>
        <a:p>
          <a:r>
            <a:rPr lang="en-US" altLang="en-US" dirty="0"/>
            <a:t>the </a:t>
          </a:r>
          <a:r>
            <a:rPr lang="en-US" altLang="en-US" b="1" u="sng" dirty="0"/>
            <a:t>amount of financial assistance</a:t>
          </a:r>
          <a:r>
            <a:rPr lang="en-US" altLang="en-US" b="1" dirty="0"/>
            <a:t> </a:t>
          </a:r>
          <a:r>
            <a:rPr lang="en-US" altLang="en-US" dirty="0"/>
            <a:t>to be paid as relief to such firefighter’s spouse or dependents</a:t>
          </a:r>
          <a:endParaRPr lang="en-US" dirty="0"/>
        </a:p>
      </dgm:t>
    </dgm:pt>
    <dgm:pt modelId="{46E6E143-2885-42DB-9086-0BDBB3F934FB}" type="parTrans" cxnId="{7C95BB33-275A-483C-8CAC-F414FBDEF9BB}">
      <dgm:prSet/>
      <dgm:spPr/>
      <dgm:t>
        <a:bodyPr/>
        <a:lstStyle/>
        <a:p>
          <a:endParaRPr lang="en-US"/>
        </a:p>
      </dgm:t>
    </dgm:pt>
    <dgm:pt modelId="{11F6FF6A-CA7C-4494-9339-4E2A999C11CB}" type="sibTrans" cxnId="{7C95BB33-275A-483C-8CAC-F414FBDEF9BB}">
      <dgm:prSet/>
      <dgm:spPr/>
      <dgm:t>
        <a:bodyPr/>
        <a:lstStyle/>
        <a:p>
          <a:endParaRPr lang="en-US"/>
        </a:p>
      </dgm:t>
    </dgm:pt>
    <dgm:pt modelId="{1A08A88B-3E57-4558-89F6-F43021A96BA7}">
      <dgm:prSet phldrT="[Text]"/>
      <dgm:spPr/>
      <dgm:t>
        <a:bodyPr/>
        <a:lstStyle/>
        <a:p>
          <a:r>
            <a:rPr lang="en-US" dirty="0"/>
            <a:t>Power</a:t>
          </a:r>
        </a:p>
      </dgm:t>
    </dgm:pt>
    <dgm:pt modelId="{F0577551-F361-4706-8108-54A96AC31512}" type="parTrans" cxnId="{A3EE06C5-9AA7-4148-B36F-721B2C5406A6}">
      <dgm:prSet/>
      <dgm:spPr/>
      <dgm:t>
        <a:bodyPr/>
        <a:lstStyle/>
        <a:p>
          <a:endParaRPr lang="en-US"/>
        </a:p>
      </dgm:t>
    </dgm:pt>
    <dgm:pt modelId="{B43C8065-F4B2-4681-A0F0-7C021DBE5380}" type="sibTrans" cxnId="{A3EE06C5-9AA7-4148-B36F-721B2C5406A6}">
      <dgm:prSet/>
      <dgm:spPr/>
      <dgm:t>
        <a:bodyPr/>
        <a:lstStyle/>
        <a:p>
          <a:endParaRPr lang="en-US"/>
        </a:p>
      </dgm:t>
    </dgm:pt>
    <dgm:pt modelId="{D7894611-C57F-41D7-A557-ED464D2CE159}">
      <dgm:prSet phldrT="[Text]"/>
      <dgm:spPr/>
      <dgm:t>
        <a:bodyPr/>
        <a:lstStyle/>
        <a:p>
          <a:r>
            <a:rPr lang="en-US" altLang="en-US" dirty="0"/>
            <a:t>falls within the </a:t>
          </a:r>
          <a:r>
            <a:rPr lang="en-US" altLang="en-US" b="1" u="sng" dirty="0"/>
            <a:t>discretionary power </a:t>
          </a:r>
          <a:r>
            <a:rPr lang="en-US" altLang="en-US" dirty="0"/>
            <a:t>of the </a:t>
          </a:r>
          <a:r>
            <a:rPr lang="en-US" altLang="en-US" b="1" u="sng" dirty="0"/>
            <a:t>FRA</a:t>
          </a:r>
          <a:r>
            <a:rPr lang="en-US" altLang="en-US" dirty="0"/>
            <a:t> to administer the fund</a:t>
          </a:r>
          <a:endParaRPr lang="en-US" dirty="0"/>
        </a:p>
      </dgm:t>
    </dgm:pt>
    <dgm:pt modelId="{8F8161BA-799B-4972-8159-083300C9CB84}" type="parTrans" cxnId="{9B3511AA-A7F0-4FBC-B293-39B0C6FFF4EA}">
      <dgm:prSet/>
      <dgm:spPr/>
      <dgm:t>
        <a:bodyPr/>
        <a:lstStyle/>
        <a:p>
          <a:endParaRPr lang="en-US"/>
        </a:p>
      </dgm:t>
    </dgm:pt>
    <dgm:pt modelId="{733788B4-78B6-4D74-9DE6-05B5D0E5EE7E}" type="sibTrans" cxnId="{9B3511AA-A7F0-4FBC-B293-39B0C6FFF4EA}">
      <dgm:prSet/>
      <dgm:spPr/>
      <dgm:t>
        <a:bodyPr/>
        <a:lstStyle/>
        <a:p>
          <a:endParaRPr lang="en-US"/>
        </a:p>
      </dgm:t>
    </dgm:pt>
    <dgm:pt modelId="{3F96D64A-59C2-4424-B886-BA09AFDD7A34}" type="pres">
      <dgm:prSet presAssocID="{D2481FA6-E49A-4371-A8A6-462FF637DF7E}" presName="Name0" presStyleCnt="0">
        <dgm:presLayoutVars>
          <dgm:dir/>
          <dgm:animLvl val="lvl"/>
          <dgm:resizeHandles val="exact"/>
        </dgm:presLayoutVars>
      </dgm:prSet>
      <dgm:spPr/>
      <dgm:t>
        <a:bodyPr/>
        <a:lstStyle/>
        <a:p>
          <a:endParaRPr lang="en-US"/>
        </a:p>
      </dgm:t>
    </dgm:pt>
    <dgm:pt modelId="{62E21EC8-5744-47DF-A676-0E5ED57DF298}" type="pres">
      <dgm:prSet presAssocID="{5B0B6CD7-62DA-4603-BC46-D12E81335CF6}" presName="linNode" presStyleCnt="0"/>
      <dgm:spPr/>
    </dgm:pt>
    <dgm:pt modelId="{D018CB24-9FCD-482B-9FC3-B331D890C977}" type="pres">
      <dgm:prSet presAssocID="{5B0B6CD7-62DA-4603-BC46-D12E81335CF6}" presName="parentText" presStyleLbl="node1" presStyleIdx="0" presStyleCnt="3">
        <dgm:presLayoutVars>
          <dgm:chMax val="1"/>
          <dgm:bulletEnabled val="1"/>
        </dgm:presLayoutVars>
      </dgm:prSet>
      <dgm:spPr/>
      <dgm:t>
        <a:bodyPr/>
        <a:lstStyle/>
        <a:p>
          <a:endParaRPr lang="en-US"/>
        </a:p>
      </dgm:t>
    </dgm:pt>
    <dgm:pt modelId="{CF91641F-E8CF-4ADD-B018-C4EC5C3C6673}" type="pres">
      <dgm:prSet presAssocID="{5B0B6CD7-62DA-4603-BC46-D12E81335CF6}" presName="descendantText" presStyleLbl="alignAccFollowNode1" presStyleIdx="0" presStyleCnt="3">
        <dgm:presLayoutVars>
          <dgm:bulletEnabled val="1"/>
        </dgm:presLayoutVars>
      </dgm:prSet>
      <dgm:spPr/>
      <dgm:t>
        <a:bodyPr/>
        <a:lstStyle/>
        <a:p>
          <a:endParaRPr lang="en-US"/>
        </a:p>
      </dgm:t>
    </dgm:pt>
    <dgm:pt modelId="{C0A78106-0E8B-49E6-9827-2441F24D9616}" type="pres">
      <dgm:prSet presAssocID="{F84293C2-DDDD-4670-B5FD-F20930588F8D}" presName="sp" presStyleCnt="0"/>
      <dgm:spPr/>
    </dgm:pt>
    <dgm:pt modelId="{6731E61A-6FA1-4AB6-92EB-EEC9A0B9BB7D}" type="pres">
      <dgm:prSet presAssocID="{45FCAFC1-9F33-4051-9588-6C02FA3014F8}" presName="linNode" presStyleCnt="0"/>
      <dgm:spPr/>
    </dgm:pt>
    <dgm:pt modelId="{26AC2CB5-DC37-42BE-908F-54B095EB5211}" type="pres">
      <dgm:prSet presAssocID="{45FCAFC1-9F33-4051-9588-6C02FA3014F8}" presName="parentText" presStyleLbl="node1" presStyleIdx="1" presStyleCnt="3">
        <dgm:presLayoutVars>
          <dgm:chMax val="1"/>
          <dgm:bulletEnabled val="1"/>
        </dgm:presLayoutVars>
      </dgm:prSet>
      <dgm:spPr/>
      <dgm:t>
        <a:bodyPr/>
        <a:lstStyle/>
        <a:p>
          <a:endParaRPr lang="en-US"/>
        </a:p>
      </dgm:t>
    </dgm:pt>
    <dgm:pt modelId="{37A320C2-3D5C-4806-8581-FD320824AFE4}" type="pres">
      <dgm:prSet presAssocID="{45FCAFC1-9F33-4051-9588-6C02FA3014F8}" presName="descendantText" presStyleLbl="alignAccFollowNode1" presStyleIdx="1" presStyleCnt="3">
        <dgm:presLayoutVars>
          <dgm:bulletEnabled val="1"/>
        </dgm:presLayoutVars>
      </dgm:prSet>
      <dgm:spPr/>
      <dgm:t>
        <a:bodyPr/>
        <a:lstStyle/>
        <a:p>
          <a:endParaRPr lang="en-US"/>
        </a:p>
      </dgm:t>
    </dgm:pt>
    <dgm:pt modelId="{04FD00AB-A703-4A09-8E6A-95BB0AC9E4BB}" type="pres">
      <dgm:prSet presAssocID="{CC8FDFDC-A15F-43F2-831F-ED00D04BB9E3}" presName="sp" presStyleCnt="0"/>
      <dgm:spPr/>
    </dgm:pt>
    <dgm:pt modelId="{7480B3C5-F4F9-4890-B48B-DF13B006CF1E}" type="pres">
      <dgm:prSet presAssocID="{1A08A88B-3E57-4558-89F6-F43021A96BA7}" presName="linNode" presStyleCnt="0"/>
      <dgm:spPr/>
    </dgm:pt>
    <dgm:pt modelId="{C80AEEC2-70B1-4804-BF97-729D528368C9}" type="pres">
      <dgm:prSet presAssocID="{1A08A88B-3E57-4558-89F6-F43021A96BA7}" presName="parentText" presStyleLbl="node1" presStyleIdx="2" presStyleCnt="3">
        <dgm:presLayoutVars>
          <dgm:chMax val="1"/>
          <dgm:bulletEnabled val="1"/>
        </dgm:presLayoutVars>
      </dgm:prSet>
      <dgm:spPr/>
      <dgm:t>
        <a:bodyPr/>
        <a:lstStyle/>
        <a:p>
          <a:endParaRPr lang="en-US"/>
        </a:p>
      </dgm:t>
    </dgm:pt>
    <dgm:pt modelId="{D7B2B37C-AE74-40F1-9CE5-75BCEF1FDCB1}" type="pres">
      <dgm:prSet presAssocID="{1A08A88B-3E57-4558-89F6-F43021A96BA7}" presName="descendantText" presStyleLbl="alignAccFollowNode1" presStyleIdx="2" presStyleCnt="3">
        <dgm:presLayoutVars>
          <dgm:bulletEnabled val="1"/>
        </dgm:presLayoutVars>
      </dgm:prSet>
      <dgm:spPr/>
      <dgm:t>
        <a:bodyPr/>
        <a:lstStyle/>
        <a:p>
          <a:endParaRPr lang="en-US"/>
        </a:p>
      </dgm:t>
    </dgm:pt>
  </dgm:ptLst>
  <dgm:cxnLst>
    <dgm:cxn modelId="{1280113A-81C3-4F08-820E-437B37FCF1D9}" type="presOf" srcId="{D7894611-C57F-41D7-A557-ED464D2CE159}" destId="{D7B2B37C-AE74-40F1-9CE5-75BCEF1FDCB1}" srcOrd="0" destOrd="0" presId="urn:microsoft.com/office/officeart/2005/8/layout/vList5"/>
    <dgm:cxn modelId="{A3EE06C5-9AA7-4148-B36F-721B2C5406A6}" srcId="{D2481FA6-E49A-4371-A8A6-462FF637DF7E}" destId="{1A08A88B-3E57-4558-89F6-F43021A96BA7}" srcOrd="2" destOrd="0" parTransId="{F0577551-F361-4706-8108-54A96AC31512}" sibTransId="{B43C8065-F4B2-4681-A0F0-7C021DBE5380}"/>
    <dgm:cxn modelId="{6D11B232-F766-4B27-BCB7-FC98A1422060}" type="presOf" srcId="{A4A8E0D0-C04E-4EDA-9B54-3CB01F49538C}" destId="{CF91641F-E8CF-4ADD-B018-C4EC5C3C6673}" srcOrd="0" destOrd="0" presId="urn:microsoft.com/office/officeart/2005/8/layout/vList5"/>
    <dgm:cxn modelId="{FEC7EC53-1CA8-4023-A089-E25C7772F234}" srcId="{D2481FA6-E49A-4371-A8A6-462FF637DF7E}" destId="{45FCAFC1-9F33-4051-9588-6C02FA3014F8}" srcOrd="1" destOrd="0" parTransId="{FD3D4909-AE33-4235-B2F2-30C3AD6227CF}" sibTransId="{CC8FDFDC-A15F-43F2-831F-ED00D04BB9E3}"/>
    <dgm:cxn modelId="{9B3511AA-A7F0-4FBC-B293-39B0C6FFF4EA}" srcId="{1A08A88B-3E57-4558-89F6-F43021A96BA7}" destId="{D7894611-C57F-41D7-A557-ED464D2CE159}" srcOrd="0" destOrd="0" parTransId="{8F8161BA-799B-4972-8159-083300C9CB84}" sibTransId="{733788B4-78B6-4D74-9DE6-05B5D0E5EE7E}"/>
    <dgm:cxn modelId="{7C95BB33-275A-483C-8CAC-F414FBDEF9BB}" srcId="{45FCAFC1-9F33-4051-9588-6C02FA3014F8}" destId="{BE55F8A2-B3F0-4953-8B38-E7F2B20AB2B0}" srcOrd="0" destOrd="0" parTransId="{46E6E143-2885-42DB-9086-0BDBB3F934FB}" sibTransId="{11F6FF6A-CA7C-4494-9339-4E2A999C11CB}"/>
    <dgm:cxn modelId="{4AFF0AA6-207C-466C-A9CB-92F91A7CFF7F}" type="presOf" srcId="{5B0B6CD7-62DA-4603-BC46-D12E81335CF6}" destId="{D018CB24-9FCD-482B-9FC3-B331D890C977}" srcOrd="0" destOrd="0" presId="urn:microsoft.com/office/officeart/2005/8/layout/vList5"/>
    <dgm:cxn modelId="{671F3E4B-C02F-4147-8EE9-D40217D4BE60}" srcId="{D2481FA6-E49A-4371-A8A6-462FF637DF7E}" destId="{5B0B6CD7-62DA-4603-BC46-D12E81335CF6}" srcOrd="0" destOrd="0" parTransId="{721791CF-EBB6-4AE2-824E-BF79F8E3BA28}" sibTransId="{F84293C2-DDDD-4670-B5FD-F20930588F8D}"/>
    <dgm:cxn modelId="{7FF4D516-FCBC-47FF-869F-65CC8E2E247F}" type="presOf" srcId="{BE55F8A2-B3F0-4953-8B38-E7F2B20AB2B0}" destId="{37A320C2-3D5C-4806-8581-FD320824AFE4}" srcOrd="0" destOrd="0" presId="urn:microsoft.com/office/officeart/2005/8/layout/vList5"/>
    <dgm:cxn modelId="{53255BAA-8A4A-4E96-8758-295C95E947ED}" srcId="{5B0B6CD7-62DA-4603-BC46-D12E81335CF6}" destId="{A4A8E0D0-C04E-4EDA-9B54-3CB01F49538C}" srcOrd="0" destOrd="0" parTransId="{86479192-2F94-4E8A-9B8F-26B13A4C616F}" sibTransId="{2F519676-0041-46C4-BAED-47013D81B467}"/>
    <dgm:cxn modelId="{6E551206-70FA-440F-B0FC-5A2439DBE3A9}" type="presOf" srcId="{1A08A88B-3E57-4558-89F6-F43021A96BA7}" destId="{C80AEEC2-70B1-4804-BF97-729D528368C9}" srcOrd="0" destOrd="0" presId="urn:microsoft.com/office/officeart/2005/8/layout/vList5"/>
    <dgm:cxn modelId="{B2744D73-3D05-4F16-828D-CD64B7C10744}" type="presOf" srcId="{45FCAFC1-9F33-4051-9588-6C02FA3014F8}" destId="{26AC2CB5-DC37-42BE-908F-54B095EB5211}" srcOrd="0" destOrd="0" presId="urn:microsoft.com/office/officeart/2005/8/layout/vList5"/>
    <dgm:cxn modelId="{E4C784D2-5D27-4C7C-B837-681CBE3C00C0}" type="presOf" srcId="{D2481FA6-E49A-4371-A8A6-462FF637DF7E}" destId="{3F96D64A-59C2-4424-B886-BA09AFDD7A34}" srcOrd="0" destOrd="0" presId="urn:microsoft.com/office/officeart/2005/8/layout/vList5"/>
    <dgm:cxn modelId="{C78F8004-0F5F-41BB-B135-E7DB7D2713BA}" type="presParOf" srcId="{3F96D64A-59C2-4424-B886-BA09AFDD7A34}" destId="{62E21EC8-5744-47DF-A676-0E5ED57DF298}" srcOrd="0" destOrd="0" presId="urn:microsoft.com/office/officeart/2005/8/layout/vList5"/>
    <dgm:cxn modelId="{E048DE66-555F-4C81-BD0D-77DCF7E2A262}" type="presParOf" srcId="{62E21EC8-5744-47DF-A676-0E5ED57DF298}" destId="{D018CB24-9FCD-482B-9FC3-B331D890C977}" srcOrd="0" destOrd="0" presId="urn:microsoft.com/office/officeart/2005/8/layout/vList5"/>
    <dgm:cxn modelId="{8B699358-4A0D-48CE-B57B-F69EBD2A0C6E}" type="presParOf" srcId="{62E21EC8-5744-47DF-A676-0E5ED57DF298}" destId="{CF91641F-E8CF-4ADD-B018-C4EC5C3C6673}" srcOrd="1" destOrd="0" presId="urn:microsoft.com/office/officeart/2005/8/layout/vList5"/>
    <dgm:cxn modelId="{2D41DD6B-5C1B-45D0-8DBC-57EA4ACD46E4}" type="presParOf" srcId="{3F96D64A-59C2-4424-B886-BA09AFDD7A34}" destId="{C0A78106-0E8B-49E6-9827-2441F24D9616}" srcOrd="1" destOrd="0" presId="urn:microsoft.com/office/officeart/2005/8/layout/vList5"/>
    <dgm:cxn modelId="{3D81A596-527D-43AE-9912-EBDFA0A4557B}" type="presParOf" srcId="{3F96D64A-59C2-4424-B886-BA09AFDD7A34}" destId="{6731E61A-6FA1-4AB6-92EB-EEC9A0B9BB7D}" srcOrd="2" destOrd="0" presId="urn:microsoft.com/office/officeart/2005/8/layout/vList5"/>
    <dgm:cxn modelId="{23703EAD-2E29-429D-887E-B9950E6EF666}" type="presParOf" srcId="{6731E61A-6FA1-4AB6-92EB-EEC9A0B9BB7D}" destId="{26AC2CB5-DC37-42BE-908F-54B095EB5211}" srcOrd="0" destOrd="0" presId="urn:microsoft.com/office/officeart/2005/8/layout/vList5"/>
    <dgm:cxn modelId="{BE3D3972-247B-4043-8538-9C0479F3B410}" type="presParOf" srcId="{6731E61A-6FA1-4AB6-92EB-EEC9A0B9BB7D}" destId="{37A320C2-3D5C-4806-8581-FD320824AFE4}" srcOrd="1" destOrd="0" presId="urn:microsoft.com/office/officeart/2005/8/layout/vList5"/>
    <dgm:cxn modelId="{CFFCCFB5-55B5-4FC0-B8D8-2284EE6A31A8}" type="presParOf" srcId="{3F96D64A-59C2-4424-B886-BA09AFDD7A34}" destId="{04FD00AB-A703-4A09-8E6A-95BB0AC9E4BB}" srcOrd="3" destOrd="0" presId="urn:microsoft.com/office/officeart/2005/8/layout/vList5"/>
    <dgm:cxn modelId="{85815959-BBC9-4FC4-B819-213779FD870A}" type="presParOf" srcId="{3F96D64A-59C2-4424-B886-BA09AFDD7A34}" destId="{7480B3C5-F4F9-4890-B48B-DF13B006CF1E}" srcOrd="4" destOrd="0" presId="urn:microsoft.com/office/officeart/2005/8/layout/vList5"/>
    <dgm:cxn modelId="{2DB2C396-1726-42C1-BCA9-5C028BFDB1F6}" type="presParOf" srcId="{7480B3C5-F4F9-4890-B48B-DF13B006CF1E}" destId="{C80AEEC2-70B1-4804-BF97-729D528368C9}" srcOrd="0" destOrd="0" presId="urn:microsoft.com/office/officeart/2005/8/layout/vList5"/>
    <dgm:cxn modelId="{43540EF6-6A6A-492B-B468-4BBEA1E7BFDE}" type="presParOf" srcId="{7480B3C5-F4F9-4890-B48B-DF13B006CF1E}" destId="{D7B2B37C-AE74-40F1-9CE5-75BCEF1FDCB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0CD11-0D38-4B99-8A8C-8395C0B2E9D5}">
      <dsp:nvSpPr>
        <dsp:cNvPr id="0" name=""/>
        <dsp:cNvSpPr/>
      </dsp:nvSpPr>
      <dsp:spPr>
        <a:xfrm rot="5400000">
          <a:off x="5304447" y="-2104058"/>
          <a:ext cx="997862" cy="551078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0" tIns="95250" rIns="190500" bIns="95250" numCol="1" spcCol="1270" anchor="ctr" anchorCtr="0">
          <a:noAutofit/>
        </a:bodyPr>
        <a:lstStyle/>
        <a:p>
          <a:pPr marL="285750" lvl="1" indent="-285750" algn="l" defTabSz="2222500">
            <a:lnSpc>
              <a:spcPct val="90000"/>
            </a:lnSpc>
            <a:spcBef>
              <a:spcPct val="0"/>
            </a:spcBef>
            <a:spcAft>
              <a:spcPct val="15000"/>
            </a:spcAft>
            <a:buChar char="••"/>
          </a:pPr>
          <a:r>
            <a:rPr lang="en-US" sz="5000" kern="1200" dirty="0"/>
            <a:t>$</a:t>
          </a:r>
          <a:r>
            <a:rPr lang="en-US" sz="5000" kern="1200" dirty="0" smtClean="0"/>
            <a:t>12.6 </a:t>
          </a:r>
          <a:r>
            <a:rPr lang="en-US" sz="5000" kern="1200" dirty="0"/>
            <a:t>Million</a:t>
          </a:r>
        </a:p>
      </dsp:txBody>
      <dsp:txXfrm rot="-5400000">
        <a:off x="3047986" y="201115"/>
        <a:ext cx="5462072" cy="900438"/>
      </dsp:txXfrm>
    </dsp:sp>
    <dsp:sp modelId="{FCCB7B43-8A5A-4185-BBEE-16DCE391F446}">
      <dsp:nvSpPr>
        <dsp:cNvPr id="0" name=""/>
        <dsp:cNvSpPr/>
      </dsp:nvSpPr>
      <dsp:spPr>
        <a:xfrm>
          <a:off x="0" y="2593"/>
          <a:ext cx="3099816" cy="12473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a:t>KID Check</a:t>
          </a:r>
        </a:p>
      </dsp:txBody>
      <dsp:txXfrm>
        <a:off x="60890" y="63483"/>
        <a:ext cx="2978036" cy="1125548"/>
      </dsp:txXfrm>
    </dsp:sp>
    <dsp:sp modelId="{E9D17229-E49D-446A-B223-3B71626AE287}">
      <dsp:nvSpPr>
        <dsp:cNvPr id="0" name=""/>
        <dsp:cNvSpPr/>
      </dsp:nvSpPr>
      <dsp:spPr>
        <a:xfrm rot="5400000">
          <a:off x="5356276" y="-819439"/>
          <a:ext cx="997862" cy="5510784"/>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0" tIns="95250" rIns="190500" bIns="95250" numCol="1" spcCol="1270" anchor="ctr" anchorCtr="0">
          <a:noAutofit/>
        </a:bodyPr>
        <a:lstStyle/>
        <a:p>
          <a:pPr marL="285750" lvl="1" indent="-285750" algn="l" defTabSz="2222500">
            <a:lnSpc>
              <a:spcPct val="90000"/>
            </a:lnSpc>
            <a:spcBef>
              <a:spcPct val="0"/>
            </a:spcBef>
            <a:spcAft>
              <a:spcPct val="15000"/>
            </a:spcAft>
            <a:buFontTx/>
            <a:buChar char="••"/>
          </a:pPr>
          <a:r>
            <a:rPr lang="en-US" sz="5000" kern="1200" dirty="0"/>
            <a:t>    $</a:t>
          </a:r>
          <a:r>
            <a:rPr lang="en-US" sz="5000" kern="1200" dirty="0" smtClean="0"/>
            <a:t>2.3 </a:t>
          </a:r>
          <a:r>
            <a:rPr lang="en-US" sz="5000" kern="1200" dirty="0"/>
            <a:t>Million</a:t>
          </a:r>
        </a:p>
      </dsp:txBody>
      <dsp:txXfrm rot="-5400000">
        <a:off x="3099815" y="1485734"/>
        <a:ext cx="5462072" cy="900438"/>
      </dsp:txXfrm>
    </dsp:sp>
    <dsp:sp modelId="{C499081E-22CF-4C52-9ADB-735FD4E51BA4}">
      <dsp:nvSpPr>
        <dsp:cNvPr id="0" name=""/>
        <dsp:cNvSpPr/>
      </dsp:nvSpPr>
      <dsp:spPr>
        <a:xfrm>
          <a:off x="0" y="1312288"/>
          <a:ext cx="3099816" cy="124732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a:t>Insurance Proceeds</a:t>
          </a:r>
        </a:p>
      </dsp:txBody>
      <dsp:txXfrm>
        <a:off x="60890" y="1373178"/>
        <a:ext cx="2978036" cy="1125548"/>
      </dsp:txXfrm>
    </dsp:sp>
    <dsp:sp modelId="{53763E86-1A28-4AB3-A901-EED0FA1B439E}">
      <dsp:nvSpPr>
        <dsp:cNvPr id="0" name=""/>
        <dsp:cNvSpPr/>
      </dsp:nvSpPr>
      <dsp:spPr>
        <a:xfrm rot="5400000">
          <a:off x="5356276" y="490255"/>
          <a:ext cx="997862" cy="5510784"/>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0" tIns="95250" rIns="190500" bIns="95250" numCol="1" spcCol="1270" anchor="ctr" anchorCtr="0">
          <a:noAutofit/>
        </a:bodyPr>
        <a:lstStyle/>
        <a:p>
          <a:pPr marL="285750" lvl="1" indent="-285750" algn="l" defTabSz="2222500">
            <a:lnSpc>
              <a:spcPct val="90000"/>
            </a:lnSpc>
            <a:spcBef>
              <a:spcPct val="0"/>
            </a:spcBef>
            <a:spcAft>
              <a:spcPct val="15000"/>
            </a:spcAft>
            <a:buFontTx/>
            <a:buChar char="••"/>
          </a:pPr>
          <a:r>
            <a:rPr lang="en-US" sz="5000" kern="1200" dirty="0"/>
            <a:t>    </a:t>
          </a:r>
          <a:r>
            <a:rPr lang="en-US" sz="5000" kern="1200" dirty="0" smtClean="0"/>
            <a:t>$4.4 </a:t>
          </a:r>
          <a:r>
            <a:rPr lang="en-US" sz="5000" kern="1200" dirty="0"/>
            <a:t>Million</a:t>
          </a:r>
        </a:p>
      </dsp:txBody>
      <dsp:txXfrm rot="-5400000">
        <a:off x="3099815" y="2795428"/>
        <a:ext cx="5462072" cy="900438"/>
      </dsp:txXfrm>
    </dsp:sp>
    <dsp:sp modelId="{0C1D412E-A49C-45D5-A008-ACF1B79DBE1C}">
      <dsp:nvSpPr>
        <dsp:cNvPr id="0" name=""/>
        <dsp:cNvSpPr/>
      </dsp:nvSpPr>
      <dsp:spPr>
        <a:xfrm>
          <a:off x="0" y="2621983"/>
          <a:ext cx="3099816" cy="124732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a:t>Annuities</a:t>
          </a:r>
        </a:p>
        <a:p>
          <a:pPr lvl="0" algn="ctr" defTabSz="1600200">
            <a:lnSpc>
              <a:spcPct val="90000"/>
            </a:lnSpc>
            <a:spcBef>
              <a:spcPct val="0"/>
            </a:spcBef>
            <a:spcAft>
              <a:spcPct val="35000"/>
            </a:spcAft>
          </a:pPr>
          <a:r>
            <a:rPr lang="en-US" sz="3600" b="1" kern="1200" dirty="0"/>
            <a:t>Pensions</a:t>
          </a:r>
        </a:p>
      </dsp:txBody>
      <dsp:txXfrm>
        <a:off x="60890" y="2682873"/>
        <a:ext cx="2978036" cy="1125548"/>
      </dsp:txXfrm>
    </dsp:sp>
    <dsp:sp modelId="{27F6E165-6540-4162-9EE5-DCCEFFFD4897}">
      <dsp:nvSpPr>
        <dsp:cNvPr id="0" name=""/>
        <dsp:cNvSpPr/>
      </dsp:nvSpPr>
      <dsp:spPr>
        <a:xfrm rot="5400000">
          <a:off x="5356276" y="1799950"/>
          <a:ext cx="997862" cy="5510784"/>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0" tIns="95250" rIns="190500" bIns="95250" numCol="1" spcCol="1270" anchor="ctr" anchorCtr="0">
          <a:noAutofit/>
        </a:bodyPr>
        <a:lstStyle/>
        <a:p>
          <a:pPr marL="285750" lvl="1" indent="-285750" algn="l" defTabSz="2222500">
            <a:lnSpc>
              <a:spcPct val="90000"/>
            </a:lnSpc>
            <a:spcBef>
              <a:spcPct val="0"/>
            </a:spcBef>
            <a:spcAft>
              <a:spcPct val="15000"/>
            </a:spcAft>
            <a:buFontTx/>
            <a:buChar char="••"/>
          </a:pPr>
          <a:r>
            <a:rPr lang="en-US" sz="5000" kern="1200" dirty="0"/>
            <a:t>     </a:t>
          </a:r>
          <a:r>
            <a:rPr lang="en-US" sz="5000" kern="1200" dirty="0" smtClean="0"/>
            <a:t>$118 </a:t>
          </a:r>
          <a:r>
            <a:rPr lang="en-US" sz="5000" kern="1200" dirty="0"/>
            <a:t>Thousand</a:t>
          </a:r>
        </a:p>
      </dsp:txBody>
      <dsp:txXfrm rot="-5400000">
        <a:off x="3099815" y="4105123"/>
        <a:ext cx="5462072" cy="900438"/>
      </dsp:txXfrm>
    </dsp:sp>
    <dsp:sp modelId="{36A72730-3804-4901-9CD0-2AD17F9EB28B}">
      <dsp:nvSpPr>
        <dsp:cNvPr id="0" name=""/>
        <dsp:cNvSpPr/>
      </dsp:nvSpPr>
      <dsp:spPr>
        <a:xfrm>
          <a:off x="0" y="3931678"/>
          <a:ext cx="3099816" cy="12473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a:t>Bank Interest</a:t>
          </a:r>
        </a:p>
      </dsp:txBody>
      <dsp:txXfrm>
        <a:off x="60890" y="3992568"/>
        <a:ext cx="2978036" cy="11255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DF2D2-1AA4-4A38-95D0-2BC210FF9598}">
      <dsp:nvSpPr>
        <dsp:cNvPr id="0" name=""/>
        <dsp:cNvSpPr/>
      </dsp:nvSpPr>
      <dsp:spPr>
        <a:xfrm>
          <a:off x="0" y="388087"/>
          <a:ext cx="2228850"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lvl="0" algn="r" defTabSz="1200150">
            <a:lnSpc>
              <a:spcPct val="90000"/>
            </a:lnSpc>
            <a:spcBef>
              <a:spcPct val="0"/>
            </a:spcBef>
            <a:spcAft>
              <a:spcPct val="35000"/>
            </a:spcAft>
          </a:pPr>
          <a:r>
            <a:rPr lang="en-US" sz="2700" b="1" kern="1200" dirty="0"/>
            <a:t>Emergencies</a:t>
          </a:r>
        </a:p>
      </dsp:txBody>
      <dsp:txXfrm>
        <a:off x="0" y="388087"/>
        <a:ext cx="2228850" cy="534600"/>
      </dsp:txXfrm>
    </dsp:sp>
    <dsp:sp modelId="{CCB6AE5F-4382-4192-8D09-28A1953DC558}">
      <dsp:nvSpPr>
        <dsp:cNvPr id="0" name=""/>
        <dsp:cNvSpPr/>
      </dsp:nvSpPr>
      <dsp:spPr>
        <a:xfrm>
          <a:off x="2228849" y="363028"/>
          <a:ext cx="445770" cy="584718"/>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F63584A-DE05-440B-8357-7318CFA42DC2}">
      <dsp:nvSpPr>
        <dsp:cNvPr id="0" name=""/>
        <dsp:cNvSpPr/>
      </dsp:nvSpPr>
      <dsp:spPr>
        <a:xfrm>
          <a:off x="2852927" y="372249"/>
          <a:ext cx="6062472" cy="584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altLang="en-US" sz="2700" kern="1200" dirty="0"/>
            <a:t>Injuries to, from and during </a:t>
          </a:r>
          <a:endParaRPr lang="en-US" sz="2700" kern="1200" dirty="0"/>
        </a:p>
      </dsp:txBody>
      <dsp:txXfrm>
        <a:off x="2852927" y="372249"/>
        <a:ext cx="6062472" cy="584718"/>
      </dsp:txXfrm>
    </dsp:sp>
    <dsp:sp modelId="{C4AED954-10C2-43FF-8FE1-228AB1864353}">
      <dsp:nvSpPr>
        <dsp:cNvPr id="0" name=""/>
        <dsp:cNvSpPr/>
      </dsp:nvSpPr>
      <dsp:spPr>
        <a:xfrm>
          <a:off x="0" y="1262128"/>
          <a:ext cx="2228850"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lvl="0" algn="r" defTabSz="1200150">
            <a:lnSpc>
              <a:spcPct val="90000"/>
            </a:lnSpc>
            <a:spcBef>
              <a:spcPct val="0"/>
            </a:spcBef>
            <a:spcAft>
              <a:spcPct val="35000"/>
            </a:spcAft>
          </a:pPr>
          <a:r>
            <a:rPr lang="en-US" sz="2700" b="1" kern="1200" dirty="0"/>
            <a:t>Disease</a:t>
          </a:r>
        </a:p>
      </dsp:txBody>
      <dsp:txXfrm>
        <a:off x="0" y="1262128"/>
        <a:ext cx="2228850" cy="534600"/>
      </dsp:txXfrm>
    </dsp:sp>
    <dsp:sp modelId="{595C7232-EE2E-4E6A-A0C1-38C76F0C3C5E}">
      <dsp:nvSpPr>
        <dsp:cNvPr id="0" name=""/>
        <dsp:cNvSpPr/>
      </dsp:nvSpPr>
      <dsp:spPr>
        <a:xfrm>
          <a:off x="2228849" y="1044946"/>
          <a:ext cx="445770" cy="968962"/>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C844016-5750-42AA-97BF-7D1E8362BC96}">
      <dsp:nvSpPr>
        <dsp:cNvPr id="0" name=""/>
        <dsp:cNvSpPr/>
      </dsp:nvSpPr>
      <dsp:spPr>
        <a:xfrm>
          <a:off x="2852927" y="1044946"/>
          <a:ext cx="6062472" cy="96896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altLang="en-US" sz="2700" kern="1200" dirty="0"/>
            <a:t>Contracted by reason of the member’s duties</a:t>
          </a:r>
          <a:endParaRPr lang="en-US" sz="2700" kern="1200" dirty="0"/>
        </a:p>
      </dsp:txBody>
      <dsp:txXfrm>
        <a:off x="2852927" y="1044946"/>
        <a:ext cx="6062472" cy="968962"/>
      </dsp:txXfrm>
    </dsp:sp>
    <dsp:sp modelId="{992D2D5A-3067-4216-AB4D-B5F18CC0EC08}">
      <dsp:nvSpPr>
        <dsp:cNvPr id="0" name=""/>
        <dsp:cNvSpPr/>
      </dsp:nvSpPr>
      <dsp:spPr>
        <a:xfrm>
          <a:off x="0" y="2328290"/>
          <a:ext cx="2228850"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lvl="0" algn="r" defTabSz="1200150">
            <a:lnSpc>
              <a:spcPct val="90000"/>
            </a:lnSpc>
            <a:spcBef>
              <a:spcPct val="0"/>
            </a:spcBef>
            <a:spcAft>
              <a:spcPct val="35000"/>
            </a:spcAft>
          </a:pPr>
          <a:r>
            <a:rPr lang="en-US" sz="2700" b="1" kern="1200" dirty="0"/>
            <a:t>Disability</a:t>
          </a:r>
        </a:p>
      </dsp:txBody>
      <dsp:txXfrm>
        <a:off x="0" y="2328290"/>
        <a:ext cx="2228850" cy="534600"/>
      </dsp:txXfrm>
    </dsp:sp>
    <dsp:sp modelId="{196AB402-5C78-49A8-81F2-0B1107CEA24A}">
      <dsp:nvSpPr>
        <dsp:cNvPr id="0" name=""/>
        <dsp:cNvSpPr/>
      </dsp:nvSpPr>
      <dsp:spPr>
        <a:xfrm>
          <a:off x="2228849" y="2111109"/>
          <a:ext cx="445770" cy="968962"/>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07E9270-1EC9-469C-AD1C-C7A3EEDEF05F}">
      <dsp:nvSpPr>
        <dsp:cNvPr id="0" name=""/>
        <dsp:cNvSpPr/>
      </dsp:nvSpPr>
      <dsp:spPr>
        <a:xfrm>
          <a:off x="2852927" y="2111109"/>
          <a:ext cx="6062472" cy="96896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altLang="en-US" sz="2700" kern="1200" dirty="0"/>
            <a:t>By reason of the discharge of a member’s duties</a:t>
          </a:r>
          <a:endParaRPr lang="en-US" sz="2700" kern="1200" dirty="0"/>
        </a:p>
      </dsp:txBody>
      <dsp:txXfrm>
        <a:off x="2852927" y="2111109"/>
        <a:ext cx="6062472" cy="968962"/>
      </dsp:txXfrm>
    </dsp:sp>
    <dsp:sp modelId="{A721EBD7-8D18-4AE8-A31B-79A65A8F2B61}">
      <dsp:nvSpPr>
        <dsp:cNvPr id="0" name=""/>
        <dsp:cNvSpPr/>
      </dsp:nvSpPr>
      <dsp:spPr>
        <a:xfrm>
          <a:off x="0" y="3578221"/>
          <a:ext cx="2226673"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lvl="0" algn="r" defTabSz="1200150">
            <a:lnSpc>
              <a:spcPct val="90000"/>
            </a:lnSpc>
            <a:spcBef>
              <a:spcPct val="0"/>
            </a:spcBef>
            <a:spcAft>
              <a:spcPct val="35000"/>
            </a:spcAft>
          </a:pPr>
          <a:r>
            <a:rPr lang="en-US" altLang="en-US" sz="2700" b="1" kern="1200" dirty="0"/>
            <a:t>Distress</a:t>
          </a:r>
          <a:endParaRPr lang="en-US" sz="2700" b="1" kern="1200" dirty="0"/>
        </a:p>
      </dsp:txBody>
      <dsp:txXfrm>
        <a:off x="0" y="3578221"/>
        <a:ext cx="2226673" cy="534600"/>
      </dsp:txXfrm>
    </dsp:sp>
    <dsp:sp modelId="{E287CA21-BE38-455E-ADBD-26ED398528EC}">
      <dsp:nvSpPr>
        <dsp:cNvPr id="0" name=""/>
        <dsp:cNvSpPr/>
      </dsp:nvSpPr>
      <dsp:spPr>
        <a:xfrm>
          <a:off x="2226673" y="3177271"/>
          <a:ext cx="445334" cy="13365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E4F259D-0B61-45A6-8B54-44A5D5C06A40}">
      <dsp:nvSpPr>
        <dsp:cNvPr id="0" name=""/>
        <dsp:cNvSpPr/>
      </dsp:nvSpPr>
      <dsp:spPr>
        <a:xfrm>
          <a:off x="2850141" y="3177271"/>
          <a:ext cx="6056551" cy="13365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altLang="en-US" sz="2700" kern="1200" dirty="0"/>
            <a:t>Mental and emotional distress that requires medical intervention by reason of the discharge of a member’s duties</a:t>
          </a:r>
          <a:endParaRPr lang="en-US" sz="2700" kern="1200" dirty="0"/>
        </a:p>
      </dsp:txBody>
      <dsp:txXfrm>
        <a:off x="2850141" y="3177271"/>
        <a:ext cx="6056551" cy="13365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C2252-BD24-4AAC-9512-15AAAE7C62DB}">
      <dsp:nvSpPr>
        <dsp:cNvPr id="0" name=""/>
        <dsp:cNvSpPr/>
      </dsp:nvSpPr>
      <dsp:spPr>
        <a:xfrm>
          <a:off x="3080" y="653139"/>
          <a:ext cx="2444055" cy="146643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Expenses of members attending conventions, training or seminars.</a:t>
          </a:r>
          <a:endParaRPr lang="en-US" sz="2100" b="1" kern="1200" dirty="0"/>
        </a:p>
      </dsp:txBody>
      <dsp:txXfrm>
        <a:off x="3080" y="653139"/>
        <a:ext cx="2444055" cy="1466433"/>
      </dsp:txXfrm>
    </dsp:sp>
    <dsp:sp modelId="{F47E6F3E-52BB-467D-8C1F-AB7977C87314}">
      <dsp:nvSpPr>
        <dsp:cNvPr id="0" name=""/>
        <dsp:cNvSpPr/>
      </dsp:nvSpPr>
      <dsp:spPr>
        <a:xfrm>
          <a:off x="2691541" y="625130"/>
          <a:ext cx="2444055" cy="1466433"/>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Donations to cities, townships, counties or fire districts</a:t>
          </a:r>
          <a:r>
            <a:rPr lang="en-US" sz="2400" b="1" kern="1200" dirty="0" smtClean="0"/>
            <a:t>.</a:t>
          </a:r>
          <a:endParaRPr lang="en-US" sz="2800" b="1" kern="1200" dirty="0"/>
        </a:p>
      </dsp:txBody>
      <dsp:txXfrm>
        <a:off x="2691541" y="625130"/>
        <a:ext cx="2444055" cy="1466433"/>
      </dsp:txXfrm>
    </dsp:sp>
    <dsp:sp modelId="{39985159-B2F5-459B-8583-DA68C883E19B}">
      <dsp:nvSpPr>
        <dsp:cNvPr id="0" name=""/>
        <dsp:cNvSpPr/>
      </dsp:nvSpPr>
      <dsp:spPr>
        <a:xfrm>
          <a:off x="5418105" y="574333"/>
          <a:ext cx="2444055" cy="146643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Dues to the Kansas State Firefighters Association, Inc.</a:t>
          </a:r>
          <a:endParaRPr lang="en-US" sz="2000" b="1" kern="1200" dirty="0"/>
        </a:p>
      </dsp:txBody>
      <dsp:txXfrm>
        <a:off x="5418105" y="574333"/>
        <a:ext cx="2444055" cy="1466433"/>
      </dsp:txXfrm>
    </dsp:sp>
    <dsp:sp modelId="{1F775C8F-B3C3-4DAF-96F6-948212D1F833}">
      <dsp:nvSpPr>
        <dsp:cNvPr id="0" name=""/>
        <dsp:cNvSpPr/>
      </dsp:nvSpPr>
      <dsp:spPr>
        <a:xfrm>
          <a:off x="8068463" y="587032"/>
          <a:ext cx="2444055" cy="146643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Purchase or cleaning of clothing.</a:t>
          </a:r>
          <a:endParaRPr lang="en-US" sz="2400" b="1" kern="1200" dirty="0"/>
        </a:p>
      </dsp:txBody>
      <dsp:txXfrm>
        <a:off x="8068463" y="587032"/>
        <a:ext cx="2444055" cy="1466433"/>
      </dsp:txXfrm>
    </dsp:sp>
    <dsp:sp modelId="{5E8100EF-6164-451F-9D3C-95FB700BBFEC}">
      <dsp:nvSpPr>
        <dsp:cNvPr id="0" name=""/>
        <dsp:cNvSpPr/>
      </dsp:nvSpPr>
      <dsp:spPr>
        <a:xfrm>
          <a:off x="3080" y="2297871"/>
          <a:ext cx="2444055" cy="1466433"/>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Capital expenditures (equipment, protective clothing, motor vehicles.</a:t>
          </a:r>
          <a:endParaRPr lang="en-US" sz="2000" b="1" kern="1200" dirty="0"/>
        </a:p>
      </dsp:txBody>
      <dsp:txXfrm>
        <a:off x="3080" y="2297871"/>
        <a:ext cx="2444055" cy="1466433"/>
      </dsp:txXfrm>
    </dsp:sp>
    <dsp:sp modelId="{03D37D89-471A-4F6E-AC6D-580CBF5E4793}">
      <dsp:nvSpPr>
        <dsp:cNvPr id="0" name=""/>
        <dsp:cNvSpPr/>
      </dsp:nvSpPr>
      <dsp:spPr>
        <a:xfrm>
          <a:off x="2691541" y="2297871"/>
          <a:ext cx="2444055" cy="146643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Banquets, luncheons, dances, etc.</a:t>
          </a:r>
          <a:endParaRPr lang="en-US" sz="2800" b="1" kern="1200" dirty="0"/>
        </a:p>
      </dsp:txBody>
      <dsp:txXfrm>
        <a:off x="2691541" y="2297871"/>
        <a:ext cx="2444055" cy="1466433"/>
      </dsp:txXfrm>
    </dsp:sp>
    <dsp:sp modelId="{9BAF3615-EA56-4A55-91B2-F3C2B50E6B35}">
      <dsp:nvSpPr>
        <dsp:cNvPr id="0" name=""/>
        <dsp:cNvSpPr/>
      </dsp:nvSpPr>
      <dsp:spPr>
        <a:xfrm>
          <a:off x="5380002" y="2297871"/>
          <a:ext cx="2444055" cy="146643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 Personal loans</a:t>
          </a:r>
          <a:endParaRPr lang="en-US" sz="3200" b="1" kern="1200" dirty="0"/>
        </a:p>
      </dsp:txBody>
      <dsp:txXfrm>
        <a:off x="5380002" y="2297871"/>
        <a:ext cx="2444055" cy="1466433"/>
      </dsp:txXfrm>
    </dsp:sp>
    <dsp:sp modelId="{01F4F1A3-0499-4C38-9FAA-9C52CC5D3074}">
      <dsp:nvSpPr>
        <dsp:cNvPr id="0" name=""/>
        <dsp:cNvSpPr/>
      </dsp:nvSpPr>
      <dsp:spPr>
        <a:xfrm>
          <a:off x="8068463" y="2297871"/>
          <a:ext cx="2444055" cy="1466433"/>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Training Manual, magazines or periodicals</a:t>
          </a:r>
          <a:endParaRPr lang="en-US" sz="2400" b="1" kern="1200" dirty="0"/>
        </a:p>
      </dsp:txBody>
      <dsp:txXfrm>
        <a:off x="8068463" y="2297871"/>
        <a:ext cx="2444055" cy="14664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EDE9E-9908-4A94-B43F-4FFDFB8C269D}">
      <dsp:nvSpPr>
        <dsp:cNvPr id="0" name=""/>
        <dsp:cNvSpPr/>
      </dsp:nvSpPr>
      <dsp:spPr>
        <a:xfrm>
          <a:off x="741044" y="0"/>
          <a:ext cx="5867399" cy="5867399"/>
        </a:xfrm>
        <a:prstGeom prst="triangl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2"/>
        </a:lnRef>
        <a:fillRef idx="3">
          <a:schemeClr val="accent2"/>
        </a:fillRef>
        <a:effectRef idx="3">
          <a:schemeClr val="accent2"/>
        </a:effectRef>
        <a:fontRef idx="minor">
          <a:schemeClr val="lt1"/>
        </a:fontRef>
      </dsp:style>
    </dsp:sp>
    <dsp:sp modelId="{2790AD66-B76B-4EDE-8462-EA989B97B29C}">
      <dsp:nvSpPr>
        <dsp:cNvPr id="0" name=""/>
        <dsp:cNvSpPr/>
      </dsp:nvSpPr>
      <dsp:spPr>
        <a:xfrm>
          <a:off x="3674744" y="589891"/>
          <a:ext cx="3813810" cy="1388923"/>
        </a:xfrm>
        <a:prstGeom prst="round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5"/>
        </a:lnRef>
        <a:fillRef idx="3">
          <a:schemeClr val="accent5"/>
        </a:fillRef>
        <a:effectRef idx="3">
          <a:schemeClr val="accent5"/>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a:solidFill>
                <a:schemeClr val="bg1"/>
              </a:solidFill>
            </a:rPr>
            <a:t>All members of the Fire Department that have the duties and functions of a firefighter. </a:t>
          </a:r>
          <a:r>
            <a:rPr lang="en-US" sz="1900" kern="1200" dirty="0">
              <a:solidFill>
                <a:schemeClr val="bg1"/>
              </a:solidFill>
            </a:rPr>
            <a:t> </a:t>
          </a:r>
        </a:p>
      </dsp:txBody>
      <dsp:txXfrm>
        <a:off x="3742546" y="657693"/>
        <a:ext cx="3678206" cy="1253319"/>
      </dsp:txXfrm>
    </dsp:sp>
    <dsp:sp modelId="{C61F1F55-B87E-4BD4-8A3A-859FEA5D9741}">
      <dsp:nvSpPr>
        <dsp:cNvPr id="0" name=""/>
        <dsp:cNvSpPr/>
      </dsp:nvSpPr>
      <dsp:spPr>
        <a:xfrm>
          <a:off x="3674744" y="2152430"/>
          <a:ext cx="3813810" cy="1388923"/>
        </a:xfrm>
        <a:prstGeom prst="round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5"/>
        </a:lnRef>
        <a:fillRef idx="3">
          <a:schemeClr val="accent5"/>
        </a:fillRef>
        <a:effectRef idx="3">
          <a:schemeClr val="accent5"/>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a:solidFill>
                <a:schemeClr val="bg1"/>
              </a:solidFill>
            </a:rPr>
            <a:t>If you think there is a Firefighter that </a:t>
          </a:r>
          <a:r>
            <a:rPr lang="en-US" sz="1900" b="1" u="sng" kern="1200" dirty="0">
              <a:solidFill>
                <a:schemeClr val="bg1"/>
              </a:solidFill>
            </a:rPr>
            <a:t>does not </a:t>
          </a:r>
          <a:r>
            <a:rPr lang="en-US" sz="1900" b="1" kern="1200" dirty="0">
              <a:solidFill>
                <a:schemeClr val="bg1"/>
              </a:solidFill>
            </a:rPr>
            <a:t>deserve FRA benefits, then what are they doing on your Fire Department!  </a:t>
          </a:r>
        </a:p>
      </dsp:txBody>
      <dsp:txXfrm>
        <a:off x="3742546" y="2220232"/>
        <a:ext cx="3678206" cy="1253319"/>
      </dsp:txXfrm>
    </dsp:sp>
    <dsp:sp modelId="{BE217128-DEF8-4CEE-A123-DC18142B7511}">
      <dsp:nvSpPr>
        <dsp:cNvPr id="0" name=""/>
        <dsp:cNvSpPr/>
      </dsp:nvSpPr>
      <dsp:spPr>
        <a:xfrm>
          <a:off x="3674744" y="3714969"/>
          <a:ext cx="3813810" cy="1388923"/>
        </a:xfrm>
        <a:prstGeom prst="round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5"/>
        </a:lnRef>
        <a:fillRef idx="3">
          <a:schemeClr val="accent5"/>
        </a:fillRef>
        <a:effectRef idx="3">
          <a:schemeClr val="accent5"/>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a:solidFill>
                <a:schemeClr val="bg1"/>
              </a:solidFill>
            </a:rPr>
            <a:t>You have an internal Fire Department issue and not a FRA problem</a:t>
          </a:r>
        </a:p>
      </dsp:txBody>
      <dsp:txXfrm>
        <a:off x="3742546" y="3782771"/>
        <a:ext cx="3678206" cy="12533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66E2E-57E7-43E1-A054-E4A0D2201CAF}">
      <dsp:nvSpPr>
        <dsp:cNvPr id="0" name=""/>
        <dsp:cNvSpPr/>
      </dsp:nvSpPr>
      <dsp:spPr>
        <a:xfrm>
          <a:off x="0" y="366645"/>
          <a:ext cx="7848600" cy="1342811"/>
        </a:xfrm>
        <a:prstGeom prst="roundRect">
          <a:avLst/>
        </a:prstGeom>
        <a:solidFill>
          <a:srgbClr val="996633"/>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A member of a fire department is protected by the Firefighter Relief Act </a:t>
          </a:r>
          <a:r>
            <a:rPr lang="en-US" sz="2400" b="1" u="sng" kern="1200" dirty="0"/>
            <a:t>from the first day of service with such department</a:t>
          </a:r>
          <a:r>
            <a:rPr lang="en-US" sz="2400" kern="1200" dirty="0"/>
            <a:t>, </a:t>
          </a:r>
          <a:r>
            <a:rPr lang="en-US" sz="2400" kern="1200" dirty="0" smtClean="0"/>
            <a:t>(there is no “opt out” provision)</a:t>
          </a:r>
          <a:endParaRPr lang="en-US" sz="2400" kern="1200" dirty="0"/>
        </a:p>
      </dsp:txBody>
      <dsp:txXfrm>
        <a:off x="65551" y="432196"/>
        <a:ext cx="7717498" cy="1211709"/>
      </dsp:txXfrm>
    </dsp:sp>
    <dsp:sp modelId="{BDE13431-59DC-4916-B95B-EC2E2FBEEE7A}">
      <dsp:nvSpPr>
        <dsp:cNvPr id="0" name=""/>
        <dsp:cNvSpPr/>
      </dsp:nvSpPr>
      <dsp:spPr>
        <a:xfrm>
          <a:off x="0" y="1709457"/>
          <a:ext cx="7848600" cy="430560"/>
        </a:xfrm>
        <a:prstGeom prst="rect">
          <a:avLst/>
        </a:prstGeom>
        <a:solidFill>
          <a:schemeClr val="bg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49193"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regardless of any probation status.  </a:t>
          </a:r>
        </a:p>
      </dsp:txBody>
      <dsp:txXfrm>
        <a:off x="0" y="1709457"/>
        <a:ext cx="7848600" cy="430560"/>
      </dsp:txXfrm>
    </dsp:sp>
    <dsp:sp modelId="{D943B2CA-349D-4014-A409-6C65B463EC73}">
      <dsp:nvSpPr>
        <dsp:cNvPr id="0" name=""/>
        <dsp:cNvSpPr/>
      </dsp:nvSpPr>
      <dsp:spPr>
        <a:xfrm>
          <a:off x="0" y="2140017"/>
          <a:ext cx="7848600" cy="1102515"/>
        </a:xfrm>
        <a:prstGeom prst="roundRect">
          <a:avLst/>
        </a:prstGeom>
        <a:solidFill>
          <a:srgbClr val="80800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Association Bylaws must be consistent with the statutory purpose</a:t>
          </a:r>
        </a:p>
      </dsp:txBody>
      <dsp:txXfrm>
        <a:off x="53820" y="2193837"/>
        <a:ext cx="7740960" cy="994875"/>
      </dsp:txXfrm>
    </dsp:sp>
    <dsp:sp modelId="{77C38A20-7A40-4287-84B0-8D48434A0DE7}">
      <dsp:nvSpPr>
        <dsp:cNvPr id="0" name=""/>
        <dsp:cNvSpPr/>
      </dsp:nvSpPr>
      <dsp:spPr>
        <a:xfrm>
          <a:off x="0" y="3242532"/>
          <a:ext cx="7848600" cy="632385"/>
        </a:xfrm>
        <a:prstGeom prst="rect">
          <a:avLst/>
        </a:prstGeom>
        <a:solidFill>
          <a:schemeClr val="bg1"/>
        </a:solidFill>
        <a:ln>
          <a:noFill/>
        </a:ln>
        <a:effectLst>
          <a:outerShdw blurRad="149987" dist="250190" dir="8460000" algn="ctr" rotWithShape="0">
            <a:srgbClr val="000000">
              <a:alpha val="28000"/>
            </a:srgbClr>
          </a:outerShdw>
        </a:effectLst>
      </dsp:spPr>
      <dsp:style>
        <a:lnRef idx="0">
          <a:scrgbClr r="0" g="0" b="0"/>
        </a:lnRef>
        <a:fillRef idx="0">
          <a:scrgbClr r="0" g="0" b="0"/>
        </a:fillRef>
        <a:effectRef idx="0">
          <a:scrgbClr r="0" g="0" b="0"/>
        </a:effectRef>
        <a:fontRef idx="minor"/>
      </dsp:style>
      <dsp:txBody>
        <a:bodyPr spcFirstLastPara="0" vert="horz" wrap="square" lIns="249193"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and </a:t>
          </a:r>
          <a:r>
            <a:rPr lang="en-US" sz="1900" b="1" u="sng" kern="1200" dirty="0"/>
            <a:t>can not define a “member” in a way that would categorically exclude a firefighter.</a:t>
          </a:r>
          <a:endParaRPr lang="en-US" sz="1900" kern="1200" dirty="0"/>
        </a:p>
      </dsp:txBody>
      <dsp:txXfrm>
        <a:off x="0" y="3242532"/>
        <a:ext cx="7848600" cy="632385"/>
      </dsp:txXfrm>
    </dsp:sp>
    <dsp:sp modelId="{C4AD37B2-C72A-4805-B165-B4E0D63F0F3A}">
      <dsp:nvSpPr>
        <dsp:cNvPr id="0" name=""/>
        <dsp:cNvSpPr/>
      </dsp:nvSpPr>
      <dsp:spPr>
        <a:xfrm>
          <a:off x="0" y="3874917"/>
          <a:ext cx="7848600" cy="1195276"/>
        </a:xfrm>
        <a:prstGeom prst="roundRect">
          <a:avLst/>
        </a:prstGeom>
        <a:solidFill>
          <a:schemeClr val="accent3">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You can not </a:t>
          </a:r>
          <a:r>
            <a:rPr lang="en-US" sz="2400" b="1" u="sng" kern="1200" dirty="0"/>
            <a:t>deny benefits to firefighters</a:t>
          </a:r>
          <a:endParaRPr lang="en-US" sz="2400" kern="1200" dirty="0"/>
        </a:p>
      </dsp:txBody>
      <dsp:txXfrm>
        <a:off x="58349" y="3933266"/>
        <a:ext cx="7731902" cy="1078578"/>
      </dsp:txXfrm>
    </dsp:sp>
    <dsp:sp modelId="{68DFA74E-34C3-4D85-9292-2B400EB8015E}">
      <dsp:nvSpPr>
        <dsp:cNvPr id="0" name=""/>
        <dsp:cNvSpPr/>
      </dsp:nvSpPr>
      <dsp:spPr>
        <a:xfrm>
          <a:off x="0" y="5070194"/>
          <a:ext cx="7848600" cy="430560"/>
        </a:xfrm>
        <a:prstGeom prst="rect">
          <a:avLst/>
        </a:prstGeom>
        <a:solidFill>
          <a:schemeClr val="bg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49193"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b="1" u="sng" kern="1200" dirty="0"/>
            <a:t>based on length of service </a:t>
          </a:r>
          <a:r>
            <a:rPr lang="en-US" sz="1900" kern="1200" dirty="0"/>
            <a:t>unless it is covered by statute.</a:t>
          </a:r>
        </a:p>
      </dsp:txBody>
      <dsp:txXfrm>
        <a:off x="0" y="5070194"/>
        <a:ext cx="7848600" cy="4305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DB3FD-7285-4B5A-9739-6036B174B05B}">
      <dsp:nvSpPr>
        <dsp:cNvPr id="0" name=""/>
        <dsp:cNvSpPr/>
      </dsp:nvSpPr>
      <dsp:spPr>
        <a:xfrm>
          <a:off x="3135377" y="1530"/>
          <a:ext cx="4703065" cy="828860"/>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Limited to On Duty Death or Injury</a:t>
          </a:r>
        </a:p>
      </dsp:txBody>
      <dsp:txXfrm>
        <a:off x="3135377" y="105138"/>
        <a:ext cx="4392243" cy="621645"/>
      </dsp:txXfrm>
    </dsp:sp>
    <dsp:sp modelId="{3EF5C5A0-97E4-42F9-B185-3B8A21F8FF7A}">
      <dsp:nvSpPr>
        <dsp:cNvPr id="0" name=""/>
        <dsp:cNvSpPr/>
      </dsp:nvSpPr>
      <dsp:spPr>
        <a:xfrm>
          <a:off x="0" y="1530"/>
          <a:ext cx="3135377" cy="8288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a:t>On Duty </a:t>
          </a:r>
        </a:p>
      </dsp:txBody>
      <dsp:txXfrm>
        <a:off x="40462" y="41992"/>
        <a:ext cx="3054453" cy="747936"/>
      </dsp:txXfrm>
    </dsp:sp>
    <dsp:sp modelId="{0CA69155-4A7E-4BEB-A16C-F218B47E2966}">
      <dsp:nvSpPr>
        <dsp:cNvPr id="0" name=""/>
        <dsp:cNvSpPr/>
      </dsp:nvSpPr>
      <dsp:spPr>
        <a:xfrm>
          <a:off x="3135377" y="913277"/>
          <a:ext cx="4703065" cy="828860"/>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Coverage for On and Off Duty Injury and Death</a:t>
          </a:r>
        </a:p>
      </dsp:txBody>
      <dsp:txXfrm>
        <a:off x="3135377" y="1016885"/>
        <a:ext cx="4392243" cy="621645"/>
      </dsp:txXfrm>
    </dsp:sp>
    <dsp:sp modelId="{EFC0B120-4BC9-4602-AE02-D406ED024AAB}">
      <dsp:nvSpPr>
        <dsp:cNvPr id="0" name=""/>
        <dsp:cNvSpPr/>
      </dsp:nvSpPr>
      <dsp:spPr>
        <a:xfrm>
          <a:off x="0" y="913277"/>
          <a:ext cx="3135377" cy="8288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a:t>24 Hour</a:t>
          </a:r>
        </a:p>
      </dsp:txBody>
      <dsp:txXfrm>
        <a:off x="40462" y="953739"/>
        <a:ext cx="3054453" cy="747936"/>
      </dsp:txXfrm>
    </dsp:sp>
    <dsp:sp modelId="{DCCC9401-BAA0-4D15-A5E3-9A39A8F1D67A}">
      <dsp:nvSpPr>
        <dsp:cNvPr id="0" name=""/>
        <dsp:cNvSpPr/>
      </dsp:nvSpPr>
      <dsp:spPr>
        <a:xfrm>
          <a:off x="3135377" y="1825023"/>
          <a:ext cx="4703065" cy="828860"/>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Policy transfer at Termination</a:t>
          </a:r>
        </a:p>
      </dsp:txBody>
      <dsp:txXfrm>
        <a:off x="3135377" y="1928631"/>
        <a:ext cx="4392243" cy="621645"/>
      </dsp:txXfrm>
    </dsp:sp>
    <dsp:sp modelId="{BD094BEA-E837-4990-B4E9-8BC0F9BA44AE}">
      <dsp:nvSpPr>
        <dsp:cNvPr id="0" name=""/>
        <dsp:cNvSpPr/>
      </dsp:nvSpPr>
      <dsp:spPr>
        <a:xfrm>
          <a:off x="0" y="1825023"/>
          <a:ext cx="3135377" cy="8288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a:t>10/5 Rule</a:t>
          </a:r>
        </a:p>
      </dsp:txBody>
      <dsp:txXfrm>
        <a:off x="40462" y="1865485"/>
        <a:ext cx="3054453" cy="747936"/>
      </dsp:txXfrm>
    </dsp:sp>
    <dsp:sp modelId="{0105D3CF-7C48-4433-B2AC-F5BD49E01D33}">
      <dsp:nvSpPr>
        <dsp:cNvPr id="0" name=""/>
        <dsp:cNvSpPr/>
      </dsp:nvSpPr>
      <dsp:spPr>
        <a:xfrm>
          <a:off x="3135377" y="2736769"/>
          <a:ext cx="4703065" cy="828860"/>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For Volunteer Fire Departments</a:t>
          </a:r>
        </a:p>
      </dsp:txBody>
      <dsp:txXfrm>
        <a:off x="3135377" y="2840377"/>
        <a:ext cx="4392243" cy="621645"/>
      </dsp:txXfrm>
    </dsp:sp>
    <dsp:sp modelId="{FE937FF6-54C7-4AE8-BFC1-588220F7033D}">
      <dsp:nvSpPr>
        <dsp:cNvPr id="0" name=""/>
        <dsp:cNvSpPr/>
      </dsp:nvSpPr>
      <dsp:spPr>
        <a:xfrm>
          <a:off x="0" y="2736769"/>
          <a:ext cx="3135377" cy="8288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a:t>Annuities </a:t>
          </a:r>
        </a:p>
      </dsp:txBody>
      <dsp:txXfrm>
        <a:off x="40462" y="2777231"/>
        <a:ext cx="3054453" cy="747936"/>
      </dsp:txXfrm>
    </dsp:sp>
    <dsp:sp modelId="{C483767F-D6EF-4D49-8B89-944A2373ADD8}">
      <dsp:nvSpPr>
        <dsp:cNvPr id="0" name=""/>
        <dsp:cNvSpPr/>
      </dsp:nvSpPr>
      <dsp:spPr>
        <a:xfrm>
          <a:off x="3135377" y="3648515"/>
          <a:ext cx="4703065" cy="828860"/>
        </a:xfrm>
        <a:prstGeom prst="rightArrow">
          <a:avLst>
            <a:gd name="adj1" fmla="val 75000"/>
            <a:gd name="adj2" fmla="val 5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For Fully Paid Fire Departments</a:t>
          </a:r>
        </a:p>
        <a:p>
          <a:pPr marL="171450" lvl="1" indent="-171450" algn="l" defTabSz="844550">
            <a:lnSpc>
              <a:spcPct val="90000"/>
            </a:lnSpc>
            <a:spcBef>
              <a:spcPct val="0"/>
            </a:spcBef>
            <a:spcAft>
              <a:spcPct val="15000"/>
            </a:spcAft>
            <a:buChar char="••"/>
          </a:pPr>
          <a:endParaRPr lang="en-US" sz="1900" kern="1200" dirty="0"/>
        </a:p>
      </dsp:txBody>
      <dsp:txXfrm>
        <a:off x="3135377" y="3752123"/>
        <a:ext cx="4392243" cy="621645"/>
      </dsp:txXfrm>
    </dsp:sp>
    <dsp:sp modelId="{CB48D270-81BE-41A6-8B8C-F13E15BC1EC5}">
      <dsp:nvSpPr>
        <dsp:cNvPr id="0" name=""/>
        <dsp:cNvSpPr/>
      </dsp:nvSpPr>
      <dsp:spPr>
        <a:xfrm>
          <a:off x="0" y="3648515"/>
          <a:ext cx="3135377" cy="8288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a:t>Pensions</a:t>
          </a:r>
        </a:p>
      </dsp:txBody>
      <dsp:txXfrm>
        <a:off x="40462" y="3688977"/>
        <a:ext cx="3054453" cy="7479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BF596-6E36-4AE9-ACFF-666067E24FBB}">
      <dsp:nvSpPr>
        <dsp:cNvPr id="0" name=""/>
        <dsp:cNvSpPr/>
      </dsp:nvSpPr>
      <dsp:spPr>
        <a:xfrm>
          <a:off x="0" y="24450"/>
          <a:ext cx="8001000" cy="647595"/>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On Duty (paid 100% with FRA funds)</a:t>
          </a:r>
        </a:p>
      </dsp:txBody>
      <dsp:txXfrm>
        <a:off x="31613" y="56063"/>
        <a:ext cx="7937774" cy="584369"/>
      </dsp:txXfrm>
    </dsp:sp>
    <dsp:sp modelId="{70B44899-02BC-4035-96FC-830C8A090E37}">
      <dsp:nvSpPr>
        <dsp:cNvPr id="0" name=""/>
        <dsp:cNvSpPr/>
      </dsp:nvSpPr>
      <dsp:spPr>
        <a:xfrm>
          <a:off x="0" y="690630"/>
          <a:ext cx="8001000" cy="131341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5403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Policy is limited to cover only accidental injuries, diseases, or death resulting from duties as a member of the fire department</a:t>
          </a:r>
        </a:p>
        <a:p>
          <a:pPr marL="342900" lvl="2" indent="-171450" algn="l" defTabSz="711200">
            <a:lnSpc>
              <a:spcPct val="90000"/>
            </a:lnSpc>
            <a:spcBef>
              <a:spcPct val="0"/>
            </a:spcBef>
            <a:spcAft>
              <a:spcPct val="20000"/>
            </a:spcAft>
            <a:buChar char="••"/>
          </a:pPr>
          <a:r>
            <a:rPr lang="en-US" sz="1600" b="1" kern="1200" dirty="0"/>
            <a:t>Group Term</a:t>
          </a:r>
        </a:p>
        <a:p>
          <a:pPr marL="342900" lvl="2" indent="-171450" algn="l" defTabSz="711200">
            <a:lnSpc>
              <a:spcPct val="90000"/>
            </a:lnSpc>
            <a:spcBef>
              <a:spcPct val="0"/>
            </a:spcBef>
            <a:spcAft>
              <a:spcPct val="20000"/>
            </a:spcAft>
            <a:buChar char="••"/>
          </a:pPr>
          <a:r>
            <a:rPr lang="en-US" sz="1600" b="1" kern="1200" dirty="0"/>
            <a:t>Group  Permanent</a:t>
          </a:r>
        </a:p>
        <a:p>
          <a:pPr marL="342900" lvl="2" indent="-171450" algn="l" defTabSz="711200">
            <a:lnSpc>
              <a:spcPct val="90000"/>
            </a:lnSpc>
            <a:spcBef>
              <a:spcPct val="0"/>
            </a:spcBef>
            <a:spcAft>
              <a:spcPct val="20000"/>
            </a:spcAft>
            <a:buChar char="••"/>
          </a:pPr>
          <a:r>
            <a:rPr lang="en-US" sz="1600" b="1" kern="1200" dirty="0"/>
            <a:t>Individual Permanent Life </a:t>
          </a:r>
        </a:p>
      </dsp:txBody>
      <dsp:txXfrm>
        <a:off x="0" y="690630"/>
        <a:ext cx="8001000" cy="1313414"/>
      </dsp:txXfrm>
    </dsp:sp>
    <dsp:sp modelId="{B200E0F2-21F9-4ED9-B7B1-BAAA19D627E5}">
      <dsp:nvSpPr>
        <dsp:cNvPr id="0" name=""/>
        <dsp:cNvSpPr/>
      </dsp:nvSpPr>
      <dsp:spPr>
        <a:xfrm>
          <a:off x="0" y="2004045"/>
          <a:ext cx="8001000" cy="647595"/>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24 Hour Coverage (FRA pays 85%, FF pays 15%)</a:t>
          </a:r>
        </a:p>
      </dsp:txBody>
      <dsp:txXfrm>
        <a:off x="31613" y="2035658"/>
        <a:ext cx="7937774" cy="584369"/>
      </dsp:txXfrm>
    </dsp:sp>
    <dsp:sp modelId="{2AB92B01-CCAB-48A2-8705-DA1A02225712}">
      <dsp:nvSpPr>
        <dsp:cNvPr id="0" name=""/>
        <dsp:cNvSpPr/>
      </dsp:nvSpPr>
      <dsp:spPr>
        <a:xfrm>
          <a:off x="0" y="2651640"/>
          <a:ext cx="8001000" cy="1257525"/>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5403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Policy may cover non duty related accident, injury and or death</a:t>
          </a:r>
        </a:p>
        <a:p>
          <a:pPr marL="171450" lvl="1" indent="-171450" algn="l" defTabSz="711200">
            <a:lnSpc>
              <a:spcPct val="90000"/>
            </a:lnSpc>
            <a:spcBef>
              <a:spcPct val="0"/>
            </a:spcBef>
            <a:spcAft>
              <a:spcPct val="20000"/>
            </a:spcAft>
            <a:buChar char="••"/>
          </a:pPr>
          <a:r>
            <a:rPr lang="en-US" sz="1600" b="1" kern="1200" dirty="0"/>
            <a:t>Each member shall pay that portion of the cost (premium) which is beyond “on duty” coverage.  </a:t>
          </a:r>
        </a:p>
        <a:p>
          <a:pPr marL="171450" lvl="1" indent="-171450" algn="l" defTabSz="711200">
            <a:lnSpc>
              <a:spcPct val="90000"/>
            </a:lnSpc>
            <a:spcBef>
              <a:spcPct val="0"/>
            </a:spcBef>
            <a:spcAft>
              <a:spcPct val="20000"/>
            </a:spcAft>
            <a:buChar char="••"/>
          </a:pPr>
          <a:r>
            <a:rPr lang="en-US" sz="1600" b="1" kern="1200" dirty="0"/>
            <a:t>The contribution by the member shall not be less than 15 percent of the total premium for this coverage</a:t>
          </a:r>
        </a:p>
      </dsp:txBody>
      <dsp:txXfrm>
        <a:off x="0" y="2651640"/>
        <a:ext cx="8001000" cy="1257525"/>
      </dsp:txXfrm>
    </dsp:sp>
    <dsp:sp modelId="{1EA14B5C-BF37-4709-B4CF-610A0E0C0035}">
      <dsp:nvSpPr>
        <dsp:cNvPr id="0" name=""/>
        <dsp:cNvSpPr/>
      </dsp:nvSpPr>
      <dsp:spPr>
        <a:xfrm>
          <a:off x="0" y="3909165"/>
          <a:ext cx="8001000" cy="647595"/>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Conditions of the Policy (FRA owns the Policy)</a:t>
          </a:r>
        </a:p>
      </dsp:txBody>
      <dsp:txXfrm>
        <a:off x="31613" y="3940778"/>
        <a:ext cx="7937774" cy="584369"/>
      </dsp:txXfrm>
    </dsp:sp>
    <dsp:sp modelId="{BB0DD953-D25B-49DB-9C65-4C35E27B2B57}">
      <dsp:nvSpPr>
        <dsp:cNvPr id="0" name=""/>
        <dsp:cNvSpPr/>
      </dsp:nvSpPr>
      <dsp:spPr>
        <a:xfrm>
          <a:off x="0" y="4556759"/>
          <a:ext cx="8001000" cy="81040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25403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Each policy shall be purchased, owned and held by the firefighter’s relief association</a:t>
          </a:r>
        </a:p>
        <a:p>
          <a:pPr marL="171450" lvl="1" indent="-171450" algn="l" defTabSz="711200">
            <a:lnSpc>
              <a:spcPct val="90000"/>
            </a:lnSpc>
            <a:spcBef>
              <a:spcPct val="0"/>
            </a:spcBef>
            <a:spcAft>
              <a:spcPct val="20000"/>
            </a:spcAft>
            <a:buChar char="••"/>
          </a:pPr>
          <a:r>
            <a:rPr lang="en-US" sz="1600" b="1" kern="1200" dirty="0"/>
            <a:t>Each policy shall name the firefighter’s relief association as the beneficiary</a:t>
          </a:r>
        </a:p>
        <a:p>
          <a:pPr marL="171450" lvl="1" indent="-171450" algn="l" defTabSz="711200">
            <a:lnSpc>
              <a:spcPct val="90000"/>
            </a:lnSpc>
            <a:spcBef>
              <a:spcPct val="0"/>
            </a:spcBef>
            <a:spcAft>
              <a:spcPct val="20000"/>
            </a:spcAft>
            <a:buChar char="••"/>
          </a:pPr>
          <a:r>
            <a:rPr lang="en-US" sz="1600" b="1" kern="1200" dirty="0"/>
            <a:t>Each indemnity shall be paid to the firefighter’s relief association</a:t>
          </a:r>
        </a:p>
      </dsp:txBody>
      <dsp:txXfrm>
        <a:off x="0" y="4556759"/>
        <a:ext cx="8001000" cy="8104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02307-B4EB-40E9-AA44-EE6F04B575A8}">
      <dsp:nvSpPr>
        <dsp:cNvPr id="0" name=""/>
        <dsp:cNvSpPr/>
      </dsp:nvSpPr>
      <dsp:spPr>
        <a:xfrm>
          <a:off x="628" y="837821"/>
          <a:ext cx="3964264" cy="4663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A65A7-00BB-498D-BDDF-F00BFDAFF20C}">
      <dsp:nvSpPr>
        <dsp:cNvPr id="0" name=""/>
        <dsp:cNvSpPr/>
      </dsp:nvSpPr>
      <dsp:spPr>
        <a:xfrm>
          <a:off x="628" y="1012976"/>
          <a:ext cx="291229" cy="29122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4C6B7-A876-467F-8295-F91CAA26F406}">
      <dsp:nvSpPr>
        <dsp:cNvPr id="0" name=""/>
        <dsp:cNvSpPr/>
      </dsp:nvSpPr>
      <dsp:spPr>
        <a:xfrm>
          <a:off x="628" y="0"/>
          <a:ext cx="3964264" cy="83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n-US" sz="4000" b="1" kern="1200" dirty="0" smtClean="0"/>
            <a:t>Insurance</a:t>
          </a:r>
          <a:endParaRPr lang="en-US" sz="4000" b="1" kern="1200" dirty="0"/>
        </a:p>
      </dsp:txBody>
      <dsp:txXfrm>
        <a:off x="628" y="0"/>
        <a:ext cx="3964264" cy="837821"/>
      </dsp:txXfrm>
    </dsp:sp>
    <dsp:sp modelId="{70F2288B-7E8D-4C3C-8BAB-D05BB60AC94D}">
      <dsp:nvSpPr>
        <dsp:cNvPr id="0" name=""/>
        <dsp:cNvSpPr/>
      </dsp:nvSpPr>
      <dsp:spPr>
        <a:xfrm>
          <a:off x="628" y="1691823"/>
          <a:ext cx="291222" cy="291222"/>
        </a:xfrm>
        <a:prstGeom prst="mathMultiply">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2C84EF-8DE3-4330-8EA1-88749AD048C6}">
      <dsp:nvSpPr>
        <dsp:cNvPr id="0" name=""/>
        <dsp:cNvSpPr/>
      </dsp:nvSpPr>
      <dsp:spPr>
        <a:xfrm>
          <a:off x="278127" y="1498014"/>
          <a:ext cx="3686765" cy="67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1" kern="1200" dirty="0" smtClean="0"/>
            <a:t>Health Insurance</a:t>
          </a:r>
          <a:endParaRPr lang="en-US" sz="2400" b="1" kern="1200" dirty="0"/>
        </a:p>
      </dsp:txBody>
      <dsp:txXfrm>
        <a:off x="278127" y="1498014"/>
        <a:ext cx="3686765" cy="678839"/>
      </dsp:txXfrm>
    </dsp:sp>
    <dsp:sp modelId="{903BB22B-5B3E-49A3-8032-CF30A14D8A09}">
      <dsp:nvSpPr>
        <dsp:cNvPr id="0" name=""/>
        <dsp:cNvSpPr/>
      </dsp:nvSpPr>
      <dsp:spPr>
        <a:xfrm>
          <a:off x="628" y="2370662"/>
          <a:ext cx="291222" cy="291222"/>
        </a:xfrm>
        <a:prstGeom prst="mathMultiply">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DBEB10-EFA1-4809-B35C-12E31E6E266C}">
      <dsp:nvSpPr>
        <dsp:cNvPr id="0" name=""/>
        <dsp:cNvSpPr/>
      </dsp:nvSpPr>
      <dsp:spPr>
        <a:xfrm>
          <a:off x="278127" y="2176853"/>
          <a:ext cx="3686765" cy="67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1" kern="1200" dirty="0" smtClean="0"/>
            <a:t>Dental Insurance</a:t>
          </a:r>
          <a:endParaRPr lang="en-US" sz="2400" b="1" kern="1200" dirty="0"/>
        </a:p>
      </dsp:txBody>
      <dsp:txXfrm>
        <a:off x="278127" y="2176853"/>
        <a:ext cx="3686765" cy="678839"/>
      </dsp:txXfrm>
    </dsp:sp>
    <dsp:sp modelId="{31F38337-A5FB-443A-A048-4202FAFB73EF}">
      <dsp:nvSpPr>
        <dsp:cNvPr id="0" name=""/>
        <dsp:cNvSpPr/>
      </dsp:nvSpPr>
      <dsp:spPr>
        <a:xfrm>
          <a:off x="628" y="3049501"/>
          <a:ext cx="291222" cy="291222"/>
        </a:xfrm>
        <a:prstGeom prst="mathMultiply">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DA2274-A658-4805-B3DD-9D3DE946CA4E}">
      <dsp:nvSpPr>
        <dsp:cNvPr id="0" name=""/>
        <dsp:cNvSpPr/>
      </dsp:nvSpPr>
      <dsp:spPr>
        <a:xfrm>
          <a:off x="278127" y="2855692"/>
          <a:ext cx="3686765" cy="67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1" kern="1200" dirty="0" smtClean="0"/>
            <a:t>Vision Insurance</a:t>
          </a:r>
          <a:endParaRPr lang="en-US" sz="2400" b="1" kern="1200" dirty="0"/>
        </a:p>
      </dsp:txBody>
      <dsp:txXfrm>
        <a:off x="278127" y="2855692"/>
        <a:ext cx="3686765" cy="678839"/>
      </dsp:txXfrm>
    </dsp:sp>
    <dsp:sp modelId="{CC1AE54E-CB2F-4968-82B3-9CE6798BA593}">
      <dsp:nvSpPr>
        <dsp:cNvPr id="0" name=""/>
        <dsp:cNvSpPr/>
      </dsp:nvSpPr>
      <dsp:spPr>
        <a:xfrm>
          <a:off x="628" y="3728340"/>
          <a:ext cx="291222" cy="291222"/>
        </a:xfrm>
        <a:prstGeom prst="mathMultiply">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89A969-B1E3-480C-83D7-8DE76DA31AD0}">
      <dsp:nvSpPr>
        <dsp:cNvPr id="0" name=""/>
        <dsp:cNvSpPr/>
      </dsp:nvSpPr>
      <dsp:spPr>
        <a:xfrm>
          <a:off x="278127" y="3534532"/>
          <a:ext cx="3686765" cy="67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1" kern="1200" dirty="0" smtClean="0"/>
            <a:t>Air Ambulance Policy</a:t>
          </a:r>
          <a:endParaRPr lang="en-US" sz="2400" b="1" kern="1200" dirty="0"/>
        </a:p>
      </dsp:txBody>
      <dsp:txXfrm>
        <a:off x="278127" y="3534532"/>
        <a:ext cx="3686765" cy="678839"/>
      </dsp:txXfrm>
    </dsp:sp>
    <dsp:sp modelId="{A5767C40-31BE-4712-ADB0-2E5023CDA87D}">
      <dsp:nvSpPr>
        <dsp:cNvPr id="0" name=""/>
        <dsp:cNvSpPr/>
      </dsp:nvSpPr>
      <dsp:spPr>
        <a:xfrm>
          <a:off x="628" y="4407180"/>
          <a:ext cx="291222" cy="291222"/>
        </a:xfrm>
        <a:prstGeom prst="mathMultiply">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6D2FBB-E842-4C93-A0AB-6674480A3385}">
      <dsp:nvSpPr>
        <dsp:cNvPr id="0" name=""/>
        <dsp:cNvSpPr/>
      </dsp:nvSpPr>
      <dsp:spPr>
        <a:xfrm>
          <a:off x="278127" y="4213371"/>
          <a:ext cx="3686765" cy="67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1" kern="1200" dirty="0" smtClean="0"/>
            <a:t>Cancer Policy</a:t>
          </a:r>
          <a:endParaRPr lang="en-US" sz="2400" b="1" kern="1200" dirty="0"/>
        </a:p>
      </dsp:txBody>
      <dsp:txXfrm>
        <a:off x="278127" y="4213371"/>
        <a:ext cx="3686765" cy="678839"/>
      </dsp:txXfrm>
    </dsp:sp>
    <dsp:sp modelId="{3546B120-5B27-4DC4-A88E-80F6CE8C57E8}">
      <dsp:nvSpPr>
        <dsp:cNvPr id="0" name=""/>
        <dsp:cNvSpPr/>
      </dsp:nvSpPr>
      <dsp:spPr>
        <a:xfrm>
          <a:off x="4163106" y="837821"/>
          <a:ext cx="3964264" cy="4663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79E2F-DE19-464A-856A-70A4CEA662B8}">
      <dsp:nvSpPr>
        <dsp:cNvPr id="0" name=""/>
        <dsp:cNvSpPr/>
      </dsp:nvSpPr>
      <dsp:spPr>
        <a:xfrm>
          <a:off x="4163106" y="1012976"/>
          <a:ext cx="291229" cy="29122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758A9-1919-433B-A70A-DB5416A9C307}">
      <dsp:nvSpPr>
        <dsp:cNvPr id="0" name=""/>
        <dsp:cNvSpPr/>
      </dsp:nvSpPr>
      <dsp:spPr>
        <a:xfrm>
          <a:off x="4163106" y="0"/>
          <a:ext cx="3964264" cy="837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n-US" sz="4000" b="1" kern="1200" dirty="0" smtClean="0"/>
            <a:t>Exception</a:t>
          </a:r>
          <a:endParaRPr lang="en-US" sz="4000" b="1" kern="1200" dirty="0"/>
        </a:p>
      </dsp:txBody>
      <dsp:txXfrm>
        <a:off x="4163106" y="0"/>
        <a:ext cx="3964264" cy="837821"/>
      </dsp:txXfrm>
    </dsp:sp>
    <dsp:sp modelId="{B87FD77B-D829-45A9-AB86-6D9B1324B43A}">
      <dsp:nvSpPr>
        <dsp:cNvPr id="0" name=""/>
        <dsp:cNvSpPr/>
      </dsp:nvSpPr>
      <dsp:spPr>
        <a:xfrm>
          <a:off x="4163106" y="1691823"/>
          <a:ext cx="291222" cy="29122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8F725-00D2-4AD9-8C8B-E23FE8502691}">
      <dsp:nvSpPr>
        <dsp:cNvPr id="0" name=""/>
        <dsp:cNvSpPr/>
      </dsp:nvSpPr>
      <dsp:spPr>
        <a:xfrm>
          <a:off x="4440605" y="1498014"/>
          <a:ext cx="3686765" cy="67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smtClean="0"/>
            <a:t>The exception to this rule is Cities of the 2</a:t>
          </a:r>
          <a:r>
            <a:rPr lang="en-US" sz="1200" b="1" kern="1200" baseline="30000" dirty="0" smtClean="0"/>
            <a:t>nd</a:t>
          </a:r>
          <a:r>
            <a:rPr lang="en-US" sz="1200" b="1" kern="1200" dirty="0" smtClean="0"/>
            <a:t> Class with both career and volunteer firefighters.</a:t>
          </a:r>
          <a:endParaRPr lang="en-US" sz="1200" b="1" kern="1200" dirty="0"/>
        </a:p>
      </dsp:txBody>
      <dsp:txXfrm>
        <a:off x="4440605" y="1498014"/>
        <a:ext cx="3686765" cy="678839"/>
      </dsp:txXfrm>
    </dsp:sp>
    <dsp:sp modelId="{B5A2E9AE-9F7E-4E55-8FC7-7F9E7BD3A440}">
      <dsp:nvSpPr>
        <dsp:cNvPr id="0" name=""/>
        <dsp:cNvSpPr/>
      </dsp:nvSpPr>
      <dsp:spPr>
        <a:xfrm>
          <a:off x="4163106" y="2370662"/>
          <a:ext cx="291222" cy="29122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A5C6FA-08EA-4EE6-B04B-1F0AE9B686A7}">
      <dsp:nvSpPr>
        <dsp:cNvPr id="0" name=""/>
        <dsp:cNvSpPr/>
      </dsp:nvSpPr>
      <dsp:spPr>
        <a:xfrm>
          <a:off x="4440605" y="2176853"/>
          <a:ext cx="3686765" cy="67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smtClean="0"/>
            <a:t>If the firefighter loses a tooth and/or teeth in the line of duty then the FRA can use the funds to pay for their dental bill.</a:t>
          </a:r>
          <a:endParaRPr lang="en-US" sz="1200" b="1" kern="1200" dirty="0"/>
        </a:p>
      </dsp:txBody>
      <dsp:txXfrm>
        <a:off x="4440605" y="2176853"/>
        <a:ext cx="3686765" cy="678839"/>
      </dsp:txXfrm>
    </dsp:sp>
    <dsp:sp modelId="{226DB11C-91ED-4C69-BE09-24CF9C0A2B80}">
      <dsp:nvSpPr>
        <dsp:cNvPr id="0" name=""/>
        <dsp:cNvSpPr/>
      </dsp:nvSpPr>
      <dsp:spPr>
        <a:xfrm>
          <a:off x="4163106" y="3049501"/>
          <a:ext cx="291222" cy="29122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0DA068-3949-4F5F-AF45-B735D6625926}">
      <dsp:nvSpPr>
        <dsp:cNvPr id="0" name=""/>
        <dsp:cNvSpPr/>
      </dsp:nvSpPr>
      <dsp:spPr>
        <a:xfrm>
          <a:off x="4440605" y="2855692"/>
          <a:ext cx="3686765" cy="67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smtClean="0"/>
            <a:t>If the firefighter gets damage to their eye in the line of duty then the FRA can use the funds to pay for their bill to the eye doctor. </a:t>
          </a:r>
          <a:endParaRPr lang="en-US" sz="1000" kern="1200" dirty="0"/>
        </a:p>
      </dsp:txBody>
      <dsp:txXfrm>
        <a:off x="4440605" y="2855692"/>
        <a:ext cx="3686765" cy="678839"/>
      </dsp:txXfrm>
    </dsp:sp>
    <dsp:sp modelId="{80A2A215-CA7E-48E8-B741-DFEAF877258F}">
      <dsp:nvSpPr>
        <dsp:cNvPr id="0" name=""/>
        <dsp:cNvSpPr/>
      </dsp:nvSpPr>
      <dsp:spPr>
        <a:xfrm>
          <a:off x="4163106" y="3728340"/>
          <a:ext cx="291222" cy="29122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918832-DEA3-4D0E-A354-C7DA345E309B}">
      <dsp:nvSpPr>
        <dsp:cNvPr id="0" name=""/>
        <dsp:cNvSpPr/>
      </dsp:nvSpPr>
      <dsp:spPr>
        <a:xfrm>
          <a:off x="4440605" y="3534532"/>
          <a:ext cx="3686765" cy="67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smtClean="0"/>
            <a:t>If the firefighter gets hurt in the line of duty and needs to be airlifted to a hospital, then the FRA may use the funds to cover the cost.</a:t>
          </a:r>
          <a:endParaRPr lang="en-US" sz="1000" kern="1200" dirty="0"/>
        </a:p>
      </dsp:txBody>
      <dsp:txXfrm>
        <a:off x="4440605" y="3534532"/>
        <a:ext cx="3686765" cy="678839"/>
      </dsp:txXfrm>
    </dsp:sp>
    <dsp:sp modelId="{21EC8595-12DF-4A88-A831-6B1714421527}">
      <dsp:nvSpPr>
        <dsp:cNvPr id="0" name=""/>
        <dsp:cNvSpPr/>
      </dsp:nvSpPr>
      <dsp:spPr>
        <a:xfrm>
          <a:off x="4163106" y="4407180"/>
          <a:ext cx="291222" cy="29122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6DCCFE-1CED-43C4-93B4-63A6643A3590}">
      <dsp:nvSpPr>
        <dsp:cNvPr id="0" name=""/>
        <dsp:cNvSpPr/>
      </dsp:nvSpPr>
      <dsp:spPr>
        <a:xfrm>
          <a:off x="4440605" y="4330328"/>
          <a:ext cx="3686765" cy="678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smtClean="0"/>
            <a:t>There has been a company in Kansas who has had a Group Term Policy with a Cancer Rider attached got approved this year. </a:t>
          </a:r>
        </a:p>
        <a:p>
          <a:pPr lvl="0" algn="l" defTabSz="533400">
            <a:lnSpc>
              <a:spcPct val="90000"/>
            </a:lnSpc>
            <a:spcBef>
              <a:spcPct val="0"/>
            </a:spcBef>
            <a:spcAft>
              <a:spcPct val="35000"/>
            </a:spcAft>
          </a:pPr>
          <a:endParaRPr lang="en-US" sz="1000" kern="1200" dirty="0"/>
        </a:p>
      </dsp:txBody>
      <dsp:txXfrm>
        <a:off x="4440605" y="4330328"/>
        <a:ext cx="3686765" cy="67883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A1735-62FD-4B0B-A956-384376951EC2}">
      <dsp:nvSpPr>
        <dsp:cNvPr id="0" name=""/>
        <dsp:cNvSpPr/>
      </dsp:nvSpPr>
      <dsp:spPr>
        <a:xfrm rot="2561529">
          <a:off x="2807686" y="4153130"/>
          <a:ext cx="911092" cy="58183"/>
        </a:xfrm>
        <a:custGeom>
          <a:avLst/>
          <a:gdLst/>
          <a:ahLst/>
          <a:cxnLst/>
          <a:rect l="0" t="0" r="0" b="0"/>
          <a:pathLst>
            <a:path>
              <a:moveTo>
                <a:pt x="0" y="29091"/>
              </a:moveTo>
              <a:lnTo>
                <a:pt x="911092" y="29091"/>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455F9BE-B907-4555-9A88-7438A7858835}">
      <dsp:nvSpPr>
        <dsp:cNvPr id="0" name=""/>
        <dsp:cNvSpPr/>
      </dsp:nvSpPr>
      <dsp:spPr>
        <a:xfrm>
          <a:off x="2928402" y="2913751"/>
          <a:ext cx="1012493" cy="58183"/>
        </a:xfrm>
        <a:custGeom>
          <a:avLst/>
          <a:gdLst/>
          <a:ahLst/>
          <a:cxnLst/>
          <a:rect l="0" t="0" r="0" b="0"/>
          <a:pathLst>
            <a:path>
              <a:moveTo>
                <a:pt x="0" y="29091"/>
              </a:moveTo>
              <a:lnTo>
                <a:pt x="1012493" y="29091"/>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45C067-5362-4EBC-9DFD-7182E257AD42}">
      <dsp:nvSpPr>
        <dsp:cNvPr id="0" name=""/>
        <dsp:cNvSpPr/>
      </dsp:nvSpPr>
      <dsp:spPr>
        <a:xfrm rot="19105624">
          <a:off x="2794679" y="1666809"/>
          <a:ext cx="1061765" cy="58183"/>
        </a:xfrm>
        <a:custGeom>
          <a:avLst/>
          <a:gdLst/>
          <a:ahLst/>
          <a:cxnLst/>
          <a:rect l="0" t="0" r="0" b="0"/>
          <a:pathLst>
            <a:path>
              <a:moveTo>
                <a:pt x="0" y="29091"/>
              </a:moveTo>
              <a:lnTo>
                <a:pt x="1061765" y="29091"/>
              </a:lnTo>
            </a:path>
          </a:pathLst>
        </a:custGeom>
        <a:noFill/>
        <a:ln w="12700" cap="flat" cmpd="sng" algn="ctr">
          <a:solidFill>
            <a:schemeClr val="accent6">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460E1A-B329-413E-8DCB-AB1294697BF0}">
      <dsp:nvSpPr>
        <dsp:cNvPr id="0" name=""/>
        <dsp:cNvSpPr/>
      </dsp:nvSpPr>
      <dsp:spPr>
        <a:xfrm>
          <a:off x="478844" y="1501926"/>
          <a:ext cx="2881833" cy="2881833"/>
        </a:xfrm>
        <a:prstGeom prst="ellipse">
          <a:avLst/>
        </a:prstGeom>
        <a:solidFill>
          <a:schemeClr val="bg2">
            <a:lumMod val="75000"/>
          </a:schemeClr>
        </a:soli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sp>
    <dsp:sp modelId="{502B13AB-F3F0-4C8F-93B0-C4907D5082B2}">
      <dsp:nvSpPr>
        <dsp:cNvPr id="0" name=""/>
        <dsp:cNvSpPr/>
      </dsp:nvSpPr>
      <dsp:spPr>
        <a:xfrm>
          <a:off x="3519539" y="1724"/>
          <a:ext cx="1613272" cy="1613272"/>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dsp:spPr>
      <dsp:style>
        <a:lnRef idx="0">
          <a:schemeClr val="accent5"/>
        </a:lnRef>
        <a:fillRef idx="3">
          <a:schemeClr val="accent5"/>
        </a:fillRef>
        <a:effectRef idx="3">
          <a:schemeClr val="accent5"/>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ysClr val="windowText" lastClr="000000"/>
              </a:solidFill>
            </a:rPr>
            <a:t>FRA maintains 85% of cash value if 10/5 rule not met</a:t>
          </a:r>
        </a:p>
      </dsp:txBody>
      <dsp:txXfrm>
        <a:off x="3755797" y="237982"/>
        <a:ext cx="1140756" cy="1140756"/>
      </dsp:txXfrm>
    </dsp:sp>
    <dsp:sp modelId="{9F479E58-52B5-4CFF-80C9-72E469999CE0}">
      <dsp:nvSpPr>
        <dsp:cNvPr id="0" name=""/>
        <dsp:cNvSpPr/>
      </dsp:nvSpPr>
      <dsp:spPr>
        <a:xfrm>
          <a:off x="5294138" y="1724"/>
          <a:ext cx="2419908" cy="1613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The FRA keeps $850</a:t>
          </a:r>
        </a:p>
      </dsp:txBody>
      <dsp:txXfrm>
        <a:off x="5294138" y="1724"/>
        <a:ext cx="2419908" cy="1613272"/>
      </dsp:txXfrm>
    </dsp:sp>
    <dsp:sp modelId="{E10C6522-C671-483C-8AE0-6E1BAE477117}">
      <dsp:nvSpPr>
        <dsp:cNvPr id="0" name=""/>
        <dsp:cNvSpPr/>
      </dsp:nvSpPr>
      <dsp:spPr>
        <a:xfrm>
          <a:off x="3940895" y="2078293"/>
          <a:ext cx="1729100" cy="1729100"/>
        </a:xfrm>
        <a:prstGeom prst="ellipse">
          <a:avLst/>
        </a:prstGeom>
        <a:gradFill rotWithShape="0">
          <a:gsLst>
            <a:gs pos="0">
              <a:schemeClr val="accent6">
                <a:shade val="80000"/>
                <a:hueOff val="214187"/>
                <a:satOff val="-8606"/>
                <a:lumOff val="18419"/>
                <a:alphaOff val="0"/>
                <a:satMod val="103000"/>
                <a:lumMod val="102000"/>
                <a:tint val="94000"/>
              </a:schemeClr>
            </a:gs>
            <a:gs pos="50000">
              <a:schemeClr val="accent6">
                <a:shade val="80000"/>
                <a:hueOff val="214187"/>
                <a:satOff val="-8606"/>
                <a:lumOff val="18419"/>
                <a:alphaOff val="0"/>
                <a:satMod val="110000"/>
                <a:lumMod val="100000"/>
                <a:shade val="100000"/>
              </a:schemeClr>
            </a:gs>
            <a:gs pos="100000">
              <a:schemeClr val="accent6">
                <a:shade val="80000"/>
                <a:hueOff val="214187"/>
                <a:satOff val="-8606"/>
                <a:lumOff val="18419"/>
                <a:alphaOff val="0"/>
                <a:lumMod val="99000"/>
                <a:satMod val="120000"/>
                <a:shade val="78000"/>
              </a:schemeClr>
            </a:gs>
          </a:gsLst>
          <a:lin ang="5400000" scaled="0"/>
        </a:gra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ysClr val="windowText" lastClr="000000"/>
              </a:solidFill>
            </a:rPr>
            <a:t>FF is eligible for his portion of the cash value (15%) if 10/5 rule not met</a:t>
          </a:r>
        </a:p>
      </dsp:txBody>
      <dsp:txXfrm>
        <a:off x="4194116" y="2331514"/>
        <a:ext cx="1222658" cy="1222658"/>
      </dsp:txXfrm>
    </dsp:sp>
    <dsp:sp modelId="{80950378-4972-4256-95E6-AF0FBA50C37C}">
      <dsp:nvSpPr>
        <dsp:cNvPr id="0" name=""/>
        <dsp:cNvSpPr/>
      </dsp:nvSpPr>
      <dsp:spPr>
        <a:xfrm>
          <a:off x="5842905" y="2078293"/>
          <a:ext cx="2593650" cy="172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The Firefighter receives $150</a:t>
          </a:r>
        </a:p>
      </dsp:txBody>
      <dsp:txXfrm>
        <a:off x="5842905" y="2078293"/>
        <a:ext cx="2593650" cy="1729100"/>
      </dsp:txXfrm>
    </dsp:sp>
    <dsp:sp modelId="{B49564B0-25A1-4B68-830D-761F989F3124}">
      <dsp:nvSpPr>
        <dsp:cNvPr id="0" name=""/>
        <dsp:cNvSpPr/>
      </dsp:nvSpPr>
      <dsp:spPr>
        <a:xfrm>
          <a:off x="3368962" y="4212775"/>
          <a:ext cx="1729100" cy="1729100"/>
        </a:xfrm>
        <a:prstGeom prst="ellipse">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solidFill>
                <a:sysClr val="windowText" lastClr="000000"/>
              </a:solidFill>
            </a:rPr>
            <a:t>FF is eligible for 100% of cash value if 10/5 rule is met</a:t>
          </a:r>
        </a:p>
      </dsp:txBody>
      <dsp:txXfrm>
        <a:off x="3622183" y="4465996"/>
        <a:ext cx="1222658" cy="1222658"/>
      </dsp:txXfrm>
    </dsp:sp>
    <dsp:sp modelId="{98D13550-627E-4358-B597-B864C2B86067}">
      <dsp:nvSpPr>
        <dsp:cNvPr id="0" name=""/>
        <dsp:cNvSpPr/>
      </dsp:nvSpPr>
      <dsp:spPr>
        <a:xfrm>
          <a:off x="5270973" y="4212775"/>
          <a:ext cx="2593650" cy="172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The Firefighter receives $1,000</a:t>
          </a:r>
        </a:p>
      </dsp:txBody>
      <dsp:txXfrm>
        <a:off x="5270973" y="4212775"/>
        <a:ext cx="2593650" cy="17291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5ABE8-E2A9-4DD1-A239-191260F28BEF}">
      <dsp:nvSpPr>
        <dsp:cNvPr id="0" name=""/>
        <dsp:cNvSpPr/>
      </dsp:nvSpPr>
      <dsp:spPr>
        <a:xfrm rot="1762069">
          <a:off x="2709193" y="3825874"/>
          <a:ext cx="1001544" cy="68203"/>
        </a:xfrm>
        <a:custGeom>
          <a:avLst/>
          <a:gdLst/>
          <a:ahLst/>
          <a:cxnLst/>
          <a:rect l="0" t="0" r="0" b="0"/>
          <a:pathLst>
            <a:path>
              <a:moveTo>
                <a:pt x="0" y="34101"/>
              </a:moveTo>
              <a:lnTo>
                <a:pt x="1001544" y="341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73112C-225E-4011-9088-7624464B0517}">
      <dsp:nvSpPr>
        <dsp:cNvPr id="0" name=""/>
        <dsp:cNvSpPr/>
      </dsp:nvSpPr>
      <dsp:spPr>
        <a:xfrm rot="19837931">
          <a:off x="2709193" y="2049522"/>
          <a:ext cx="1001544" cy="68203"/>
        </a:xfrm>
        <a:custGeom>
          <a:avLst/>
          <a:gdLst/>
          <a:ahLst/>
          <a:cxnLst/>
          <a:rect l="0" t="0" r="0" b="0"/>
          <a:pathLst>
            <a:path>
              <a:moveTo>
                <a:pt x="0" y="34101"/>
              </a:moveTo>
              <a:lnTo>
                <a:pt x="1001544" y="341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CBDAC0-5C53-4701-9F70-86353024020C}">
      <dsp:nvSpPr>
        <dsp:cNvPr id="0" name=""/>
        <dsp:cNvSpPr/>
      </dsp:nvSpPr>
      <dsp:spPr>
        <a:xfrm>
          <a:off x="328" y="1340494"/>
          <a:ext cx="3262610" cy="3262610"/>
        </a:xfrm>
        <a:prstGeom prst="ellipse">
          <a:avLst/>
        </a:prstGeom>
        <a:solidFill>
          <a:srgbClr val="996633"/>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F4684963-A49C-4331-A6E4-436E083E289E}">
      <dsp:nvSpPr>
        <dsp:cNvPr id="0" name=""/>
        <dsp:cNvSpPr/>
      </dsp:nvSpPr>
      <dsp:spPr>
        <a:xfrm>
          <a:off x="3520599" y="379245"/>
          <a:ext cx="1957566" cy="1957566"/>
        </a:xfrm>
        <a:prstGeom prst="ellipse">
          <a:avLst/>
        </a:prstGeom>
        <a:solidFill>
          <a:schemeClr val="bg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solidFill>
                <a:schemeClr val="tx1"/>
              </a:solidFill>
            </a:rPr>
            <a:t>FRA Pays 100%</a:t>
          </a:r>
        </a:p>
      </dsp:txBody>
      <dsp:txXfrm>
        <a:off x="3807278" y="665924"/>
        <a:ext cx="1384208" cy="1384208"/>
      </dsp:txXfrm>
    </dsp:sp>
    <dsp:sp modelId="{9908DB48-8E97-442D-93D2-1125F1E4F022}">
      <dsp:nvSpPr>
        <dsp:cNvPr id="0" name=""/>
        <dsp:cNvSpPr/>
      </dsp:nvSpPr>
      <dsp:spPr>
        <a:xfrm>
          <a:off x="5673921" y="379245"/>
          <a:ext cx="2936349" cy="1957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The FRA Pays $100</a:t>
          </a:r>
        </a:p>
      </dsp:txBody>
      <dsp:txXfrm>
        <a:off x="5673921" y="379245"/>
        <a:ext cx="2936349" cy="1957566"/>
      </dsp:txXfrm>
    </dsp:sp>
    <dsp:sp modelId="{682E3D28-7856-44C1-B85E-F95AE2BA6DE3}">
      <dsp:nvSpPr>
        <dsp:cNvPr id="0" name=""/>
        <dsp:cNvSpPr/>
      </dsp:nvSpPr>
      <dsp:spPr>
        <a:xfrm>
          <a:off x="3520599" y="3606788"/>
          <a:ext cx="1957566" cy="1957566"/>
        </a:xfrm>
        <a:prstGeom prst="ellipse">
          <a:avLst/>
        </a:prstGeom>
        <a:solidFill>
          <a:schemeClr val="accent6">
            <a:lumMod val="7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solidFill>
                <a:schemeClr val="tx1"/>
              </a:solidFill>
            </a:rPr>
            <a:t>The FF pays “0”</a:t>
          </a:r>
        </a:p>
      </dsp:txBody>
      <dsp:txXfrm>
        <a:off x="3807278" y="3893467"/>
        <a:ext cx="1384208" cy="1384208"/>
      </dsp:txXfrm>
    </dsp:sp>
    <dsp:sp modelId="{01DC3A1A-C644-4B7B-8FC8-F9067AA7404B}">
      <dsp:nvSpPr>
        <dsp:cNvPr id="0" name=""/>
        <dsp:cNvSpPr/>
      </dsp:nvSpPr>
      <dsp:spPr>
        <a:xfrm>
          <a:off x="5673921" y="3606788"/>
          <a:ext cx="2936349" cy="1957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The FF is not required to contribute any portion of the premium</a:t>
          </a:r>
        </a:p>
      </dsp:txBody>
      <dsp:txXfrm>
        <a:off x="5673921" y="3606788"/>
        <a:ext cx="2936349" cy="1957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BC3A5-8770-4BCB-9E1C-EA27B3BDC65B}">
      <dsp:nvSpPr>
        <dsp:cNvPr id="0" name=""/>
        <dsp:cNvSpPr/>
      </dsp:nvSpPr>
      <dsp:spPr>
        <a:xfrm>
          <a:off x="3657599" y="0"/>
          <a:ext cx="5486400" cy="958899"/>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845" tIns="29845" rIns="29845" bIns="29845" numCol="1" spcCol="1270" anchor="t" anchorCtr="0">
          <a:noAutofit/>
        </a:bodyPr>
        <a:lstStyle/>
        <a:p>
          <a:pPr marL="285750" lvl="1" indent="-285750" algn="l" defTabSz="2089150">
            <a:lnSpc>
              <a:spcPct val="90000"/>
            </a:lnSpc>
            <a:spcBef>
              <a:spcPct val="0"/>
            </a:spcBef>
            <a:spcAft>
              <a:spcPct val="15000"/>
            </a:spcAft>
            <a:buChar char="••"/>
          </a:pPr>
          <a:r>
            <a:rPr lang="en-US" sz="4700" kern="1200" dirty="0"/>
            <a:t>$</a:t>
          </a:r>
          <a:r>
            <a:rPr lang="en-US" sz="4700" kern="1200" dirty="0" smtClean="0"/>
            <a:t>1.5 </a:t>
          </a:r>
          <a:r>
            <a:rPr lang="en-US" sz="4700" kern="1200" dirty="0"/>
            <a:t>Million</a:t>
          </a:r>
        </a:p>
      </dsp:txBody>
      <dsp:txXfrm>
        <a:off x="3657599" y="119862"/>
        <a:ext cx="5126813" cy="719175"/>
      </dsp:txXfrm>
    </dsp:sp>
    <dsp:sp modelId="{90265C34-6F21-47AD-9851-6930C1284DA0}">
      <dsp:nvSpPr>
        <dsp:cNvPr id="0" name=""/>
        <dsp:cNvSpPr/>
      </dsp:nvSpPr>
      <dsp:spPr>
        <a:xfrm>
          <a:off x="0" y="1771"/>
          <a:ext cx="3657600" cy="95889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dirty="0" smtClean="0"/>
            <a:t>Relief to Firefighters</a:t>
          </a:r>
          <a:endParaRPr lang="en-US" sz="2700" b="1" kern="1200" dirty="0"/>
        </a:p>
      </dsp:txBody>
      <dsp:txXfrm>
        <a:off x="46810" y="48581"/>
        <a:ext cx="3563980" cy="865279"/>
      </dsp:txXfrm>
    </dsp:sp>
    <dsp:sp modelId="{D4EB54EB-A561-4091-9B5C-1DBD289F6BC7}">
      <dsp:nvSpPr>
        <dsp:cNvPr id="0" name=""/>
        <dsp:cNvSpPr/>
      </dsp:nvSpPr>
      <dsp:spPr>
        <a:xfrm>
          <a:off x="3657599" y="1045916"/>
          <a:ext cx="5486400" cy="958899"/>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845" tIns="29845" rIns="29845" bIns="29845"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$9.2 </a:t>
          </a:r>
          <a:r>
            <a:rPr lang="en-US" sz="4700" kern="1200" dirty="0"/>
            <a:t>Million</a:t>
          </a:r>
        </a:p>
      </dsp:txBody>
      <dsp:txXfrm>
        <a:off x="3657599" y="1165778"/>
        <a:ext cx="5126813" cy="719175"/>
      </dsp:txXfrm>
    </dsp:sp>
    <dsp:sp modelId="{DFCF4D2B-52E3-4F66-91B8-2030C0B74478}">
      <dsp:nvSpPr>
        <dsp:cNvPr id="0" name=""/>
        <dsp:cNvSpPr/>
      </dsp:nvSpPr>
      <dsp:spPr>
        <a:xfrm>
          <a:off x="0" y="1056560"/>
          <a:ext cx="3657600" cy="9588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dirty="0" smtClean="0"/>
            <a:t>Insurance Premiums</a:t>
          </a:r>
          <a:endParaRPr lang="en-US" sz="2700" b="1" kern="1200" dirty="0"/>
        </a:p>
      </dsp:txBody>
      <dsp:txXfrm>
        <a:off x="46810" y="1103370"/>
        <a:ext cx="3563980" cy="865279"/>
      </dsp:txXfrm>
    </dsp:sp>
    <dsp:sp modelId="{76F4625A-0A54-4D6B-815C-597731977D9E}">
      <dsp:nvSpPr>
        <dsp:cNvPr id="0" name=""/>
        <dsp:cNvSpPr/>
      </dsp:nvSpPr>
      <dsp:spPr>
        <a:xfrm>
          <a:off x="3657599" y="2182164"/>
          <a:ext cx="5486400" cy="958899"/>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845" tIns="29845" rIns="29845" bIns="29845"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$2.4 </a:t>
          </a:r>
          <a:r>
            <a:rPr lang="en-US" sz="4700" kern="1200" dirty="0"/>
            <a:t>Million</a:t>
          </a:r>
        </a:p>
      </dsp:txBody>
      <dsp:txXfrm>
        <a:off x="3657599" y="2302026"/>
        <a:ext cx="5126813" cy="719175"/>
      </dsp:txXfrm>
    </dsp:sp>
    <dsp:sp modelId="{11F6F096-D829-4F10-995B-7A9EE06CA5C3}">
      <dsp:nvSpPr>
        <dsp:cNvPr id="0" name=""/>
        <dsp:cNvSpPr/>
      </dsp:nvSpPr>
      <dsp:spPr>
        <a:xfrm>
          <a:off x="0" y="2111350"/>
          <a:ext cx="3657600" cy="95889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dirty="0" smtClean="0"/>
            <a:t>Annuities Pensions Paid</a:t>
          </a:r>
          <a:endParaRPr lang="en-US" sz="2700" b="1" kern="1200" dirty="0"/>
        </a:p>
      </dsp:txBody>
      <dsp:txXfrm>
        <a:off x="46810" y="2158160"/>
        <a:ext cx="3563980" cy="865279"/>
      </dsp:txXfrm>
    </dsp:sp>
    <dsp:sp modelId="{EB615030-2460-4366-B97D-7F754DC0CF19}">
      <dsp:nvSpPr>
        <dsp:cNvPr id="0" name=""/>
        <dsp:cNvSpPr/>
      </dsp:nvSpPr>
      <dsp:spPr>
        <a:xfrm>
          <a:off x="3657599" y="3166139"/>
          <a:ext cx="5486400" cy="958899"/>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845" tIns="29845" rIns="29845" bIns="29845"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$2.9 </a:t>
          </a:r>
          <a:r>
            <a:rPr lang="en-US" sz="4700" kern="1200" dirty="0"/>
            <a:t>Million</a:t>
          </a:r>
        </a:p>
      </dsp:txBody>
      <dsp:txXfrm>
        <a:off x="3657599" y="3286001"/>
        <a:ext cx="5126813" cy="719175"/>
      </dsp:txXfrm>
    </dsp:sp>
    <dsp:sp modelId="{C339AB70-00D8-47E9-897A-FBB5E84139BF}">
      <dsp:nvSpPr>
        <dsp:cNvPr id="0" name=""/>
        <dsp:cNvSpPr/>
      </dsp:nvSpPr>
      <dsp:spPr>
        <a:xfrm>
          <a:off x="0" y="3166139"/>
          <a:ext cx="3657600" cy="95889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dirty="0" smtClean="0"/>
            <a:t>Annuity/Pension Reinvestment</a:t>
          </a:r>
          <a:endParaRPr lang="en-US" sz="2700" b="1" kern="1200" dirty="0"/>
        </a:p>
      </dsp:txBody>
      <dsp:txXfrm>
        <a:off x="46810" y="3212949"/>
        <a:ext cx="3563980" cy="865279"/>
      </dsp:txXfrm>
    </dsp:sp>
    <dsp:sp modelId="{9AB839E8-5EF0-4CEE-8660-F1FED94F98FF}">
      <dsp:nvSpPr>
        <dsp:cNvPr id="0" name=""/>
        <dsp:cNvSpPr/>
      </dsp:nvSpPr>
      <dsp:spPr>
        <a:xfrm>
          <a:off x="3657599" y="4210285"/>
          <a:ext cx="5486400" cy="958899"/>
        </a:xfrm>
        <a:prstGeom prst="rightArrow">
          <a:avLst>
            <a:gd name="adj1" fmla="val 75000"/>
            <a:gd name="adj2" fmla="val 5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845" tIns="29845" rIns="29845" bIns="29845"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$371 </a:t>
          </a:r>
          <a:r>
            <a:rPr lang="en-US" sz="4700" kern="1200" dirty="0"/>
            <a:t>Thousand</a:t>
          </a:r>
        </a:p>
      </dsp:txBody>
      <dsp:txXfrm>
        <a:off x="3657599" y="4330147"/>
        <a:ext cx="5126813" cy="719175"/>
      </dsp:txXfrm>
    </dsp:sp>
    <dsp:sp modelId="{61EFD255-4770-4074-990C-509C5CB7B8E5}">
      <dsp:nvSpPr>
        <dsp:cNvPr id="0" name=""/>
        <dsp:cNvSpPr/>
      </dsp:nvSpPr>
      <dsp:spPr>
        <a:xfrm>
          <a:off x="0" y="4220929"/>
          <a:ext cx="3657600" cy="95889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dirty="0" smtClean="0"/>
            <a:t>Other </a:t>
          </a:r>
          <a:endParaRPr lang="en-US" sz="2700" b="1" kern="1200" dirty="0"/>
        </a:p>
      </dsp:txBody>
      <dsp:txXfrm>
        <a:off x="46810" y="4267739"/>
        <a:ext cx="3563980" cy="86527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5F9BE-B907-4555-9A88-7438A7858835}">
      <dsp:nvSpPr>
        <dsp:cNvPr id="0" name=""/>
        <dsp:cNvSpPr/>
      </dsp:nvSpPr>
      <dsp:spPr>
        <a:xfrm rot="1760713">
          <a:off x="2635201" y="3726229"/>
          <a:ext cx="981651" cy="68115"/>
        </a:xfrm>
        <a:custGeom>
          <a:avLst/>
          <a:gdLst/>
          <a:ahLst/>
          <a:cxnLst/>
          <a:rect l="0" t="0" r="0" b="0"/>
          <a:pathLst>
            <a:path>
              <a:moveTo>
                <a:pt x="0" y="34057"/>
              </a:moveTo>
              <a:lnTo>
                <a:pt x="981651" y="3405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45C067-5362-4EBC-9DFD-7182E257AD42}">
      <dsp:nvSpPr>
        <dsp:cNvPr id="0" name=""/>
        <dsp:cNvSpPr/>
      </dsp:nvSpPr>
      <dsp:spPr>
        <a:xfrm rot="19839287">
          <a:off x="2635201" y="1996855"/>
          <a:ext cx="981651" cy="68115"/>
        </a:xfrm>
        <a:custGeom>
          <a:avLst/>
          <a:gdLst/>
          <a:ahLst/>
          <a:cxnLst/>
          <a:rect l="0" t="0" r="0" b="0"/>
          <a:pathLst>
            <a:path>
              <a:moveTo>
                <a:pt x="0" y="34057"/>
              </a:moveTo>
              <a:lnTo>
                <a:pt x="981651" y="34057"/>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460E1A-B329-413E-8DCB-AB1294697BF0}">
      <dsp:nvSpPr>
        <dsp:cNvPr id="0" name=""/>
        <dsp:cNvSpPr/>
      </dsp:nvSpPr>
      <dsp:spPr>
        <a:xfrm>
          <a:off x="2068" y="1309650"/>
          <a:ext cx="3171899" cy="317189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02B13AB-F3F0-4C8F-93B0-C4907D5082B2}">
      <dsp:nvSpPr>
        <dsp:cNvPr id="0" name=""/>
        <dsp:cNvSpPr/>
      </dsp:nvSpPr>
      <dsp:spPr>
        <a:xfrm>
          <a:off x="3431768" y="372467"/>
          <a:ext cx="1903139" cy="1903139"/>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0" kern="1200" dirty="0"/>
            <a:t>FRA pays 85%</a:t>
          </a:r>
        </a:p>
      </dsp:txBody>
      <dsp:txXfrm>
        <a:off x="3710476" y="651175"/>
        <a:ext cx="1345723" cy="1345723"/>
      </dsp:txXfrm>
    </dsp:sp>
    <dsp:sp modelId="{9F479E58-52B5-4CFF-80C9-72E469999CE0}">
      <dsp:nvSpPr>
        <dsp:cNvPr id="0" name=""/>
        <dsp:cNvSpPr/>
      </dsp:nvSpPr>
      <dsp:spPr>
        <a:xfrm>
          <a:off x="5525222" y="372467"/>
          <a:ext cx="2854709" cy="190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The FRA pays a maximum of 85% of the total premium</a:t>
          </a:r>
        </a:p>
      </dsp:txBody>
      <dsp:txXfrm>
        <a:off x="5525222" y="372467"/>
        <a:ext cx="2854709" cy="1903139"/>
      </dsp:txXfrm>
    </dsp:sp>
    <dsp:sp modelId="{E10C6522-C671-483C-8AE0-6E1BAE477117}">
      <dsp:nvSpPr>
        <dsp:cNvPr id="0" name=""/>
        <dsp:cNvSpPr/>
      </dsp:nvSpPr>
      <dsp:spPr>
        <a:xfrm>
          <a:off x="3431768" y="3515592"/>
          <a:ext cx="1903139" cy="1903139"/>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FF pays15%</a:t>
          </a:r>
        </a:p>
      </dsp:txBody>
      <dsp:txXfrm>
        <a:off x="3710476" y="3794300"/>
        <a:ext cx="1345723" cy="1345723"/>
      </dsp:txXfrm>
    </dsp:sp>
    <dsp:sp modelId="{80950378-4972-4256-95E6-AF0FBA50C37C}">
      <dsp:nvSpPr>
        <dsp:cNvPr id="0" name=""/>
        <dsp:cNvSpPr/>
      </dsp:nvSpPr>
      <dsp:spPr>
        <a:xfrm>
          <a:off x="5525222" y="3515592"/>
          <a:ext cx="2854709" cy="190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The Firefighter contributes a minimum of 15% of the total premium</a:t>
          </a:r>
        </a:p>
      </dsp:txBody>
      <dsp:txXfrm>
        <a:off x="5525222" y="3515592"/>
        <a:ext cx="2854709" cy="19031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C5484-331B-4A05-BE0C-9EBDEBDD3056}">
      <dsp:nvSpPr>
        <dsp:cNvPr id="0" name=""/>
        <dsp:cNvSpPr/>
      </dsp:nvSpPr>
      <dsp:spPr>
        <a:xfrm>
          <a:off x="0" y="0"/>
          <a:ext cx="4876800" cy="4876800"/>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2E23F42-9552-4959-B36A-DE3A353D4641}">
      <dsp:nvSpPr>
        <dsp:cNvPr id="0" name=""/>
        <dsp:cNvSpPr/>
      </dsp:nvSpPr>
      <dsp:spPr>
        <a:xfrm>
          <a:off x="2438400" y="0"/>
          <a:ext cx="5715000" cy="4876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If a member refuses to pay his/her share (15%) then the FRA will pay for an "On Duty" policy only in an amount equal to 85% that is contributed to all the other policies. </a:t>
          </a:r>
        </a:p>
      </dsp:txBody>
      <dsp:txXfrm>
        <a:off x="2438400" y="0"/>
        <a:ext cx="5715000" cy="2316480"/>
      </dsp:txXfrm>
    </dsp:sp>
    <dsp:sp modelId="{E34FF31E-19A7-4EEE-81E0-B84EB51D7B61}">
      <dsp:nvSpPr>
        <dsp:cNvPr id="0" name=""/>
        <dsp:cNvSpPr/>
      </dsp:nvSpPr>
      <dsp:spPr>
        <a:xfrm>
          <a:off x="1280160" y="2316480"/>
          <a:ext cx="2316480" cy="2316480"/>
        </a:xfrm>
        <a:prstGeom prst="pie">
          <a:avLst>
            <a:gd name="adj1" fmla="val 5400000"/>
            <a:gd name="adj2" fmla="val 1620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sp>
    <dsp:sp modelId="{3BF99180-790C-43C1-B508-E68F1F44F970}">
      <dsp:nvSpPr>
        <dsp:cNvPr id="0" name=""/>
        <dsp:cNvSpPr/>
      </dsp:nvSpPr>
      <dsp:spPr>
        <a:xfrm>
          <a:off x="2438400" y="2316480"/>
          <a:ext cx="5715000" cy="231648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So, if a 24 hour policy has a total premium of $100, then the FRA would purchase an "On Duty" only policy for whatever you can provide for $85.</a:t>
          </a:r>
        </a:p>
      </dsp:txBody>
      <dsp:txXfrm>
        <a:off x="2438400" y="2316480"/>
        <a:ext cx="5715000" cy="231648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DFA53-E9C8-4A30-80D6-4B9C678471D4}">
      <dsp:nvSpPr>
        <dsp:cNvPr id="0" name=""/>
        <dsp:cNvSpPr/>
      </dsp:nvSpPr>
      <dsp:spPr>
        <a:xfrm>
          <a:off x="0" y="643868"/>
          <a:ext cx="8458200" cy="1113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You must provide benefits to FFs that are denied insurance coverage for what ever reason.</a:t>
          </a:r>
        </a:p>
      </dsp:txBody>
      <dsp:txXfrm>
        <a:off x="54373" y="698241"/>
        <a:ext cx="8349454" cy="1005094"/>
      </dsp:txXfrm>
    </dsp:sp>
    <dsp:sp modelId="{C744495A-C26D-410F-90C1-B09580C9A151}">
      <dsp:nvSpPr>
        <dsp:cNvPr id="0" name=""/>
        <dsp:cNvSpPr/>
      </dsp:nvSpPr>
      <dsp:spPr>
        <a:xfrm>
          <a:off x="0" y="1881480"/>
          <a:ext cx="8458200" cy="1113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You can provide other equivalent benefits based on the same contribution that other members are receiving.  </a:t>
          </a:r>
        </a:p>
      </dsp:txBody>
      <dsp:txXfrm>
        <a:off x="54373" y="1935853"/>
        <a:ext cx="8349454" cy="1005094"/>
      </dsp:txXfrm>
    </dsp:sp>
    <dsp:sp modelId="{C6252C51-EAC9-449C-921D-506BCBECF75E}">
      <dsp:nvSpPr>
        <dsp:cNvPr id="0" name=""/>
        <dsp:cNvSpPr/>
      </dsp:nvSpPr>
      <dsp:spPr>
        <a:xfrm>
          <a:off x="0" y="3075959"/>
          <a:ext cx="8458200" cy="1113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The benefits can be term insurance and or an annuity </a:t>
          </a:r>
          <a:r>
            <a:rPr lang="en-US" sz="2800" kern="1200" dirty="0" smtClean="0"/>
            <a:t>product; you can not just write out a check</a:t>
          </a:r>
          <a:endParaRPr lang="en-US" sz="2800" kern="1200" dirty="0"/>
        </a:p>
      </dsp:txBody>
      <dsp:txXfrm>
        <a:off x="54373" y="3130332"/>
        <a:ext cx="8349454" cy="100509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5CC07-48DF-4E40-AAAF-C52F23661706}">
      <dsp:nvSpPr>
        <dsp:cNvPr id="0" name=""/>
        <dsp:cNvSpPr/>
      </dsp:nvSpPr>
      <dsp:spPr>
        <a:xfrm rot="2562161">
          <a:off x="2494067" y="3670066"/>
          <a:ext cx="803805" cy="59062"/>
        </a:xfrm>
        <a:custGeom>
          <a:avLst/>
          <a:gdLst/>
          <a:ahLst/>
          <a:cxnLst/>
          <a:rect l="0" t="0" r="0" b="0"/>
          <a:pathLst>
            <a:path>
              <a:moveTo>
                <a:pt x="0" y="29531"/>
              </a:moveTo>
              <a:lnTo>
                <a:pt x="803805" y="29531"/>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98048D-4B5F-43FB-AAEC-CCDDEC8B73C3}">
      <dsp:nvSpPr>
        <dsp:cNvPr id="0" name=""/>
        <dsp:cNvSpPr/>
      </dsp:nvSpPr>
      <dsp:spPr>
        <a:xfrm>
          <a:off x="2600618" y="2573742"/>
          <a:ext cx="1026945" cy="59062"/>
        </a:xfrm>
        <a:custGeom>
          <a:avLst/>
          <a:gdLst/>
          <a:ahLst/>
          <a:cxnLst/>
          <a:rect l="0" t="0" r="0" b="0"/>
          <a:pathLst>
            <a:path>
              <a:moveTo>
                <a:pt x="0" y="29531"/>
              </a:moveTo>
              <a:lnTo>
                <a:pt x="1026945" y="29531"/>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092D8C4-1982-4701-91D6-CB94F9B2F8F5}">
      <dsp:nvSpPr>
        <dsp:cNvPr id="0" name=""/>
        <dsp:cNvSpPr/>
      </dsp:nvSpPr>
      <dsp:spPr>
        <a:xfrm rot="19091566">
          <a:off x="2487890" y="1480302"/>
          <a:ext cx="885504" cy="59062"/>
        </a:xfrm>
        <a:custGeom>
          <a:avLst/>
          <a:gdLst/>
          <a:ahLst/>
          <a:cxnLst/>
          <a:rect l="0" t="0" r="0" b="0"/>
          <a:pathLst>
            <a:path>
              <a:moveTo>
                <a:pt x="0" y="29531"/>
              </a:moveTo>
              <a:lnTo>
                <a:pt x="885504" y="29531"/>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CA30A74-D7CB-4D2C-8D49-EBC105A8FB37}">
      <dsp:nvSpPr>
        <dsp:cNvPr id="0" name=""/>
        <dsp:cNvSpPr/>
      </dsp:nvSpPr>
      <dsp:spPr>
        <a:xfrm>
          <a:off x="432847" y="1328114"/>
          <a:ext cx="2550318" cy="255031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sp>
    <dsp:sp modelId="{2E17C319-76A3-4600-AA1E-87636FDFC437}">
      <dsp:nvSpPr>
        <dsp:cNvPr id="0" name=""/>
        <dsp:cNvSpPr/>
      </dsp:nvSpPr>
      <dsp:spPr>
        <a:xfrm>
          <a:off x="3038002" y="1654"/>
          <a:ext cx="1561661" cy="142768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smtClean="0"/>
            <a:t>20 years of service</a:t>
          </a:r>
          <a:endParaRPr lang="en-US" sz="1800" b="1" kern="1200" dirty="0"/>
        </a:p>
      </dsp:txBody>
      <dsp:txXfrm>
        <a:off x="3266702" y="210734"/>
        <a:ext cx="1104261" cy="1009527"/>
      </dsp:txXfrm>
    </dsp:sp>
    <dsp:sp modelId="{6BCE5760-8526-4D64-8B89-7DD01955ABAB}">
      <dsp:nvSpPr>
        <dsp:cNvPr id="0" name=""/>
        <dsp:cNvSpPr/>
      </dsp:nvSpPr>
      <dsp:spPr>
        <a:xfrm>
          <a:off x="4574965" y="1654"/>
          <a:ext cx="2342492" cy="142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With </a:t>
          </a:r>
          <a:r>
            <a:rPr lang="en-US" sz="2000" b="1" u="sng" kern="1200" dirty="0"/>
            <a:t>such</a:t>
          </a:r>
          <a:r>
            <a:rPr lang="en-US" sz="2000" kern="1200" dirty="0"/>
            <a:t> department, does not have to be continuous </a:t>
          </a:r>
        </a:p>
      </dsp:txBody>
      <dsp:txXfrm>
        <a:off x="4574965" y="1654"/>
        <a:ext cx="2342492" cy="1427687"/>
      </dsp:txXfrm>
    </dsp:sp>
    <dsp:sp modelId="{5F3A639E-1FE0-4E8C-A3A5-127659056724}">
      <dsp:nvSpPr>
        <dsp:cNvPr id="0" name=""/>
        <dsp:cNvSpPr/>
      </dsp:nvSpPr>
      <dsp:spPr>
        <a:xfrm>
          <a:off x="3627564" y="1889430"/>
          <a:ext cx="1427687" cy="142768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smtClean="0"/>
            <a:t>75% of fire calls</a:t>
          </a:r>
          <a:endParaRPr lang="en-US" sz="1800" b="1" kern="1200" dirty="0"/>
        </a:p>
      </dsp:txBody>
      <dsp:txXfrm>
        <a:off x="3836644" y="2098510"/>
        <a:ext cx="1009527" cy="1009527"/>
      </dsp:txXfrm>
    </dsp:sp>
    <dsp:sp modelId="{ECBC7FE6-4892-42ED-9363-1CE929161F7F}">
      <dsp:nvSpPr>
        <dsp:cNvPr id="0" name=""/>
        <dsp:cNvSpPr/>
      </dsp:nvSpPr>
      <dsp:spPr>
        <a:xfrm>
          <a:off x="5198020" y="1889430"/>
          <a:ext cx="2141531" cy="1427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Which the FF was available to attend as verified by the governing body</a:t>
          </a:r>
        </a:p>
      </dsp:txBody>
      <dsp:txXfrm>
        <a:off x="5198020" y="1889430"/>
        <a:ext cx="2141531" cy="1427687"/>
      </dsp:txXfrm>
    </dsp:sp>
    <dsp:sp modelId="{A5F3BF70-303A-4ECD-A0D1-05B20A2B47BD}">
      <dsp:nvSpPr>
        <dsp:cNvPr id="0" name=""/>
        <dsp:cNvSpPr/>
      </dsp:nvSpPr>
      <dsp:spPr>
        <a:xfrm>
          <a:off x="2988481" y="3725954"/>
          <a:ext cx="1530191" cy="153019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smtClean="0"/>
            <a:t>Deferred or Immediate</a:t>
          </a:r>
          <a:endParaRPr lang="en-US" sz="1800" b="1" kern="1200" dirty="0"/>
        </a:p>
      </dsp:txBody>
      <dsp:txXfrm>
        <a:off x="3212572" y="3950045"/>
        <a:ext cx="1082009" cy="1082009"/>
      </dsp:txXfrm>
    </dsp:sp>
    <dsp:sp modelId="{A50CC9E4-F3A8-4B07-9D3E-7BEDE4D70C03}">
      <dsp:nvSpPr>
        <dsp:cNvPr id="0" name=""/>
        <dsp:cNvSpPr/>
      </dsp:nvSpPr>
      <dsp:spPr>
        <a:xfrm>
          <a:off x="4671692" y="3725954"/>
          <a:ext cx="2295286" cy="153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The Annuity may be Deferred or Immediate as determined by the FRA Bylaws </a:t>
          </a:r>
        </a:p>
      </dsp:txBody>
      <dsp:txXfrm>
        <a:off x="4671692" y="3725954"/>
        <a:ext cx="2295286" cy="153019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5C3F1-FE2C-4ABF-AEE2-6AB86620C5CB}">
      <dsp:nvSpPr>
        <dsp:cNvPr id="0" name=""/>
        <dsp:cNvSpPr/>
      </dsp:nvSpPr>
      <dsp:spPr>
        <a:xfrm rot="5400000">
          <a:off x="4998022" y="-1986721"/>
          <a:ext cx="931135" cy="514220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Issued by such investing governmental unit</a:t>
          </a:r>
        </a:p>
      </dsp:txBody>
      <dsp:txXfrm rot="-5400000">
        <a:off x="2892489" y="164266"/>
        <a:ext cx="5096748" cy="840227"/>
      </dsp:txXfrm>
    </dsp:sp>
    <dsp:sp modelId="{1128B86F-2871-4342-AE22-78C3AC35293B}">
      <dsp:nvSpPr>
        <dsp:cNvPr id="0" name=""/>
        <dsp:cNvSpPr/>
      </dsp:nvSpPr>
      <dsp:spPr>
        <a:xfrm>
          <a:off x="0" y="2419"/>
          <a:ext cx="2892488" cy="1163919"/>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Temporary Notes or No Fund Warrants</a:t>
          </a:r>
        </a:p>
      </dsp:txBody>
      <dsp:txXfrm>
        <a:off x="56818" y="59237"/>
        <a:ext cx="2778852" cy="1050283"/>
      </dsp:txXfrm>
    </dsp:sp>
    <dsp:sp modelId="{85C5A94B-0EAB-4E04-9EBA-C1340C9028E6}">
      <dsp:nvSpPr>
        <dsp:cNvPr id="0" name=""/>
        <dsp:cNvSpPr/>
      </dsp:nvSpPr>
      <dsp:spPr>
        <a:xfrm rot="5400000">
          <a:off x="4998022" y="-764605"/>
          <a:ext cx="931135" cy="514220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In banks, savings and loan associations which have offices located in such investing governmental unit</a:t>
          </a:r>
        </a:p>
        <a:p>
          <a:pPr marL="114300" lvl="1" indent="-114300" algn="l" defTabSz="533400">
            <a:lnSpc>
              <a:spcPct val="90000"/>
            </a:lnSpc>
            <a:spcBef>
              <a:spcPct val="0"/>
            </a:spcBef>
            <a:spcAft>
              <a:spcPct val="15000"/>
            </a:spcAft>
            <a:buChar char="••"/>
          </a:pPr>
          <a:r>
            <a:rPr lang="en-US" sz="1200" kern="1200" dirty="0"/>
            <a:t>If no office in such investing governmental unit then in banks which have offices in the county or counties in which all/or part of such investing governmental unit is located</a:t>
          </a:r>
        </a:p>
      </dsp:txBody>
      <dsp:txXfrm rot="-5400000">
        <a:off x="2892489" y="1386382"/>
        <a:ext cx="5096748" cy="840227"/>
      </dsp:txXfrm>
    </dsp:sp>
    <dsp:sp modelId="{1B2C0AE8-81D9-4D96-93E2-B5888A747B22}">
      <dsp:nvSpPr>
        <dsp:cNvPr id="0" name=""/>
        <dsp:cNvSpPr/>
      </dsp:nvSpPr>
      <dsp:spPr>
        <a:xfrm>
          <a:off x="0" y="1224535"/>
          <a:ext cx="2892488" cy="1163919"/>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Time Deposit Open Accounts CDs, Time CDs</a:t>
          </a:r>
        </a:p>
      </dsp:txBody>
      <dsp:txXfrm>
        <a:off x="56818" y="1281353"/>
        <a:ext cx="2778852" cy="1050283"/>
      </dsp:txXfrm>
    </dsp:sp>
    <dsp:sp modelId="{477913A4-5BCA-4882-8564-17090E2FC9EE}">
      <dsp:nvSpPr>
        <dsp:cNvPr id="0" name=""/>
        <dsp:cNvSpPr/>
      </dsp:nvSpPr>
      <dsp:spPr>
        <a:xfrm rot="5400000">
          <a:off x="4919685" y="457509"/>
          <a:ext cx="1087808" cy="514220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In banks, savings and loan associations which have offices located in such investing governmental unit</a:t>
          </a:r>
        </a:p>
        <a:p>
          <a:pPr marL="114300" lvl="1" indent="-114300" algn="l" defTabSz="533400">
            <a:lnSpc>
              <a:spcPct val="90000"/>
            </a:lnSpc>
            <a:spcBef>
              <a:spcPct val="0"/>
            </a:spcBef>
            <a:spcAft>
              <a:spcPct val="15000"/>
            </a:spcAft>
            <a:buChar char="••"/>
          </a:pPr>
          <a:r>
            <a:rPr lang="en-US" sz="1200" kern="1200" dirty="0"/>
            <a:t>If no office in such investing governmental unit then in banks which have offices in the county or counties in which all/or part of such investing governmental unit is located</a:t>
          </a:r>
        </a:p>
        <a:p>
          <a:pPr marL="114300" lvl="1" indent="-114300" algn="l" defTabSz="533400">
            <a:lnSpc>
              <a:spcPct val="90000"/>
            </a:lnSpc>
            <a:spcBef>
              <a:spcPct val="0"/>
            </a:spcBef>
            <a:spcAft>
              <a:spcPct val="15000"/>
            </a:spcAft>
            <a:buChar char="••"/>
          </a:pPr>
          <a:r>
            <a:rPr lang="en-US" sz="1200" kern="1200" dirty="0"/>
            <a:t>Or the state of Kansas if greater interest rate</a:t>
          </a:r>
        </a:p>
      </dsp:txBody>
      <dsp:txXfrm rot="-5400000">
        <a:off x="2892488" y="2537808"/>
        <a:ext cx="5089100" cy="981604"/>
      </dsp:txXfrm>
    </dsp:sp>
    <dsp:sp modelId="{FE2CA770-BAF5-46BC-9B20-C52A489D825E}">
      <dsp:nvSpPr>
        <dsp:cNvPr id="0" name=""/>
        <dsp:cNvSpPr/>
      </dsp:nvSpPr>
      <dsp:spPr>
        <a:xfrm>
          <a:off x="0" y="2446650"/>
          <a:ext cx="2892488" cy="1163919"/>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Repurchase Agreements</a:t>
          </a:r>
        </a:p>
      </dsp:txBody>
      <dsp:txXfrm>
        <a:off x="56818" y="2503468"/>
        <a:ext cx="2778852" cy="1050283"/>
      </dsp:txXfrm>
    </dsp:sp>
    <dsp:sp modelId="{444B611C-2C88-4085-BE7C-0C34F82C9E95}">
      <dsp:nvSpPr>
        <dsp:cNvPr id="0" name=""/>
        <dsp:cNvSpPr/>
      </dsp:nvSpPr>
      <dsp:spPr>
        <a:xfrm rot="5400000">
          <a:off x="4998022" y="1679625"/>
          <a:ext cx="931135" cy="514220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Not to exceed 2 years maturity</a:t>
          </a:r>
        </a:p>
        <a:p>
          <a:pPr marL="114300" lvl="1" indent="-114300" algn="l" defTabSz="622300">
            <a:lnSpc>
              <a:spcPct val="90000"/>
            </a:lnSpc>
            <a:spcBef>
              <a:spcPct val="0"/>
            </a:spcBef>
            <a:spcAft>
              <a:spcPct val="15000"/>
            </a:spcAft>
            <a:buChar char="••"/>
          </a:pPr>
          <a:r>
            <a:rPr lang="en-US" sz="1400" kern="1200" dirty="0"/>
            <a:t>In banks, savings and loan associations, the federal reserve bank of Kansas City or with primary government securities dealers</a:t>
          </a:r>
        </a:p>
      </dsp:txBody>
      <dsp:txXfrm rot="-5400000">
        <a:off x="2892489" y="3830612"/>
        <a:ext cx="5096748" cy="840227"/>
      </dsp:txXfrm>
    </dsp:sp>
    <dsp:sp modelId="{0298E3FC-C7F1-4094-B275-8D34D7FF11EB}">
      <dsp:nvSpPr>
        <dsp:cNvPr id="0" name=""/>
        <dsp:cNvSpPr/>
      </dsp:nvSpPr>
      <dsp:spPr>
        <a:xfrm>
          <a:off x="0" y="3668766"/>
          <a:ext cx="2892488" cy="1163919"/>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US Treasury bills or notes </a:t>
          </a:r>
        </a:p>
      </dsp:txBody>
      <dsp:txXfrm>
        <a:off x="56818" y="3725584"/>
        <a:ext cx="2778852" cy="105028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D8CBF-C5C0-4D43-B734-F2CE0F22597E}">
      <dsp:nvSpPr>
        <dsp:cNvPr id="0" name=""/>
        <dsp:cNvSpPr/>
      </dsp:nvSpPr>
      <dsp:spPr>
        <a:xfrm rot="5400000">
          <a:off x="4923063" y="-1826264"/>
          <a:ext cx="1252481" cy="5222874"/>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Managed by trust departments of banks which have offices located in the </a:t>
          </a:r>
          <a:r>
            <a:rPr lang="en-US" sz="1500" kern="1200" dirty="0" smtClean="0"/>
            <a:t>county. </a:t>
          </a:r>
          <a:endParaRPr lang="en-US" sz="1500" kern="1200" dirty="0"/>
        </a:p>
      </dsp:txBody>
      <dsp:txXfrm rot="-5400000">
        <a:off x="2937867" y="220073"/>
        <a:ext cx="5161733" cy="1130199"/>
      </dsp:txXfrm>
    </dsp:sp>
    <dsp:sp modelId="{738012B2-A418-4D74-946F-F67C49B31C35}">
      <dsp:nvSpPr>
        <dsp:cNvPr id="0" name=""/>
        <dsp:cNvSpPr/>
      </dsp:nvSpPr>
      <dsp:spPr>
        <a:xfrm>
          <a:off x="0" y="0"/>
          <a:ext cx="2937866" cy="1565601"/>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a:t>Municipal Investment Pool </a:t>
          </a:r>
        </a:p>
      </dsp:txBody>
      <dsp:txXfrm>
        <a:off x="76426" y="76426"/>
        <a:ext cx="2785014" cy="1412749"/>
      </dsp:txXfrm>
    </dsp:sp>
    <dsp:sp modelId="{C1747B68-0A76-49DC-AAD7-A72957159911}">
      <dsp:nvSpPr>
        <dsp:cNvPr id="0" name=""/>
        <dsp:cNvSpPr/>
      </dsp:nvSpPr>
      <dsp:spPr>
        <a:xfrm rot="5400000">
          <a:off x="4923063" y="-182382"/>
          <a:ext cx="1252481" cy="5222874"/>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office in such investing governmental unit then in banks which have offices in the county or counties in which all/or part of such investing governmental unit is located</a:t>
          </a:r>
        </a:p>
      </dsp:txBody>
      <dsp:txXfrm rot="-5400000">
        <a:off x="2937867" y="1863955"/>
        <a:ext cx="5161733" cy="1130199"/>
      </dsp:txXfrm>
    </dsp:sp>
    <dsp:sp modelId="{9F108430-E6D9-42E6-AAF8-85A462DB2F40}">
      <dsp:nvSpPr>
        <dsp:cNvPr id="0" name=""/>
        <dsp:cNvSpPr/>
      </dsp:nvSpPr>
      <dsp:spPr>
        <a:xfrm>
          <a:off x="0" y="1646254"/>
          <a:ext cx="2937866" cy="1565601"/>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a:t>Multiple Municipal Client Investment Pool</a:t>
          </a:r>
        </a:p>
      </dsp:txBody>
      <dsp:txXfrm>
        <a:off x="76426" y="1722680"/>
        <a:ext cx="2785014" cy="1412749"/>
      </dsp:txXfrm>
    </dsp:sp>
    <dsp:sp modelId="{96CC1020-8A24-4F99-BB18-40D5782FDF86}">
      <dsp:nvSpPr>
        <dsp:cNvPr id="0" name=""/>
        <dsp:cNvSpPr/>
      </dsp:nvSpPr>
      <dsp:spPr>
        <a:xfrm rot="5400000">
          <a:off x="4923063" y="1461499"/>
          <a:ext cx="1252481" cy="5222874"/>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Shall be utilized only if the banks, savings and loan associations and savings banks eligible for investments cannot or will not make the investments authorized at equal to or greater than the investing governmental unit interest rates.  </a:t>
          </a:r>
        </a:p>
      </dsp:txBody>
      <dsp:txXfrm rot="-5400000">
        <a:off x="2937867" y="3507837"/>
        <a:ext cx="5161733" cy="1130199"/>
      </dsp:txXfrm>
    </dsp:sp>
    <dsp:sp modelId="{932E7FA2-ECB8-40DE-B6C6-905CA518177B}">
      <dsp:nvSpPr>
        <dsp:cNvPr id="0" name=""/>
        <dsp:cNvSpPr/>
      </dsp:nvSpPr>
      <dsp:spPr>
        <a:xfrm>
          <a:off x="0" y="3290136"/>
          <a:ext cx="2937866" cy="1565601"/>
        </a:xfrm>
        <a:prstGeom prst="roundRect">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a:t>Treasury Bills Municipal Investment Pools</a:t>
          </a:r>
        </a:p>
      </dsp:txBody>
      <dsp:txXfrm>
        <a:off x="76426" y="3366562"/>
        <a:ext cx="2785014" cy="141274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CFD2E-C0B5-4145-8D73-4C70D43BFC2B}">
      <dsp:nvSpPr>
        <dsp:cNvPr id="0" name=""/>
        <dsp:cNvSpPr/>
      </dsp:nvSpPr>
      <dsp:spPr>
        <a:xfrm>
          <a:off x="855" y="1904903"/>
          <a:ext cx="2402298" cy="198139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City</a:t>
          </a:r>
        </a:p>
        <a:p>
          <a:pPr marL="228600" lvl="1" indent="-228600" algn="l" defTabSz="977900">
            <a:lnSpc>
              <a:spcPct val="90000"/>
            </a:lnSpc>
            <a:spcBef>
              <a:spcPct val="0"/>
            </a:spcBef>
            <a:spcAft>
              <a:spcPct val="15000"/>
            </a:spcAft>
            <a:buChar char="••"/>
          </a:pPr>
          <a:r>
            <a:rPr lang="en-US" sz="2200" kern="1200" dirty="0"/>
            <a:t>TWP</a:t>
          </a:r>
        </a:p>
        <a:p>
          <a:pPr marL="228600" lvl="1" indent="-228600" algn="l" defTabSz="977900">
            <a:lnSpc>
              <a:spcPct val="90000"/>
            </a:lnSpc>
            <a:spcBef>
              <a:spcPct val="0"/>
            </a:spcBef>
            <a:spcAft>
              <a:spcPct val="15000"/>
            </a:spcAft>
            <a:buChar char="••"/>
          </a:pPr>
          <a:r>
            <a:rPr lang="en-US" sz="2200" kern="1200" dirty="0"/>
            <a:t>County</a:t>
          </a:r>
        </a:p>
        <a:p>
          <a:pPr marL="228600" lvl="1" indent="-228600" algn="l" defTabSz="977900">
            <a:lnSpc>
              <a:spcPct val="90000"/>
            </a:lnSpc>
            <a:spcBef>
              <a:spcPct val="0"/>
            </a:spcBef>
            <a:spcAft>
              <a:spcPct val="15000"/>
            </a:spcAft>
            <a:buChar char="••"/>
          </a:pPr>
          <a:r>
            <a:rPr lang="en-US" sz="2200" kern="1200" dirty="0"/>
            <a:t>Fire District</a:t>
          </a:r>
        </a:p>
      </dsp:txBody>
      <dsp:txXfrm>
        <a:off x="46452" y="1950500"/>
        <a:ext cx="2311104" cy="1465615"/>
      </dsp:txXfrm>
    </dsp:sp>
    <dsp:sp modelId="{AA61FCF3-964F-4B63-A393-189E18A50255}">
      <dsp:nvSpPr>
        <dsp:cNvPr id="0" name=""/>
        <dsp:cNvSpPr/>
      </dsp:nvSpPr>
      <dsp:spPr>
        <a:xfrm>
          <a:off x="1380326" y="2482552"/>
          <a:ext cx="2493075" cy="2493075"/>
        </a:xfrm>
        <a:prstGeom prst="leftCircularArrow">
          <a:avLst>
            <a:gd name="adj1" fmla="val 2532"/>
            <a:gd name="adj2" fmla="val 307111"/>
            <a:gd name="adj3" fmla="val 2082622"/>
            <a:gd name="adj4" fmla="val 9024489"/>
            <a:gd name="adj5" fmla="val 295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634ED3-ED58-4A96-8A39-C793E2DE990D}">
      <dsp:nvSpPr>
        <dsp:cNvPr id="0" name=""/>
        <dsp:cNvSpPr/>
      </dsp:nvSpPr>
      <dsp:spPr>
        <a:xfrm>
          <a:off x="534699" y="3461712"/>
          <a:ext cx="2135376" cy="84916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a:t>FRA Loan</a:t>
          </a:r>
        </a:p>
      </dsp:txBody>
      <dsp:txXfrm>
        <a:off x="559570" y="3486583"/>
        <a:ext cx="2085634" cy="799426"/>
      </dsp:txXfrm>
    </dsp:sp>
    <dsp:sp modelId="{F7C0DA2C-96A7-48A4-BC59-EB354205D7BD}">
      <dsp:nvSpPr>
        <dsp:cNvPr id="0" name=""/>
        <dsp:cNvSpPr/>
      </dsp:nvSpPr>
      <dsp:spPr>
        <a:xfrm>
          <a:off x="2970689" y="1904903"/>
          <a:ext cx="2402298" cy="198139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Fire Department</a:t>
          </a:r>
        </a:p>
        <a:p>
          <a:pPr marL="228600" lvl="1" indent="-228600" algn="l" defTabSz="977900">
            <a:lnSpc>
              <a:spcPct val="90000"/>
            </a:lnSpc>
            <a:spcBef>
              <a:spcPct val="0"/>
            </a:spcBef>
            <a:spcAft>
              <a:spcPct val="15000"/>
            </a:spcAft>
            <a:buChar char="••"/>
          </a:pPr>
          <a:r>
            <a:rPr lang="en-US" sz="2200" kern="1200" dirty="0"/>
            <a:t>Equipment</a:t>
          </a:r>
        </a:p>
      </dsp:txBody>
      <dsp:txXfrm>
        <a:off x="3016286" y="2375084"/>
        <a:ext cx="2311104" cy="1465615"/>
      </dsp:txXfrm>
    </dsp:sp>
    <dsp:sp modelId="{0D766C9B-1D2E-4BBB-B22C-4D7CD3571FCE}">
      <dsp:nvSpPr>
        <dsp:cNvPr id="0" name=""/>
        <dsp:cNvSpPr/>
      </dsp:nvSpPr>
      <dsp:spPr>
        <a:xfrm>
          <a:off x="4330141" y="737883"/>
          <a:ext cx="2800036" cy="2800036"/>
        </a:xfrm>
        <a:prstGeom prst="circularArrow">
          <a:avLst>
            <a:gd name="adj1" fmla="val 2255"/>
            <a:gd name="adj2" fmla="val 271695"/>
            <a:gd name="adj3" fmla="val 19552794"/>
            <a:gd name="adj4" fmla="val 12575511"/>
            <a:gd name="adj5" fmla="val 263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D7F189D-44D5-4534-A4C9-BBC0E0CB50B0}">
      <dsp:nvSpPr>
        <dsp:cNvPr id="0" name=""/>
        <dsp:cNvSpPr/>
      </dsp:nvSpPr>
      <dsp:spPr>
        <a:xfrm>
          <a:off x="3504533" y="1480318"/>
          <a:ext cx="2135376" cy="84916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a:t>Improve</a:t>
          </a:r>
        </a:p>
      </dsp:txBody>
      <dsp:txXfrm>
        <a:off x="3529404" y="1505189"/>
        <a:ext cx="2085634" cy="799426"/>
      </dsp:txXfrm>
    </dsp:sp>
    <dsp:sp modelId="{42AC740A-0581-4979-8C08-895DE8C04ADF}">
      <dsp:nvSpPr>
        <dsp:cNvPr id="0" name=""/>
        <dsp:cNvSpPr/>
      </dsp:nvSpPr>
      <dsp:spPr>
        <a:xfrm>
          <a:off x="5940524" y="1904903"/>
          <a:ext cx="2402298" cy="198139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Semiannually</a:t>
          </a:r>
        </a:p>
        <a:p>
          <a:pPr marL="228600" lvl="1" indent="-228600" algn="l" defTabSz="977900">
            <a:lnSpc>
              <a:spcPct val="90000"/>
            </a:lnSpc>
            <a:spcBef>
              <a:spcPct val="0"/>
            </a:spcBef>
            <a:spcAft>
              <a:spcPct val="15000"/>
            </a:spcAft>
            <a:buChar char="••"/>
          </a:pPr>
          <a:r>
            <a:rPr lang="en-US" sz="2200" kern="1200" dirty="0"/>
            <a:t>&lt;6% Interest</a:t>
          </a:r>
        </a:p>
      </dsp:txBody>
      <dsp:txXfrm>
        <a:off x="5986121" y="1950500"/>
        <a:ext cx="2311104" cy="1465615"/>
      </dsp:txXfrm>
    </dsp:sp>
    <dsp:sp modelId="{C5AB2B0E-EB10-4338-BD11-CBFB315B3C8E}">
      <dsp:nvSpPr>
        <dsp:cNvPr id="0" name=""/>
        <dsp:cNvSpPr/>
      </dsp:nvSpPr>
      <dsp:spPr>
        <a:xfrm>
          <a:off x="6474368" y="3461712"/>
          <a:ext cx="2135376" cy="84916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a:t>Paid Back</a:t>
          </a:r>
        </a:p>
      </dsp:txBody>
      <dsp:txXfrm>
        <a:off x="6499239" y="3486583"/>
        <a:ext cx="2085634" cy="79942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B8DBA-13FA-4AC6-BE0C-CCF9EFF0B427}">
      <dsp:nvSpPr>
        <dsp:cNvPr id="0" name=""/>
        <dsp:cNvSpPr/>
      </dsp:nvSpPr>
      <dsp:spPr>
        <a:xfrm rot="5400000">
          <a:off x="-191820" y="194907"/>
          <a:ext cx="1278803" cy="8951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tx1"/>
              </a:solidFill>
            </a:rPr>
            <a:t>CY2018 Redetermination Hearing</a:t>
          </a:r>
          <a:endParaRPr lang="en-US" sz="1200" b="1" kern="1200" dirty="0">
            <a:solidFill>
              <a:schemeClr val="tx1"/>
            </a:solidFill>
          </a:endParaRPr>
        </a:p>
      </dsp:txBody>
      <dsp:txXfrm rot="-5400000">
        <a:off x="1" y="450667"/>
        <a:ext cx="895162" cy="383641"/>
      </dsp:txXfrm>
    </dsp:sp>
    <dsp:sp modelId="{FA54C844-4CCE-4FAA-AFB9-7FD00CE548CC}">
      <dsp:nvSpPr>
        <dsp:cNvPr id="0" name=""/>
        <dsp:cNvSpPr/>
      </dsp:nvSpPr>
      <dsp:spPr>
        <a:xfrm rot="5400000">
          <a:off x="3431382" y="-2533133"/>
          <a:ext cx="831659" cy="59040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t>Redetermination Hearing was held on November 14th at 10:00 a.m. at the Kansas Insurance Dept</a:t>
          </a:r>
          <a:r>
            <a:rPr lang="en-US" sz="2000" kern="1200" dirty="0" smtClean="0"/>
            <a:t>.</a:t>
          </a:r>
          <a:endParaRPr lang="en-US" sz="2000" kern="1200" dirty="0"/>
        </a:p>
      </dsp:txBody>
      <dsp:txXfrm rot="-5400000">
        <a:off x="895162" y="43685"/>
        <a:ext cx="5863501" cy="750463"/>
      </dsp:txXfrm>
    </dsp:sp>
    <dsp:sp modelId="{DB415D44-A3C0-453B-967E-44E8B7126DAE}">
      <dsp:nvSpPr>
        <dsp:cNvPr id="0" name=""/>
        <dsp:cNvSpPr/>
      </dsp:nvSpPr>
      <dsp:spPr>
        <a:xfrm rot="5400000">
          <a:off x="-191820" y="1282439"/>
          <a:ext cx="1278803" cy="8951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Who Applied?</a:t>
          </a:r>
          <a:endParaRPr lang="en-US" sz="1300" b="1" kern="1200" dirty="0">
            <a:solidFill>
              <a:schemeClr val="tx1"/>
            </a:solidFill>
          </a:endParaRPr>
        </a:p>
      </dsp:txBody>
      <dsp:txXfrm rot="-5400000">
        <a:off x="1" y="1538199"/>
        <a:ext cx="895162" cy="383641"/>
      </dsp:txXfrm>
    </dsp:sp>
    <dsp:sp modelId="{D54284AA-B438-419E-BED3-5F1E26716F67}">
      <dsp:nvSpPr>
        <dsp:cNvPr id="0" name=""/>
        <dsp:cNvSpPr/>
      </dsp:nvSpPr>
      <dsp:spPr>
        <a:xfrm rot="5400000">
          <a:off x="3431601" y="-1453402"/>
          <a:ext cx="831222" cy="59040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47 FRAs applied for redetermination </a:t>
          </a:r>
          <a:endParaRPr lang="en-US" sz="1800" b="1" kern="1200" dirty="0"/>
        </a:p>
        <a:p>
          <a:pPr marL="171450" lvl="1" indent="-171450" algn="l" defTabSz="800100" rtl="0">
            <a:lnSpc>
              <a:spcPct val="90000"/>
            </a:lnSpc>
            <a:spcBef>
              <a:spcPct val="0"/>
            </a:spcBef>
            <a:spcAft>
              <a:spcPct val="15000"/>
            </a:spcAft>
            <a:buChar char="••"/>
          </a:pPr>
          <a:r>
            <a:rPr lang="en-US" sz="1800" b="1" kern="1200" dirty="0" smtClean="0"/>
            <a:t>1 FRA was withdrawn by Administrator</a:t>
          </a:r>
          <a:endParaRPr lang="en-US" sz="1800" b="1" kern="1200" dirty="0"/>
        </a:p>
        <a:p>
          <a:pPr marL="171450" lvl="1" indent="-171450" algn="l" defTabSz="800100" rtl="0">
            <a:lnSpc>
              <a:spcPct val="90000"/>
            </a:lnSpc>
            <a:spcBef>
              <a:spcPct val="0"/>
            </a:spcBef>
            <a:spcAft>
              <a:spcPct val="15000"/>
            </a:spcAft>
            <a:buChar char="••"/>
          </a:pPr>
          <a:r>
            <a:rPr lang="en-US" sz="1800" b="1" kern="1200" dirty="0" smtClean="0"/>
            <a:t>2 FRAs stand to lose</a:t>
          </a:r>
          <a:endParaRPr lang="en-US" sz="1800" b="1" kern="1200" dirty="0"/>
        </a:p>
      </dsp:txBody>
      <dsp:txXfrm rot="-5400000">
        <a:off x="895163" y="1123613"/>
        <a:ext cx="5863522" cy="750068"/>
      </dsp:txXfrm>
    </dsp:sp>
    <dsp:sp modelId="{BCA1828D-32C1-4CEC-9720-DBCFB60EA5A9}">
      <dsp:nvSpPr>
        <dsp:cNvPr id="0" name=""/>
        <dsp:cNvSpPr/>
      </dsp:nvSpPr>
      <dsp:spPr>
        <a:xfrm rot="5400000">
          <a:off x="-191820" y="2354805"/>
          <a:ext cx="1278803" cy="8951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When can you apply?</a:t>
          </a:r>
          <a:endParaRPr lang="en-US" sz="1300" b="1" kern="1200" dirty="0">
            <a:solidFill>
              <a:schemeClr val="tx1"/>
            </a:solidFill>
          </a:endParaRPr>
        </a:p>
      </dsp:txBody>
      <dsp:txXfrm rot="-5400000">
        <a:off x="1" y="2610565"/>
        <a:ext cx="895162" cy="383641"/>
      </dsp:txXfrm>
    </dsp:sp>
    <dsp:sp modelId="{03B6890A-663A-44FE-95D7-3DFD3CCCEA48}">
      <dsp:nvSpPr>
        <dsp:cNvPr id="0" name=""/>
        <dsp:cNvSpPr/>
      </dsp:nvSpPr>
      <dsp:spPr>
        <a:xfrm rot="5400000">
          <a:off x="3431601" y="-373453"/>
          <a:ext cx="831222" cy="59040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t>FRA’s may apply for redetermination every 3 years between January 1st and September 30th</a:t>
          </a:r>
          <a:endParaRPr lang="en-US" sz="2000" b="1" kern="1200" dirty="0"/>
        </a:p>
      </dsp:txBody>
      <dsp:txXfrm rot="-5400000">
        <a:off x="895163" y="2203562"/>
        <a:ext cx="5863522" cy="75006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DACCE-52A8-4DAE-9665-DD21D8D2F1D1}">
      <dsp:nvSpPr>
        <dsp:cNvPr id="0" name=""/>
        <dsp:cNvSpPr/>
      </dsp:nvSpPr>
      <dsp:spPr>
        <a:xfrm>
          <a:off x="0" y="591343"/>
          <a:ext cx="2571749" cy="154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01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Financial Statements- </a:t>
          </a:r>
        </a:p>
        <a:p>
          <a:pPr lvl="0" algn="ctr"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5 Years</a:t>
          </a:r>
        </a:p>
      </dsp:txBody>
      <dsp:txXfrm>
        <a:off x="0" y="591343"/>
        <a:ext cx="2571749" cy="1543050"/>
      </dsp:txXfrm>
    </dsp:sp>
    <dsp:sp modelId="{7F8489E1-E2FA-4B56-B3BA-1BE5012C0325}">
      <dsp:nvSpPr>
        <dsp:cNvPr id="0" name=""/>
        <dsp:cNvSpPr/>
      </dsp:nvSpPr>
      <dsp:spPr>
        <a:xfrm>
          <a:off x="2828925" y="591343"/>
          <a:ext cx="2571749" cy="154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01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Bank Records- </a:t>
          </a:r>
        </a:p>
        <a:p>
          <a:pPr lvl="0" algn="ctr" defTabSz="12446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3 Years</a:t>
          </a:r>
        </a:p>
      </dsp:txBody>
      <dsp:txXfrm>
        <a:off x="2828925" y="591343"/>
        <a:ext cx="2571749" cy="1543050"/>
      </dsp:txXfrm>
    </dsp:sp>
    <dsp:sp modelId="{B889D5FA-D613-4B30-BA7B-892F7F1AD795}">
      <dsp:nvSpPr>
        <dsp:cNvPr id="0" name=""/>
        <dsp:cNvSpPr/>
      </dsp:nvSpPr>
      <dsp:spPr>
        <a:xfrm>
          <a:off x="5657849" y="591343"/>
          <a:ext cx="2571749" cy="154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01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p>
        <a:p>
          <a:pPr lvl="0" algn="ctr" defTabSz="889000">
            <a:lnSpc>
              <a:spcPct val="90000"/>
            </a:lnSpc>
            <a:spcBef>
              <a:spcPct val="0"/>
            </a:spcBef>
            <a:spcAft>
              <a:spcPct val="35000"/>
            </a:spcAft>
          </a:pPr>
          <a:r>
            <a:rPr lang="en-US" sz="2000" b="1" kern="1200" dirty="0">
              <a:effectLst>
                <a:outerShdw blurRad="38100" dist="38100" dir="2700000" algn="tl">
                  <a:srgbClr val="000000">
                    <a:alpha val="43137"/>
                  </a:srgbClr>
                </a:outerShdw>
              </a:effectLst>
            </a:rPr>
            <a:t>Articles of Incorporation and Bylaws- </a:t>
          </a:r>
        </a:p>
        <a:p>
          <a:pPr lvl="0" algn="ctr" defTabSz="889000">
            <a:lnSpc>
              <a:spcPct val="90000"/>
            </a:lnSpc>
            <a:spcBef>
              <a:spcPct val="0"/>
            </a:spcBef>
            <a:spcAft>
              <a:spcPct val="35000"/>
            </a:spcAft>
          </a:pPr>
          <a:r>
            <a:rPr lang="en-US" sz="2000" b="1" kern="1200" dirty="0">
              <a:effectLst>
                <a:outerShdw blurRad="38100" dist="38100" dir="2700000" algn="tl">
                  <a:srgbClr val="000000">
                    <a:alpha val="43137"/>
                  </a:srgbClr>
                </a:outerShdw>
              </a:effectLst>
            </a:rPr>
            <a:t>100 Years</a:t>
          </a:r>
        </a:p>
        <a:p>
          <a:pPr lvl="0" algn="ctr" defTabSz="889000">
            <a:lnSpc>
              <a:spcPct val="90000"/>
            </a:lnSpc>
            <a:spcBef>
              <a:spcPct val="0"/>
            </a:spcBef>
            <a:spcAft>
              <a:spcPct val="35000"/>
            </a:spcAft>
          </a:pPr>
          <a:endParaRPr lang="en-US" sz="1800" kern="1200" dirty="0"/>
        </a:p>
      </dsp:txBody>
      <dsp:txXfrm>
        <a:off x="5657849" y="591343"/>
        <a:ext cx="2571749" cy="1543050"/>
      </dsp:txXfrm>
    </dsp:sp>
    <dsp:sp modelId="{34733669-8D02-4115-84E0-587D1884BFAC}">
      <dsp:nvSpPr>
        <dsp:cNvPr id="0" name=""/>
        <dsp:cNvSpPr/>
      </dsp:nvSpPr>
      <dsp:spPr>
        <a:xfrm>
          <a:off x="0" y="2391569"/>
          <a:ext cx="2571749" cy="154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01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Correspondence- </a:t>
          </a:r>
        </a:p>
        <a:p>
          <a:pPr lvl="0" algn="ctr"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Keep until no longer useful</a:t>
          </a:r>
        </a:p>
      </dsp:txBody>
      <dsp:txXfrm>
        <a:off x="0" y="2391569"/>
        <a:ext cx="2571749" cy="1543050"/>
      </dsp:txXfrm>
    </dsp:sp>
    <dsp:sp modelId="{CBE0C768-3834-4ED1-A85D-378F834B06AC}">
      <dsp:nvSpPr>
        <dsp:cNvPr id="0" name=""/>
        <dsp:cNvSpPr/>
      </dsp:nvSpPr>
      <dsp:spPr>
        <a:xfrm>
          <a:off x="2828925" y="2391569"/>
          <a:ext cx="2571749" cy="154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01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Contracts- </a:t>
          </a:r>
        </a:p>
        <a:p>
          <a:pPr lvl="0" algn="ctr"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Keep until expired plus 5 years</a:t>
          </a:r>
        </a:p>
      </dsp:txBody>
      <dsp:txXfrm>
        <a:off x="2828925" y="2391569"/>
        <a:ext cx="2571749" cy="1543050"/>
      </dsp:txXfrm>
    </dsp:sp>
    <dsp:sp modelId="{0951F729-6C95-469B-AAE4-0D3965D0572A}">
      <dsp:nvSpPr>
        <dsp:cNvPr id="0" name=""/>
        <dsp:cNvSpPr/>
      </dsp:nvSpPr>
      <dsp:spPr>
        <a:xfrm>
          <a:off x="5657849" y="2391569"/>
          <a:ext cx="2571749" cy="1543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101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Meeting Transcripts- Keep until no longer useful</a:t>
          </a:r>
        </a:p>
      </dsp:txBody>
      <dsp:txXfrm>
        <a:off x="5657849" y="2391569"/>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C9E09-F425-4649-ACDF-37F913C9BCEB}">
      <dsp:nvSpPr>
        <dsp:cNvPr id="0" name=""/>
        <dsp:cNvSpPr/>
      </dsp:nvSpPr>
      <dsp:spPr>
        <a:xfrm>
          <a:off x="1069" y="591084"/>
          <a:ext cx="3893715" cy="194685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76200" rIns="114300" bIns="76200" numCol="1" spcCol="1270" anchor="ctr" anchorCtr="0">
          <a:noAutofit/>
        </a:bodyPr>
        <a:lstStyle/>
        <a:p>
          <a:pPr lvl="0" algn="ctr" defTabSz="2667000">
            <a:lnSpc>
              <a:spcPct val="90000"/>
            </a:lnSpc>
            <a:spcBef>
              <a:spcPct val="0"/>
            </a:spcBef>
            <a:spcAft>
              <a:spcPct val="35000"/>
            </a:spcAft>
          </a:pPr>
          <a:r>
            <a:rPr lang="en-US" sz="6000" kern="1200" dirty="0"/>
            <a:t>Bank Accounts</a:t>
          </a:r>
        </a:p>
      </dsp:txBody>
      <dsp:txXfrm>
        <a:off x="58090" y="648105"/>
        <a:ext cx="3779673" cy="1832815"/>
      </dsp:txXfrm>
    </dsp:sp>
    <dsp:sp modelId="{011495A0-1EE5-407B-9E0F-1E9AAA1E106C}">
      <dsp:nvSpPr>
        <dsp:cNvPr id="0" name=""/>
        <dsp:cNvSpPr/>
      </dsp:nvSpPr>
      <dsp:spPr>
        <a:xfrm>
          <a:off x="390441" y="2537942"/>
          <a:ext cx="377347" cy="1472175"/>
        </a:xfrm>
        <a:custGeom>
          <a:avLst/>
          <a:gdLst/>
          <a:ahLst/>
          <a:cxnLst/>
          <a:rect l="0" t="0" r="0" b="0"/>
          <a:pathLst>
            <a:path>
              <a:moveTo>
                <a:pt x="0" y="0"/>
              </a:moveTo>
              <a:lnTo>
                <a:pt x="0" y="1472175"/>
              </a:lnTo>
              <a:lnTo>
                <a:pt x="377347" y="1472175"/>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071EB5-E7F8-4496-9C56-F5D202BCFCA6}">
      <dsp:nvSpPr>
        <dsp:cNvPr id="0" name=""/>
        <dsp:cNvSpPr/>
      </dsp:nvSpPr>
      <dsp:spPr>
        <a:xfrm>
          <a:off x="767789" y="3036688"/>
          <a:ext cx="3114972" cy="194685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50800" rIns="76200" bIns="50800" numCol="1" spcCol="1270" anchor="t" anchorCtr="0">
          <a:noAutofit/>
        </a:bodyPr>
        <a:lstStyle/>
        <a:p>
          <a:pPr lvl="0" algn="l" defTabSz="1778000">
            <a:lnSpc>
              <a:spcPct val="90000"/>
            </a:lnSpc>
            <a:spcBef>
              <a:spcPct val="0"/>
            </a:spcBef>
            <a:spcAft>
              <a:spcPct val="35000"/>
            </a:spcAft>
          </a:pPr>
          <a:r>
            <a:rPr lang="en-US" sz="4000" b="1" kern="1200" dirty="0" smtClean="0"/>
            <a:t>$31.7 Million</a:t>
          </a:r>
          <a:endParaRPr lang="en-US" sz="4000" b="1" kern="1200" dirty="0"/>
        </a:p>
        <a:p>
          <a:pPr marL="285750" lvl="1" indent="-285750" algn="l" defTabSz="1377950">
            <a:lnSpc>
              <a:spcPct val="90000"/>
            </a:lnSpc>
            <a:spcBef>
              <a:spcPct val="0"/>
            </a:spcBef>
            <a:spcAft>
              <a:spcPct val="15000"/>
            </a:spcAft>
            <a:buChar char="••"/>
          </a:pPr>
          <a:r>
            <a:rPr lang="en-US" sz="3100" b="1" kern="1200" dirty="0"/>
            <a:t>Interest </a:t>
          </a:r>
        </a:p>
        <a:p>
          <a:pPr marL="285750" lvl="1" indent="-285750" algn="l" defTabSz="1377950">
            <a:lnSpc>
              <a:spcPct val="90000"/>
            </a:lnSpc>
            <a:spcBef>
              <a:spcPct val="0"/>
            </a:spcBef>
            <a:spcAft>
              <a:spcPct val="15000"/>
            </a:spcAft>
            <a:buChar char="••"/>
          </a:pPr>
          <a:r>
            <a:rPr lang="en-US" sz="3100" b="1" kern="1200" dirty="0" smtClean="0"/>
            <a:t>$118 </a:t>
          </a:r>
          <a:r>
            <a:rPr lang="en-US" sz="3100" b="1" kern="1200" dirty="0"/>
            <a:t>Thousand</a:t>
          </a:r>
        </a:p>
      </dsp:txBody>
      <dsp:txXfrm>
        <a:off x="824810" y="3093709"/>
        <a:ext cx="3000930" cy="1832815"/>
      </dsp:txXfrm>
    </dsp:sp>
    <dsp:sp modelId="{17E10BE7-C599-4D5F-BF22-2A503AFF0F17}">
      <dsp:nvSpPr>
        <dsp:cNvPr id="0" name=""/>
        <dsp:cNvSpPr/>
      </dsp:nvSpPr>
      <dsp:spPr>
        <a:xfrm>
          <a:off x="4868214" y="591084"/>
          <a:ext cx="3893715" cy="1946857"/>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76200" rIns="114300" bIns="76200" numCol="1" spcCol="1270" anchor="ctr" anchorCtr="0">
          <a:noAutofit/>
        </a:bodyPr>
        <a:lstStyle/>
        <a:p>
          <a:pPr lvl="0" algn="ctr" defTabSz="2667000">
            <a:lnSpc>
              <a:spcPct val="90000"/>
            </a:lnSpc>
            <a:spcBef>
              <a:spcPct val="0"/>
            </a:spcBef>
            <a:spcAft>
              <a:spcPct val="35000"/>
            </a:spcAft>
          </a:pPr>
          <a:r>
            <a:rPr lang="en-US" sz="6000" kern="1200" dirty="0"/>
            <a:t>Annuities Pensions</a:t>
          </a:r>
        </a:p>
      </dsp:txBody>
      <dsp:txXfrm>
        <a:off x="4925235" y="648105"/>
        <a:ext cx="3779673" cy="1832815"/>
      </dsp:txXfrm>
    </dsp:sp>
    <dsp:sp modelId="{A8BD69F4-4F07-444C-9B07-6E0DB8C960AF}">
      <dsp:nvSpPr>
        <dsp:cNvPr id="0" name=""/>
        <dsp:cNvSpPr/>
      </dsp:nvSpPr>
      <dsp:spPr>
        <a:xfrm>
          <a:off x="5257586" y="2537942"/>
          <a:ext cx="389371" cy="1460143"/>
        </a:xfrm>
        <a:custGeom>
          <a:avLst/>
          <a:gdLst/>
          <a:ahLst/>
          <a:cxnLst/>
          <a:rect l="0" t="0" r="0" b="0"/>
          <a:pathLst>
            <a:path>
              <a:moveTo>
                <a:pt x="0" y="0"/>
              </a:moveTo>
              <a:lnTo>
                <a:pt x="0" y="1460143"/>
              </a:lnTo>
              <a:lnTo>
                <a:pt x="389371" y="1460143"/>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8A6F8D-CABF-463B-87E3-89D0F0726321}">
      <dsp:nvSpPr>
        <dsp:cNvPr id="0" name=""/>
        <dsp:cNvSpPr/>
      </dsp:nvSpPr>
      <dsp:spPr>
        <a:xfrm>
          <a:off x="5646957" y="3024657"/>
          <a:ext cx="3114972" cy="194685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50800" rIns="76200" bIns="50800" numCol="1" spcCol="1270" anchor="t" anchorCtr="0">
          <a:noAutofit/>
        </a:bodyPr>
        <a:lstStyle/>
        <a:p>
          <a:pPr lvl="0" algn="l" defTabSz="1778000">
            <a:lnSpc>
              <a:spcPct val="90000"/>
            </a:lnSpc>
            <a:spcBef>
              <a:spcPct val="0"/>
            </a:spcBef>
            <a:spcAft>
              <a:spcPct val="35000"/>
            </a:spcAft>
          </a:pPr>
          <a:r>
            <a:rPr lang="en-US" sz="4000" b="1" kern="1200" dirty="0" smtClean="0"/>
            <a:t>$54.2 </a:t>
          </a:r>
          <a:r>
            <a:rPr lang="en-US" sz="4000" b="1" kern="1200" dirty="0"/>
            <a:t>Million</a:t>
          </a:r>
        </a:p>
        <a:p>
          <a:pPr marL="285750" lvl="1" indent="-285750" algn="l" defTabSz="1377950">
            <a:lnSpc>
              <a:spcPct val="90000"/>
            </a:lnSpc>
            <a:spcBef>
              <a:spcPct val="0"/>
            </a:spcBef>
            <a:spcAft>
              <a:spcPct val="15000"/>
            </a:spcAft>
            <a:buChar char="••"/>
          </a:pPr>
          <a:r>
            <a:rPr lang="en-US" sz="3100" b="1" kern="1200" dirty="0"/>
            <a:t>Gain </a:t>
          </a:r>
        </a:p>
        <a:p>
          <a:pPr marL="285750" lvl="1" indent="-285750" algn="l" defTabSz="1377950">
            <a:lnSpc>
              <a:spcPct val="90000"/>
            </a:lnSpc>
            <a:spcBef>
              <a:spcPct val="0"/>
            </a:spcBef>
            <a:spcAft>
              <a:spcPct val="15000"/>
            </a:spcAft>
            <a:buChar char="••"/>
          </a:pPr>
          <a:r>
            <a:rPr lang="en-US" sz="3100" b="1" kern="1200" dirty="0" smtClean="0"/>
            <a:t>$4.4 </a:t>
          </a:r>
          <a:r>
            <a:rPr lang="en-US" sz="3100" b="1" kern="1200" dirty="0"/>
            <a:t>Million</a:t>
          </a:r>
        </a:p>
      </dsp:txBody>
      <dsp:txXfrm>
        <a:off x="5703978" y="3081678"/>
        <a:ext cx="3000930" cy="183281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89AC5-AADA-407B-B487-8C9223ED39D5}">
      <dsp:nvSpPr>
        <dsp:cNvPr id="0" name=""/>
        <dsp:cNvSpPr/>
      </dsp:nvSpPr>
      <dsp:spPr>
        <a:xfrm>
          <a:off x="2895606" y="76206"/>
          <a:ext cx="2410283" cy="1696125"/>
        </a:xfrm>
        <a:prstGeom prst="trapezoid">
          <a:avLst>
            <a:gd name="adj" fmla="val 71053"/>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1" kern="1200" dirty="0">
            <a:solidFill>
              <a:schemeClr val="bg1"/>
            </a:solidFill>
          </a:endParaRPr>
        </a:p>
        <a:p>
          <a:pPr lvl="0" algn="ctr" defTabSz="711200">
            <a:lnSpc>
              <a:spcPct val="100000"/>
            </a:lnSpc>
            <a:spcBef>
              <a:spcPct val="0"/>
            </a:spcBef>
            <a:spcAft>
              <a:spcPts val="0"/>
            </a:spcAft>
          </a:pPr>
          <a:r>
            <a:rPr lang="en-US" sz="1600" b="1" kern="1200" dirty="0">
              <a:solidFill>
                <a:schemeClr val="bg1"/>
              </a:solidFill>
              <a:effectLst/>
            </a:rPr>
            <a:t>Public </a:t>
          </a:r>
        </a:p>
        <a:p>
          <a:pPr lvl="0" algn="ctr" defTabSz="711200">
            <a:lnSpc>
              <a:spcPct val="100000"/>
            </a:lnSpc>
            <a:spcBef>
              <a:spcPct val="0"/>
            </a:spcBef>
            <a:spcAft>
              <a:spcPts val="0"/>
            </a:spcAft>
          </a:pPr>
          <a:r>
            <a:rPr lang="en-US" sz="1600" b="1" kern="1200" dirty="0" smtClean="0">
              <a:solidFill>
                <a:schemeClr val="bg1"/>
              </a:solidFill>
              <a:effectLst/>
            </a:rPr>
            <a:t>records must</a:t>
          </a:r>
        </a:p>
        <a:p>
          <a:pPr lvl="0" algn="ctr" defTabSz="711200">
            <a:lnSpc>
              <a:spcPct val="100000"/>
            </a:lnSpc>
            <a:spcBef>
              <a:spcPct val="0"/>
            </a:spcBef>
            <a:spcAft>
              <a:spcPts val="0"/>
            </a:spcAft>
          </a:pPr>
          <a:r>
            <a:rPr lang="en-US" sz="1600" b="1" kern="1200" dirty="0" smtClean="0">
              <a:solidFill>
                <a:schemeClr val="bg1"/>
              </a:solidFill>
              <a:effectLst/>
            </a:rPr>
            <a:t>be open to any</a:t>
          </a:r>
        </a:p>
        <a:p>
          <a:pPr lvl="0" algn="ctr" defTabSz="711200">
            <a:lnSpc>
              <a:spcPct val="100000"/>
            </a:lnSpc>
            <a:spcBef>
              <a:spcPct val="0"/>
            </a:spcBef>
            <a:spcAft>
              <a:spcPts val="0"/>
            </a:spcAft>
          </a:pPr>
          <a:r>
            <a:rPr lang="en-US" sz="1600" b="1" kern="1200" dirty="0" smtClean="0">
              <a:solidFill>
                <a:schemeClr val="bg1"/>
              </a:solidFill>
              <a:effectLst/>
            </a:rPr>
            <a:t>person.</a:t>
          </a:r>
          <a:endParaRPr lang="en-US" sz="1600" b="1" kern="1200" dirty="0">
            <a:solidFill>
              <a:schemeClr val="bg1"/>
            </a:solidFill>
            <a:effectLst/>
          </a:endParaRPr>
        </a:p>
      </dsp:txBody>
      <dsp:txXfrm>
        <a:off x="2895606" y="76206"/>
        <a:ext cx="2410283" cy="1696125"/>
      </dsp:txXfrm>
    </dsp:sp>
    <dsp:sp modelId="{3D020C54-2F00-432A-862A-70AD4BA2BF9B}">
      <dsp:nvSpPr>
        <dsp:cNvPr id="0" name=""/>
        <dsp:cNvSpPr/>
      </dsp:nvSpPr>
      <dsp:spPr>
        <a:xfrm>
          <a:off x="1205141" y="1696125"/>
          <a:ext cx="5819316" cy="2398949"/>
        </a:xfrm>
        <a:prstGeom prst="trapezoid">
          <a:avLst>
            <a:gd name="adj" fmla="val 7105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	</a:t>
          </a:r>
        </a:p>
        <a:p>
          <a:pPr lvl="0" algn="ctr" defTabSz="1066800">
            <a:lnSpc>
              <a:spcPct val="90000"/>
            </a:lnSpc>
            <a:spcBef>
              <a:spcPct val="0"/>
            </a:spcBef>
            <a:spcAft>
              <a:spcPct val="35000"/>
            </a:spcAft>
          </a:pPr>
          <a:r>
            <a:rPr lang="en-US" sz="2400" b="1" kern="1200" dirty="0">
              <a:effectLst/>
            </a:rPr>
            <a:t>Public records are defined </a:t>
          </a:r>
          <a:r>
            <a:rPr lang="en-US" sz="2400" b="1" kern="1200" dirty="0" smtClean="0">
              <a:effectLst/>
            </a:rPr>
            <a:t>as </a:t>
          </a:r>
          <a:r>
            <a:rPr lang="en-US" sz="2400" b="1" kern="1200" dirty="0">
              <a:effectLst/>
            </a:rPr>
            <a:t>"any recorded information</a:t>
          </a:r>
          <a:r>
            <a:rPr lang="en-US" sz="2400" b="1" kern="1200" dirty="0" smtClean="0">
              <a:effectLst/>
            </a:rPr>
            <a:t>,” maintained </a:t>
          </a:r>
          <a:r>
            <a:rPr lang="en-US" sz="2400" b="1" kern="1200" dirty="0">
              <a:effectLst/>
            </a:rPr>
            <a:t>or kept by </a:t>
          </a:r>
          <a:r>
            <a:rPr lang="en-US" sz="2400" b="1" kern="1200" dirty="0" smtClean="0">
              <a:effectLst/>
            </a:rPr>
            <a:t>any </a:t>
          </a:r>
          <a:r>
            <a:rPr lang="en-US" sz="2400" b="1" u="sng" kern="1200" dirty="0">
              <a:effectLst/>
            </a:rPr>
            <a:t>public agency</a:t>
          </a:r>
          <a:r>
            <a:rPr lang="en-US" sz="2400" b="1" kern="1200" dirty="0">
              <a:effectLst/>
            </a:rPr>
            <a:t>.</a:t>
          </a:r>
        </a:p>
      </dsp:txBody>
      <dsp:txXfrm>
        <a:off x="2223522" y="1696125"/>
        <a:ext cx="3782555" cy="2398949"/>
      </dsp:txXfrm>
    </dsp:sp>
    <dsp:sp modelId="{9A9D55C7-6E2C-4352-A636-5D3741264909}">
      <dsp:nvSpPr>
        <dsp:cNvPr id="0" name=""/>
        <dsp:cNvSpPr/>
      </dsp:nvSpPr>
      <dsp:spPr>
        <a:xfrm>
          <a:off x="0" y="4095074"/>
          <a:ext cx="8229600" cy="1696125"/>
        </a:xfrm>
        <a:prstGeom prst="trapezoid">
          <a:avLst>
            <a:gd name="adj" fmla="val 7105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extrusionH="76200">
          <a:bevelT/>
          <a:extrusionClr>
            <a:schemeClr val="accent5">
              <a:lumMod val="50000"/>
            </a:schemeClr>
          </a:extrusionClr>
        </a:sp3d>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b="1" u="sng" kern="1200" dirty="0">
            <a:solidFill>
              <a:schemeClr val="bg1"/>
            </a:solidFill>
          </a:endParaRPr>
        </a:p>
        <a:p>
          <a:pPr lvl="0" algn="ctr" defTabSz="1200150">
            <a:lnSpc>
              <a:spcPct val="90000"/>
            </a:lnSpc>
            <a:spcBef>
              <a:spcPct val="0"/>
            </a:spcBef>
            <a:spcAft>
              <a:spcPct val="35000"/>
            </a:spcAft>
          </a:pPr>
          <a:r>
            <a:rPr lang="en-US" sz="2700" b="1" u="sng" kern="1200" dirty="0">
              <a:solidFill>
                <a:schemeClr val="bg1"/>
              </a:solidFill>
              <a:effectLst/>
            </a:rPr>
            <a:t>Public Agency</a:t>
          </a:r>
          <a:r>
            <a:rPr lang="en-US" sz="2700" b="1" kern="1200" dirty="0">
              <a:solidFill>
                <a:schemeClr val="bg1"/>
              </a:solidFill>
              <a:effectLst/>
            </a:rPr>
            <a:t>: </a:t>
          </a:r>
          <a:r>
            <a:rPr lang="en-US" sz="2700" b="1" kern="1200" dirty="0" smtClean="0">
              <a:solidFill>
                <a:schemeClr val="bg1"/>
              </a:solidFill>
              <a:effectLst/>
            </a:rPr>
            <a:t>agency or </a:t>
          </a:r>
          <a:r>
            <a:rPr lang="en-US" sz="2700" b="1" kern="1200" dirty="0">
              <a:solidFill>
                <a:schemeClr val="bg1"/>
              </a:solidFill>
              <a:effectLst/>
            </a:rPr>
            <a:t>any </a:t>
          </a:r>
          <a:r>
            <a:rPr lang="en-US" sz="2700" b="1" kern="1200" dirty="0" smtClean="0">
              <a:solidFill>
                <a:schemeClr val="bg1"/>
              </a:solidFill>
              <a:effectLst/>
            </a:rPr>
            <a:t>entity</a:t>
          </a:r>
          <a:r>
            <a:rPr lang="en-US" sz="2700" b="1" kern="1200" dirty="0">
              <a:solidFill>
                <a:schemeClr val="bg1"/>
              </a:solidFill>
              <a:effectLst/>
            </a:rPr>
            <a:t>, receiving or expending </a:t>
          </a:r>
          <a:r>
            <a:rPr lang="en-US" sz="2700" b="1" u="sng" kern="1200" dirty="0" smtClean="0">
              <a:solidFill>
                <a:schemeClr val="bg1"/>
              </a:solidFill>
              <a:effectLst/>
            </a:rPr>
            <a:t>public </a:t>
          </a:r>
          <a:r>
            <a:rPr lang="en-US" sz="2700" b="1" u="sng" kern="1200" dirty="0">
              <a:solidFill>
                <a:schemeClr val="bg1"/>
              </a:solidFill>
              <a:effectLst/>
            </a:rPr>
            <a:t>funds</a:t>
          </a:r>
          <a:r>
            <a:rPr lang="en-US" sz="2700" b="1" kern="1200" dirty="0">
              <a:solidFill>
                <a:schemeClr val="bg1"/>
              </a:solidFill>
              <a:effectLst/>
            </a:rPr>
            <a:t>.</a:t>
          </a:r>
        </a:p>
      </dsp:txBody>
      <dsp:txXfrm>
        <a:off x="1440179" y="4095074"/>
        <a:ext cx="5349240" cy="169612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B4DA2-A519-4D55-9F0A-9441565086D2}">
      <dsp:nvSpPr>
        <dsp:cNvPr id="0" name=""/>
        <dsp:cNvSpPr/>
      </dsp:nvSpPr>
      <dsp:spPr>
        <a:xfrm>
          <a:off x="3079243" y="1921781"/>
          <a:ext cx="2327841" cy="22734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b="1" kern="1200" dirty="0"/>
            <a:t>Kansas Open Records </a:t>
          </a:r>
        </a:p>
      </dsp:txBody>
      <dsp:txXfrm>
        <a:off x="3190223" y="2032761"/>
        <a:ext cx="2105881" cy="2051466"/>
      </dsp:txXfrm>
    </dsp:sp>
    <dsp:sp modelId="{76E151B4-76F3-4710-BD03-5D15D0B39F93}">
      <dsp:nvSpPr>
        <dsp:cNvPr id="0" name=""/>
        <dsp:cNvSpPr/>
      </dsp:nvSpPr>
      <dsp:spPr>
        <a:xfrm rot="16256908">
          <a:off x="4052463" y="1708764"/>
          <a:ext cx="426092" cy="0"/>
        </a:xfrm>
        <a:custGeom>
          <a:avLst/>
          <a:gdLst/>
          <a:ahLst/>
          <a:cxnLst/>
          <a:rect l="0" t="0" r="0" b="0"/>
          <a:pathLst>
            <a:path>
              <a:moveTo>
                <a:pt x="0" y="0"/>
              </a:moveTo>
              <a:lnTo>
                <a:pt x="426092"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4C7559-62E0-47D4-A0DF-72291568A06B}">
      <dsp:nvSpPr>
        <dsp:cNvPr id="0" name=""/>
        <dsp:cNvSpPr/>
      </dsp:nvSpPr>
      <dsp:spPr>
        <a:xfrm>
          <a:off x="3430564" y="102061"/>
          <a:ext cx="1700016" cy="1393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b="1" kern="1200" dirty="0"/>
            <a:t>Information Officer</a:t>
          </a:r>
        </a:p>
      </dsp:txBody>
      <dsp:txXfrm>
        <a:off x="3498598" y="170095"/>
        <a:ext cx="1563948" cy="1257618"/>
      </dsp:txXfrm>
    </dsp:sp>
    <dsp:sp modelId="{EEF7DBB6-DCC0-4933-B6CF-47F4D39FEE8D}">
      <dsp:nvSpPr>
        <dsp:cNvPr id="0" name=""/>
        <dsp:cNvSpPr/>
      </dsp:nvSpPr>
      <dsp:spPr>
        <a:xfrm rot="1929922">
          <a:off x="5363488" y="3941688"/>
          <a:ext cx="568092" cy="0"/>
        </a:xfrm>
        <a:custGeom>
          <a:avLst/>
          <a:gdLst/>
          <a:ahLst/>
          <a:cxnLst/>
          <a:rect l="0" t="0" r="0" b="0"/>
          <a:pathLst>
            <a:path>
              <a:moveTo>
                <a:pt x="0" y="0"/>
              </a:moveTo>
              <a:lnTo>
                <a:pt x="568092"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C5FB0D4-0E49-4167-9580-246F18F436B9}">
      <dsp:nvSpPr>
        <dsp:cNvPr id="0" name=""/>
        <dsp:cNvSpPr/>
      </dsp:nvSpPr>
      <dsp:spPr>
        <a:xfrm>
          <a:off x="5887984" y="3843539"/>
          <a:ext cx="1782103" cy="161947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b="1" kern="1200" dirty="0"/>
            <a:t>Procedure for KORA</a:t>
          </a:r>
        </a:p>
      </dsp:txBody>
      <dsp:txXfrm>
        <a:off x="5967040" y="3922595"/>
        <a:ext cx="1623991" cy="1461366"/>
      </dsp:txXfrm>
    </dsp:sp>
    <dsp:sp modelId="{CAA013F0-809D-46B0-8FB9-DEBB559CF87B}">
      <dsp:nvSpPr>
        <dsp:cNvPr id="0" name=""/>
        <dsp:cNvSpPr/>
      </dsp:nvSpPr>
      <dsp:spPr>
        <a:xfrm rot="8906731">
          <a:off x="2526793" y="3929360"/>
          <a:ext cx="596552" cy="0"/>
        </a:xfrm>
        <a:custGeom>
          <a:avLst/>
          <a:gdLst/>
          <a:ahLst/>
          <a:cxnLst/>
          <a:rect l="0" t="0" r="0" b="0"/>
          <a:pathLst>
            <a:path>
              <a:moveTo>
                <a:pt x="0" y="0"/>
              </a:moveTo>
              <a:lnTo>
                <a:pt x="596552"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58EBD6-3F08-4C15-831D-9C7BC510091E}">
      <dsp:nvSpPr>
        <dsp:cNvPr id="0" name=""/>
        <dsp:cNvSpPr/>
      </dsp:nvSpPr>
      <dsp:spPr>
        <a:xfrm>
          <a:off x="861820" y="3843529"/>
          <a:ext cx="1709075" cy="153340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a:t>Requests Treated the Same</a:t>
          </a:r>
        </a:p>
      </dsp:txBody>
      <dsp:txXfrm>
        <a:off x="936675" y="3918384"/>
        <a:ext cx="1559365" cy="138369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86F8E-FCA7-4ED9-9D0B-5ECB42256CA8}">
      <dsp:nvSpPr>
        <dsp:cNvPr id="0" name=""/>
        <dsp:cNvSpPr/>
      </dsp:nvSpPr>
      <dsp:spPr>
        <a:xfrm>
          <a:off x="0" y="0"/>
          <a:ext cx="8302062" cy="12573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t>All records are open for inspection except personnel records.</a:t>
          </a:r>
        </a:p>
      </dsp:txBody>
      <dsp:txXfrm>
        <a:off x="36825" y="36825"/>
        <a:ext cx="6839095" cy="1183650"/>
      </dsp:txXfrm>
    </dsp:sp>
    <dsp:sp modelId="{FCB38D98-2730-47CB-B424-52457F6D59D3}">
      <dsp:nvSpPr>
        <dsp:cNvPr id="0" name=""/>
        <dsp:cNvSpPr/>
      </dsp:nvSpPr>
      <dsp:spPr>
        <a:xfrm>
          <a:off x="695297" y="1485900"/>
          <a:ext cx="8302062" cy="12573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t>Any person may make abstracts or obtain copies of a public record. </a:t>
          </a:r>
        </a:p>
      </dsp:txBody>
      <dsp:txXfrm>
        <a:off x="732122" y="1522725"/>
        <a:ext cx="6715869" cy="1183650"/>
      </dsp:txXfrm>
    </dsp:sp>
    <dsp:sp modelId="{36B00C32-CA4E-4ADD-B134-899F8BE9EB52}">
      <dsp:nvSpPr>
        <dsp:cNvPr id="0" name=""/>
        <dsp:cNvSpPr/>
      </dsp:nvSpPr>
      <dsp:spPr>
        <a:xfrm>
          <a:off x="1380217" y="2971800"/>
          <a:ext cx="8302062" cy="12573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a:t>If copies cannot be made in the place where the records are kept, the custodian shall allow arrangements to be made for use of other copying facilities. </a:t>
          </a:r>
        </a:p>
      </dsp:txBody>
      <dsp:txXfrm>
        <a:off x="1417042" y="3008625"/>
        <a:ext cx="6726247" cy="1183650"/>
      </dsp:txXfrm>
    </dsp:sp>
    <dsp:sp modelId="{8FF815FE-F26A-431D-AE3E-F4B09E1F3F93}">
      <dsp:nvSpPr>
        <dsp:cNvPr id="0" name=""/>
        <dsp:cNvSpPr/>
      </dsp:nvSpPr>
      <dsp:spPr>
        <a:xfrm>
          <a:off x="2075515" y="4457699"/>
          <a:ext cx="8302062" cy="12573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t>Members of the public cannot remove a record without written permission of the custodian. K.S.A. 45-218(a).</a:t>
          </a:r>
        </a:p>
      </dsp:txBody>
      <dsp:txXfrm>
        <a:off x="2112340" y="4494524"/>
        <a:ext cx="6715869" cy="1183650"/>
      </dsp:txXfrm>
    </dsp:sp>
    <dsp:sp modelId="{0E076AB2-909C-4176-8E49-A39B9DBF9B18}">
      <dsp:nvSpPr>
        <dsp:cNvPr id="0" name=""/>
        <dsp:cNvSpPr/>
      </dsp:nvSpPr>
      <dsp:spPr>
        <a:xfrm>
          <a:off x="7484817" y="962977"/>
          <a:ext cx="817245" cy="817245"/>
        </a:xfrm>
        <a:prstGeom prst="downArrow">
          <a:avLst>
            <a:gd name="adj1" fmla="val 55000"/>
            <a:gd name="adj2" fmla="val 45000"/>
          </a:avLst>
        </a:prstGeom>
        <a:solidFill>
          <a:schemeClr val="tx1">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668697" y="962977"/>
        <a:ext cx="449485" cy="614977"/>
      </dsp:txXfrm>
    </dsp:sp>
    <dsp:sp modelId="{A74523D3-BBF3-4AEE-9BB2-407601F7A519}">
      <dsp:nvSpPr>
        <dsp:cNvPr id="0" name=""/>
        <dsp:cNvSpPr/>
      </dsp:nvSpPr>
      <dsp:spPr>
        <a:xfrm>
          <a:off x="8180115" y="2448877"/>
          <a:ext cx="817245" cy="817245"/>
        </a:xfrm>
        <a:prstGeom prst="downArrow">
          <a:avLst>
            <a:gd name="adj1" fmla="val 55000"/>
            <a:gd name="adj2" fmla="val 45000"/>
          </a:avLst>
        </a:prstGeom>
        <a:solidFill>
          <a:schemeClr val="tx1">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363995" y="2448877"/>
        <a:ext cx="449485" cy="614977"/>
      </dsp:txXfrm>
    </dsp:sp>
    <dsp:sp modelId="{F87E2026-28EE-49D8-BF0F-9E60135CF338}">
      <dsp:nvSpPr>
        <dsp:cNvPr id="0" name=""/>
        <dsp:cNvSpPr/>
      </dsp:nvSpPr>
      <dsp:spPr>
        <a:xfrm>
          <a:off x="8865035" y="3934777"/>
          <a:ext cx="817245" cy="817245"/>
        </a:xfrm>
        <a:prstGeom prst="downArrow">
          <a:avLst>
            <a:gd name="adj1" fmla="val 55000"/>
            <a:gd name="adj2" fmla="val 45000"/>
          </a:avLst>
        </a:prstGeom>
        <a:solidFill>
          <a:schemeClr val="tx1">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9048915" y="3934777"/>
        <a:ext cx="449485" cy="6149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CB256-4F52-41D4-A679-AA0A55B14AF1}">
      <dsp:nvSpPr>
        <dsp:cNvPr id="0" name=""/>
        <dsp:cNvSpPr/>
      </dsp:nvSpPr>
      <dsp:spPr>
        <a:xfrm>
          <a:off x="2909935" y="3100642"/>
          <a:ext cx="2409729" cy="2409729"/>
        </a:xfrm>
        <a:prstGeom prst="ellipse">
          <a:avLst/>
        </a:prstGeom>
        <a:solidFill>
          <a:schemeClr val="accent5">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a:latin typeface="Arial" pitchFamily="34" charset="0"/>
              <a:cs typeface="Arial" pitchFamily="34" charset="0"/>
            </a:rPr>
            <a:t>$</a:t>
          </a:r>
          <a:r>
            <a:rPr lang="en-US" sz="2300" b="1" kern="1200" dirty="0" smtClean="0">
              <a:latin typeface="Arial" pitchFamily="34" charset="0"/>
              <a:cs typeface="Arial" pitchFamily="34" charset="0"/>
            </a:rPr>
            <a:t>13,528,771</a:t>
          </a:r>
          <a:endParaRPr lang="en-US" sz="2300" b="1" kern="1200" dirty="0">
            <a:latin typeface="Arial" pitchFamily="34" charset="0"/>
            <a:cs typeface="Arial" pitchFamily="34" charset="0"/>
          </a:endParaRPr>
        </a:p>
        <a:p>
          <a:pPr lvl="0" algn="ctr" defTabSz="1022350">
            <a:lnSpc>
              <a:spcPct val="90000"/>
            </a:lnSpc>
            <a:spcBef>
              <a:spcPct val="0"/>
            </a:spcBef>
            <a:spcAft>
              <a:spcPct val="35000"/>
            </a:spcAft>
          </a:pPr>
          <a:r>
            <a:rPr lang="en-US" sz="2300" kern="1200" dirty="0">
              <a:latin typeface="Arial" pitchFamily="34" charset="0"/>
              <a:cs typeface="Arial" pitchFamily="34" charset="0"/>
            </a:rPr>
            <a:t>FRA Premium Tax  </a:t>
          </a:r>
          <a:r>
            <a:rPr lang="en-US" sz="2300" kern="1200" dirty="0" smtClean="0">
              <a:latin typeface="Arial" pitchFamily="34" charset="0"/>
              <a:cs typeface="Arial" pitchFamily="34" charset="0"/>
            </a:rPr>
            <a:t>CY2017</a:t>
          </a:r>
          <a:endParaRPr lang="en-US" sz="2300" kern="1200" dirty="0">
            <a:latin typeface="Arial" pitchFamily="34" charset="0"/>
            <a:cs typeface="Arial" pitchFamily="34" charset="0"/>
          </a:endParaRPr>
        </a:p>
      </dsp:txBody>
      <dsp:txXfrm>
        <a:off x="3262832" y="3453539"/>
        <a:ext cx="1703935" cy="1703935"/>
      </dsp:txXfrm>
    </dsp:sp>
    <dsp:sp modelId="{460099BB-66F2-40DF-8F28-7BFB9CC331DE}">
      <dsp:nvSpPr>
        <dsp:cNvPr id="0" name=""/>
        <dsp:cNvSpPr/>
      </dsp:nvSpPr>
      <dsp:spPr>
        <a:xfrm rot="12900000">
          <a:off x="1152616" y="2610390"/>
          <a:ext cx="2063423" cy="6867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960D9-05B0-4E3D-83B5-47D689DC42CA}">
      <dsp:nvSpPr>
        <dsp:cNvPr id="0" name=""/>
        <dsp:cNvSpPr/>
      </dsp:nvSpPr>
      <dsp:spPr>
        <a:xfrm>
          <a:off x="194578" y="1446313"/>
          <a:ext cx="2289243" cy="1831394"/>
        </a:xfrm>
        <a:prstGeom prst="roundRect">
          <a:avLst>
            <a:gd name="adj" fmla="val 10000"/>
          </a:avLst>
        </a:prstGeom>
        <a:solidFill>
          <a:schemeClr val="accent5">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$502,863 </a:t>
          </a:r>
          <a:r>
            <a:rPr lang="en-US" sz="2800" kern="1200" dirty="0"/>
            <a:t>KSFFA</a:t>
          </a:r>
        </a:p>
      </dsp:txBody>
      <dsp:txXfrm>
        <a:off x="248218" y="1499953"/>
        <a:ext cx="2181963" cy="1724114"/>
      </dsp:txXfrm>
    </dsp:sp>
    <dsp:sp modelId="{BDBA8A1C-FA16-4497-B9A1-0B77114F9073}">
      <dsp:nvSpPr>
        <dsp:cNvPr id="0" name=""/>
        <dsp:cNvSpPr/>
      </dsp:nvSpPr>
      <dsp:spPr>
        <a:xfrm rot="16200000">
          <a:off x="3083088" y="1605450"/>
          <a:ext cx="2063423" cy="6867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5BEE14-EA10-404F-8FC4-094553E493FB}">
      <dsp:nvSpPr>
        <dsp:cNvPr id="0" name=""/>
        <dsp:cNvSpPr/>
      </dsp:nvSpPr>
      <dsp:spPr>
        <a:xfrm>
          <a:off x="2970178" y="1427"/>
          <a:ext cx="2289243" cy="1831394"/>
        </a:xfrm>
        <a:prstGeom prst="roundRect">
          <a:avLst>
            <a:gd name="adj" fmla="val 10000"/>
          </a:avLst>
        </a:prstGeom>
        <a:solidFill>
          <a:schemeClr val="accent5">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a:t>$100,000 KSFFA Death Benefit </a:t>
          </a:r>
        </a:p>
      </dsp:txBody>
      <dsp:txXfrm>
        <a:off x="3023818" y="55067"/>
        <a:ext cx="2181963" cy="1724114"/>
      </dsp:txXfrm>
    </dsp:sp>
    <dsp:sp modelId="{CA886D7A-4E6E-456B-9D4D-B174F6416F4A}">
      <dsp:nvSpPr>
        <dsp:cNvPr id="0" name=""/>
        <dsp:cNvSpPr/>
      </dsp:nvSpPr>
      <dsp:spPr>
        <a:xfrm rot="19500000">
          <a:off x="5013559" y="2610390"/>
          <a:ext cx="2063423" cy="6867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886D75-C27D-46E1-92EB-DA088CF04D54}">
      <dsp:nvSpPr>
        <dsp:cNvPr id="0" name=""/>
        <dsp:cNvSpPr/>
      </dsp:nvSpPr>
      <dsp:spPr>
        <a:xfrm>
          <a:off x="5745778" y="1446313"/>
          <a:ext cx="2289243" cy="1831394"/>
        </a:xfrm>
        <a:prstGeom prst="roundRect">
          <a:avLst>
            <a:gd name="adj" fmla="val 10000"/>
          </a:avLst>
        </a:prstGeom>
        <a:solidFill>
          <a:schemeClr val="accent5">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a:t>$562,000 Base Distribution to all FRAs</a:t>
          </a:r>
        </a:p>
      </dsp:txBody>
      <dsp:txXfrm>
        <a:off x="5799418" y="1499953"/>
        <a:ext cx="2181963" cy="17241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70F24-FBA8-4F1E-AA43-8156090DC3C8}">
      <dsp:nvSpPr>
        <dsp:cNvPr id="0" name=""/>
        <dsp:cNvSpPr/>
      </dsp:nvSpPr>
      <dsp:spPr>
        <a:xfrm>
          <a:off x="0" y="203357"/>
          <a:ext cx="4267200" cy="1998360"/>
        </a:xfrm>
        <a:prstGeom prst="roundRect">
          <a:avLst/>
        </a:prstGeom>
        <a:solidFill>
          <a:srgbClr val="996633"/>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a:t>$100,000 is paid to the Kansas State Firefighters Association to be set aside as a death benefit fund,  </a:t>
          </a:r>
        </a:p>
      </dsp:txBody>
      <dsp:txXfrm>
        <a:off x="97552" y="300909"/>
        <a:ext cx="4072096" cy="1803256"/>
      </dsp:txXfrm>
    </dsp:sp>
    <dsp:sp modelId="{AC85584A-D445-4296-A25E-D526A6F9F58B}">
      <dsp:nvSpPr>
        <dsp:cNvPr id="0" name=""/>
        <dsp:cNvSpPr/>
      </dsp:nvSpPr>
      <dsp:spPr>
        <a:xfrm>
          <a:off x="0" y="2515232"/>
          <a:ext cx="4267200" cy="1998360"/>
        </a:xfrm>
        <a:prstGeom prst="roundRect">
          <a:avLst/>
        </a:prstGeom>
        <a:solidFill>
          <a:schemeClr val="accent6">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a:t>$65,000 benefit for Firefighter LODD (currently)</a:t>
          </a:r>
        </a:p>
      </dsp:txBody>
      <dsp:txXfrm>
        <a:off x="97552" y="2612784"/>
        <a:ext cx="4072096" cy="18032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5CE6B-3585-4EF3-BFDD-DAEAFE8253F3}">
      <dsp:nvSpPr>
        <dsp:cNvPr id="0" name=""/>
        <dsp:cNvSpPr/>
      </dsp:nvSpPr>
      <dsp:spPr>
        <a:xfrm>
          <a:off x="0" y="449364"/>
          <a:ext cx="8763000" cy="199237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0106" tIns="479044" rIns="680106" bIns="163576" numCol="1" spcCol="1270" anchor="t" anchorCtr="0">
          <a:noAutofit/>
        </a:bodyPr>
        <a:lstStyle/>
        <a:p>
          <a:pPr marL="228600" lvl="1" indent="-228600" algn="l" defTabSz="1022350">
            <a:lnSpc>
              <a:spcPct val="90000"/>
            </a:lnSpc>
            <a:spcBef>
              <a:spcPct val="0"/>
            </a:spcBef>
            <a:spcAft>
              <a:spcPct val="15000"/>
            </a:spcAft>
            <a:buChar char="••"/>
          </a:pPr>
          <a:r>
            <a:rPr lang="en-US" altLang="en-US" sz="2300" kern="1200" dirty="0"/>
            <a:t>of any member of the fire department of such city, township, county or fire district </a:t>
          </a:r>
          <a:endParaRPr lang="en-US" sz="2300" kern="1200" dirty="0"/>
        </a:p>
        <a:p>
          <a:pPr marL="228600" lvl="1" indent="-228600" algn="l" defTabSz="1022350">
            <a:lnSpc>
              <a:spcPct val="90000"/>
            </a:lnSpc>
            <a:spcBef>
              <a:spcPct val="0"/>
            </a:spcBef>
            <a:spcAft>
              <a:spcPct val="15000"/>
            </a:spcAft>
            <a:buChar char="••"/>
          </a:pPr>
          <a:r>
            <a:rPr lang="en-US" altLang="en-US" sz="2300" b="1" u="sng" kern="1200" dirty="0"/>
            <a:t>injured or physically disabled in or by reason of the discharge of such member’s duties as a firefighter</a:t>
          </a:r>
          <a:endParaRPr lang="en-US" sz="2300" kern="1200" dirty="0"/>
        </a:p>
      </dsp:txBody>
      <dsp:txXfrm>
        <a:off x="0" y="449364"/>
        <a:ext cx="8763000" cy="1992375"/>
      </dsp:txXfrm>
    </dsp:sp>
    <dsp:sp modelId="{8CAD3374-8EB6-436D-A00C-6433AF736858}">
      <dsp:nvSpPr>
        <dsp:cNvPr id="0" name=""/>
        <dsp:cNvSpPr/>
      </dsp:nvSpPr>
      <dsp:spPr>
        <a:xfrm>
          <a:off x="438150" y="110032"/>
          <a:ext cx="6134100" cy="6789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854" tIns="0" rIns="231854" bIns="0" numCol="1" spcCol="1270" anchor="ctr" anchorCtr="0">
          <a:noAutofit/>
        </a:bodyPr>
        <a:lstStyle/>
        <a:p>
          <a:pPr lvl="0" algn="l" defTabSz="1022350">
            <a:lnSpc>
              <a:spcPct val="90000"/>
            </a:lnSpc>
            <a:spcBef>
              <a:spcPct val="0"/>
            </a:spcBef>
            <a:spcAft>
              <a:spcPct val="35000"/>
            </a:spcAft>
          </a:pPr>
          <a:r>
            <a:rPr lang="en-US" sz="2300" b="1" kern="1200" dirty="0"/>
            <a:t>Relief</a:t>
          </a:r>
        </a:p>
      </dsp:txBody>
      <dsp:txXfrm>
        <a:off x="471294" y="143176"/>
        <a:ext cx="6067812" cy="612672"/>
      </dsp:txXfrm>
    </dsp:sp>
    <dsp:sp modelId="{8887EEEE-F5F4-4230-B320-D865A7D12804}">
      <dsp:nvSpPr>
        <dsp:cNvPr id="0" name=""/>
        <dsp:cNvSpPr/>
      </dsp:nvSpPr>
      <dsp:spPr>
        <a:xfrm>
          <a:off x="0" y="2905567"/>
          <a:ext cx="8763000" cy="23184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0106" tIns="479044" rIns="680106" bIns="163576" numCol="1" spcCol="1270" anchor="t" anchorCtr="0">
          <a:noAutofit/>
        </a:bodyPr>
        <a:lstStyle/>
        <a:p>
          <a:pPr marL="228600" lvl="1" indent="-228600" algn="l" defTabSz="1022350">
            <a:lnSpc>
              <a:spcPct val="90000"/>
            </a:lnSpc>
            <a:spcBef>
              <a:spcPct val="0"/>
            </a:spcBef>
            <a:spcAft>
              <a:spcPct val="15000"/>
            </a:spcAft>
            <a:buChar char="••"/>
          </a:pPr>
          <a:r>
            <a:rPr lang="en-US" altLang="en-US" sz="2300" b="1" u="sng" kern="1200" dirty="0"/>
            <a:t>when any member of such fire department is killed in the discharge of such member’s duties as a firefighter</a:t>
          </a:r>
          <a:endParaRPr lang="en-US" sz="2300" u="none" kern="1200" dirty="0"/>
        </a:p>
        <a:p>
          <a:pPr marL="228600" lvl="1" indent="-228600" algn="l" defTabSz="1022350">
            <a:lnSpc>
              <a:spcPct val="90000"/>
            </a:lnSpc>
            <a:spcBef>
              <a:spcPct val="0"/>
            </a:spcBef>
            <a:spcAft>
              <a:spcPct val="15000"/>
            </a:spcAft>
            <a:buChar char="••"/>
          </a:pPr>
          <a:r>
            <a:rPr lang="en-US" altLang="en-US" sz="2300" kern="1200" dirty="0" smtClean="0"/>
            <a:t>or who </a:t>
          </a:r>
          <a:r>
            <a:rPr lang="en-US" altLang="en-US" sz="2300" kern="1200" dirty="0"/>
            <a:t>dies from the effect of injuries so received or from disease contracted by reason of such member’s duties as a firefighter </a:t>
          </a:r>
          <a:endParaRPr lang="en-US" sz="2300" u="none" kern="1200" dirty="0"/>
        </a:p>
      </dsp:txBody>
      <dsp:txXfrm>
        <a:off x="0" y="2905567"/>
        <a:ext cx="8763000" cy="2318400"/>
      </dsp:txXfrm>
    </dsp:sp>
    <dsp:sp modelId="{588140EE-20AA-467A-942A-237AE9CEE8F5}">
      <dsp:nvSpPr>
        <dsp:cNvPr id="0" name=""/>
        <dsp:cNvSpPr/>
      </dsp:nvSpPr>
      <dsp:spPr>
        <a:xfrm>
          <a:off x="438150" y="2566087"/>
          <a:ext cx="6134100" cy="67896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854" tIns="0" rIns="231854" bIns="0" numCol="1" spcCol="1270" anchor="ctr" anchorCtr="0">
          <a:noAutofit/>
        </a:bodyPr>
        <a:lstStyle/>
        <a:p>
          <a:pPr lvl="0" algn="l" defTabSz="1022350">
            <a:lnSpc>
              <a:spcPct val="90000"/>
            </a:lnSpc>
            <a:spcBef>
              <a:spcPct val="0"/>
            </a:spcBef>
            <a:spcAft>
              <a:spcPct val="35000"/>
            </a:spcAft>
          </a:pPr>
          <a:r>
            <a:rPr lang="en-US" altLang="en-US" sz="2300" b="1" u="none" kern="1200" dirty="0"/>
            <a:t>Death Benefit</a:t>
          </a:r>
          <a:endParaRPr lang="en-US" sz="2300" u="none" kern="1200" dirty="0"/>
        </a:p>
      </dsp:txBody>
      <dsp:txXfrm>
        <a:off x="471294" y="2599231"/>
        <a:ext cx="6067812"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35D62-D070-4F94-BCC3-DCEEF87D0A09}">
      <dsp:nvSpPr>
        <dsp:cNvPr id="0" name=""/>
        <dsp:cNvSpPr/>
      </dsp:nvSpPr>
      <dsp:spPr>
        <a:xfrm>
          <a:off x="0" y="2828864"/>
          <a:ext cx="8265543" cy="185604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altLang="en-US" sz="3600" u="sng" kern="1200" dirty="0" smtClean="0"/>
            <a:t>Firefighter, their </a:t>
          </a:r>
          <a:r>
            <a:rPr lang="en-US" altLang="en-US" sz="3600" u="sng" kern="1200" dirty="0"/>
            <a:t>widow or dependents</a:t>
          </a:r>
          <a:endParaRPr lang="en-US" sz="3600" kern="1200" dirty="0"/>
        </a:p>
      </dsp:txBody>
      <dsp:txXfrm>
        <a:off x="0" y="2828864"/>
        <a:ext cx="8265543" cy="1002262"/>
      </dsp:txXfrm>
    </dsp:sp>
    <dsp:sp modelId="{7323F030-CF35-41B3-9E60-9D016AD509E7}">
      <dsp:nvSpPr>
        <dsp:cNvPr id="0" name=""/>
        <dsp:cNvSpPr/>
      </dsp:nvSpPr>
      <dsp:spPr>
        <a:xfrm>
          <a:off x="0" y="3794005"/>
          <a:ext cx="4132771" cy="85377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altLang="en-US" sz="2300" kern="1200" dirty="0"/>
            <a:t>resulting from injury or physical disability to a firefighter</a:t>
          </a:r>
          <a:endParaRPr lang="en-US" sz="2300" kern="1200" dirty="0"/>
        </a:p>
      </dsp:txBody>
      <dsp:txXfrm>
        <a:off x="0" y="3794005"/>
        <a:ext cx="4132771" cy="853778"/>
      </dsp:txXfrm>
    </dsp:sp>
    <dsp:sp modelId="{EF3E128D-CC40-49E1-B483-6567F2D83B48}">
      <dsp:nvSpPr>
        <dsp:cNvPr id="0" name=""/>
        <dsp:cNvSpPr/>
      </dsp:nvSpPr>
      <dsp:spPr>
        <a:xfrm>
          <a:off x="4132771" y="3794005"/>
          <a:ext cx="4132771" cy="853778"/>
        </a:xfrm>
        <a:prstGeom prst="rect">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altLang="en-US" sz="2300" kern="1200" dirty="0"/>
            <a:t>in the discharge of their duties</a:t>
          </a:r>
          <a:endParaRPr lang="en-US" sz="2300" kern="1200" dirty="0"/>
        </a:p>
      </dsp:txBody>
      <dsp:txXfrm>
        <a:off x="4132771" y="3794005"/>
        <a:ext cx="4132771" cy="853778"/>
      </dsp:txXfrm>
    </dsp:sp>
    <dsp:sp modelId="{38377949-455A-4500-8D0D-D0CC38C74760}">
      <dsp:nvSpPr>
        <dsp:cNvPr id="0" name=""/>
        <dsp:cNvSpPr/>
      </dsp:nvSpPr>
      <dsp:spPr>
        <a:xfrm rot="10800000">
          <a:off x="0" y="335501"/>
          <a:ext cx="8265543" cy="2854591"/>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a:t>Removal</a:t>
          </a:r>
        </a:p>
      </dsp:txBody>
      <dsp:txXfrm rot="-10800000">
        <a:off x="0" y="335501"/>
        <a:ext cx="8265543" cy="1001961"/>
      </dsp:txXfrm>
    </dsp:sp>
    <dsp:sp modelId="{1332F0CE-E3B8-4448-BC54-9A7D1FA8AA8F}">
      <dsp:nvSpPr>
        <dsp:cNvPr id="0" name=""/>
        <dsp:cNvSpPr/>
      </dsp:nvSpPr>
      <dsp:spPr>
        <a:xfrm>
          <a:off x="0" y="1004075"/>
          <a:ext cx="4132771" cy="853522"/>
        </a:xfrm>
        <a:prstGeom prst="rect">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altLang="en-US" sz="2300" b="1" kern="1200" dirty="0"/>
            <a:t>in whole or in part </a:t>
          </a:r>
          <a:endParaRPr lang="en-US" sz="2300" kern="1200" dirty="0"/>
        </a:p>
      </dsp:txBody>
      <dsp:txXfrm>
        <a:off x="0" y="1004075"/>
        <a:ext cx="4132771" cy="853522"/>
      </dsp:txXfrm>
    </dsp:sp>
    <dsp:sp modelId="{C301F8FB-6B38-43CD-BD15-8CF4FDCA0886}">
      <dsp:nvSpPr>
        <dsp:cNvPr id="0" name=""/>
        <dsp:cNvSpPr/>
      </dsp:nvSpPr>
      <dsp:spPr>
        <a:xfrm>
          <a:off x="4132771" y="1004075"/>
          <a:ext cx="4132771" cy="853522"/>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altLang="en-US" sz="2300" b="1" kern="1200" dirty="0"/>
            <a:t>the </a:t>
          </a:r>
          <a:r>
            <a:rPr lang="en-US" altLang="en-US" sz="2300" b="1" u="sng" kern="1200" dirty="0"/>
            <a:t>financial burden, hardship or distress </a:t>
          </a:r>
          <a:endParaRPr lang="en-US" sz="2300" kern="1200" dirty="0"/>
        </a:p>
      </dsp:txBody>
      <dsp:txXfrm>
        <a:off x="4132771" y="1004075"/>
        <a:ext cx="4132771" cy="8535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1641F-E8CF-4ADD-B018-C4EC5C3C6673}">
      <dsp:nvSpPr>
        <dsp:cNvPr id="0" name=""/>
        <dsp:cNvSpPr/>
      </dsp:nvSpPr>
      <dsp:spPr>
        <a:xfrm rot="5400000">
          <a:off x="4957655" y="-1832962"/>
          <a:ext cx="1276945" cy="526694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en-US" sz="1900" b="1" u="sng" kern="1200" dirty="0"/>
            <a:t>Within reasonable limits</a:t>
          </a:r>
          <a:r>
            <a:rPr lang="en-US" altLang="en-US" sz="1900" kern="1200" dirty="0"/>
            <a:t>, depending on the funds available and the circumstances of financial need resulting from such injury or physical disability to a firefighter</a:t>
          </a:r>
          <a:endParaRPr lang="en-US" sz="1900" kern="1200" dirty="0"/>
        </a:p>
      </dsp:txBody>
      <dsp:txXfrm rot="-5400000">
        <a:off x="2962656" y="224372"/>
        <a:ext cx="5204609" cy="1152275"/>
      </dsp:txXfrm>
    </dsp:sp>
    <dsp:sp modelId="{D018CB24-9FCD-482B-9FC3-B331D890C977}">
      <dsp:nvSpPr>
        <dsp:cNvPr id="0" name=""/>
        <dsp:cNvSpPr/>
      </dsp:nvSpPr>
      <dsp:spPr>
        <a:xfrm>
          <a:off x="0" y="2418"/>
          <a:ext cx="2962656" cy="159618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Relief</a:t>
          </a:r>
          <a:endParaRPr lang="en-US" sz="4300" kern="1200" dirty="0"/>
        </a:p>
      </dsp:txBody>
      <dsp:txXfrm>
        <a:off x="77919" y="80337"/>
        <a:ext cx="2806818" cy="1440343"/>
      </dsp:txXfrm>
    </dsp:sp>
    <dsp:sp modelId="{37A320C2-3D5C-4806-8581-FD320824AFE4}">
      <dsp:nvSpPr>
        <dsp:cNvPr id="0" name=""/>
        <dsp:cNvSpPr/>
      </dsp:nvSpPr>
      <dsp:spPr>
        <a:xfrm rot="5400000">
          <a:off x="4957655" y="-156972"/>
          <a:ext cx="1276945" cy="5266944"/>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en-US" sz="1900" kern="1200" dirty="0"/>
            <a:t>the </a:t>
          </a:r>
          <a:r>
            <a:rPr lang="en-US" altLang="en-US" sz="1900" b="1" u="sng" kern="1200" dirty="0"/>
            <a:t>amount of financial assistance</a:t>
          </a:r>
          <a:r>
            <a:rPr lang="en-US" altLang="en-US" sz="1900" b="1" kern="1200" dirty="0"/>
            <a:t> </a:t>
          </a:r>
          <a:r>
            <a:rPr lang="en-US" altLang="en-US" sz="1900" kern="1200" dirty="0"/>
            <a:t>to be paid as relief to such firefighter’s spouse or dependents</a:t>
          </a:r>
          <a:endParaRPr lang="en-US" sz="1900" kern="1200" dirty="0"/>
        </a:p>
      </dsp:txBody>
      <dsp:txXfrm rot="-5400000">
        <a:off x="2962656" y="1900362"/>
        <a:ext cx="5204609" cy="1152275"/>
      </dsp:txXfrm>
    </dsp:sp>
    <dsp:sp modelId="{26AC2CB5-DC37-42BE-908F-54B095EB5211}">
      <dsp:nvSpPr>
        <dsp:cNvPr id="0" name=""/>
        <dsp:cNvSpPr/>
      </dsp:nvSpPr>
      <dsp:spPr>
        <a:xfrm>
          <a:off x="0" y="1678409"/>
          <a:ext cx="2962656" cy="159618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a:t>Assistance</a:t>
          </a:r>
        </a:p>
      </dsp:txBody>
      <dsp:txXfrm>
        <a:off x="77919" y="1756328"/>
        <a:ext cx="2806818" cy="1440343"/>
      </dsp:txXfrm>
    </dsp:sp>
    <dsp:sp modelId="{D7B2B37C-AE74-40F1-9CE5-75BCEF1FDCB1}">
      <dsp:nvSpPr>
        <dsp:cNvPr id="0" name=""/>
        <dsp:cNvSpPr/>
      </dsp:nvSpPr>
      <dsp:spPr>
        <a:xfrm rot="5400000">
          <a:off x="4957655" y="1519018"/>
          <a:ext cx="1276945" cy="5266944"/>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en-US" sz="1900" kern="1200" dirty="0"/>
            <a:t>falls within the </a:t>
          </a:r>
          <a:r>
            <a:rPr lang="en-US" altLang="en-US" sz="1900" b="1" u="sng" kern="1200" dirty="0"/>
            <a:t>discretionary power </a:t>
          </a:r>
          <a:r>
            <a:rPr lang="en-US" altLang="en-US" sz="1900" kern="1200" dirty="0"/>
            <a:t>of the </a:t>
          </a:r>
          <a:r>
            <a:rPr lang="en-US" altLang="en-US" sz="1900" b="1" u="sng" kern="1200" dirty="0"/>
            <a:t>FRA</a:t>
          </a:r>
          <a:r>
            <a:rPr lang="en-US" altLang="en-US" sz="1900" kern="1200" dirty="0"/>
            <a:t> to administer the fund</a:t>
          </a:r>
          <a:endParaRPr lang="en-US" sz="1900" kern="1200" dirty="0"/>
        </a:p>
      </dsp:txBody>
      <dsp:txXfrm rot="-5400000">
        <a:off x="2962656" y="3576353"/>
        <a:ext cx="5204609" cy="1152275"/>
      </dsp:txXfrm>
    </dsp:sp>
    <dsp:sp modelId="{C80AEEC2-70B1-4804-BF97-729D528368C9}">
      <dsp:nvSpPr>
        <dsp:cNvPr id="0" name=""/>
        <dsp:cNvSpPr/>
      </dsp:nvSpPr>
      <dsp:spPr>
        <a:xfrm>
          <a:off x="0" y="3354399"/>
          <a:ext cx="2962656" cy="159618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a:t>Power</a:t>
          </a:r>
        </a:p>
      </dsp:txBody>
      <dsp:txXfrm>
        <a:off x="77919" y="3432318"/>
        <a:ext cx="2806818" cy="144034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0.61435</cdr:x>
      <cdr:y>0.92189</cdr:y>
    </cdr:from>
    <cdr:to>
      <cdr:x>0.71435</cdr:x>
      <cdr:y>1</cdr:y>
    </cdr:to>
    <cdr:sp macro="" textlink="">
      <cdr:nvSpPr>
        <cdr:cNvPr id="3" name="TextBox 2"/>
        <cdr:cNvSpPr txBox="1"/>
      </cdr:nvSpPr>
      <cdr:spPr>
        <a:xfrm xmlns:a="http://schemas.openxmlformats.org/drawingml/2006/main">
          <a:off x="5617580" y="5198354"/>
          <a:ext cx="914400" cy="4404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0.29668</cdr:x>
      <cdr:y>0.10788</cdr:y>
    </cdr:from>
    <cdr:to>
      <cdr:x>0.92579</cdr:x>
      <cdr:y>0.11851</cdr:y>
    </cdr:to>
    <cdr:grpSp>
      <cdr:nvGrpSpPr>
        <cdr:cNvPr id="5" name="Group 4"/>
        <cdr:cNvGrpSpPr/>
      </cdr:nvGrpSpPr>
      <cdr:grpSpPr>
        <a:xfrm xmlns:a="http://schemas.openxmlformats.org/drawingml/2006/main">
          <a:off x="3395481" y="773713"/>
          <a:ext cx="7200005" cy="76239"/>
          <a:chOff x="3525890" y="1321085"/>
          <a:chExt cx="7199992" cy="76200"/>
        </a:xfrm>
      </cdr:grpSpPr>
      <cdr:sp macro="" textlink="">
        <cdr:nvSpPr>
          <cdr:cNvPr id="6" name="Rectangle 5"/>
          <cdr:cNvSpPr/>
        </cdr:nvSpPr>
        <cdr:spPr>
          <a:xfrm xmlns:a="http://schemas.openxmlformats.org/drawingml/2006/main">
            <a:off x="3525890" y="1321085"/>
            <a:ext cx="601160" cy="76200"/>
          </a:xfrm>
          <a:prstGeom xmlns:a="http://schemas.openxmlformats.org/drawingml/2006/main" prst="rect">
            <a:avLst/>
          </a:prstGeom>
          <a:solidFill xmlns:a="http://schemas.openxmlformats.org/drawingml/2006/main">
            <a:srgbClr val="C71D2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7" name="Rectangle 6"/>
          <cdr:cNvSpPr/>
        </cdr:nvSpPr>
        <cdr:spPr>
          <a:xfrm xmlns:a="http://schemas.openxmlformats.org/drawingml/2006/main">
            <a:off x="4127050" y="1321085"/>
            <a:ext cx="601160" cy="76200"/>
          </a:xfrm>
          <a:prstGeom xmlns:a="http://schemas.openxmlformats.org/drawingml/2006/main" prst="rect">
            <a:avLst/>
          </a:prstGeom>
          <a:solidFill xmlns:a="http://schemas.openxmlformats.org/drawingml/2006/main">
            <a:srgbClr val="FFD503"/>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8" name="Rectangle 7"/>
          <cdr:cNvSpPr/>
        </cdr:nvSpPr>
        <cdr:spPr>
          <a:xfrm xmlns:a="http://schemas.openxmlformats.org/drawingml/2006/main">
            <a:off x="5329370" y="1321085"/>
            <a:ext cx="601160" cy="76200"/>
          </a:xfrm>
          <a:prstGeom xmlns:a="http://schemas.openxmlformats.org/drawingml/2006/main" prst="rect">
            <a:avLst/>
          </a:prstGeom>
          <a:solidFill xmlns:a="http://schemas.openxmlformats.org/drawingml/2006/main">
            <a:srgbClr val="12A2A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9" name="Rectangle 8"/>
          <cdr:cNvSpPr/>
        </cdr:nvSpPr>
        <cdr:spPr>
          <a:xfrm xmlns:a="http://schemas.openxmlformats.org/drawingml/2006/main">
            <a:off x="4728210" y="1321085"/>
            <a:ext cx="601160" cy="76200"/>
          </a:xfrm>
          <a:prstGeom xmlns:a="http://schemas.openxmlformats.org/drawingml/2006/main" prst="rect">
            <a:avLst/>
          </a:prstGeom>
          <a:solidFill xmlns:a="http://schemas.openxmlformats.org/drawingml/2006/main">
            <a:srgbClr val="29843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10" name="Rectangle 9"/>
          <cdr:cNvSpPr/>
        </cdr:nvSpPr>
        <cdr:spPr>
          <a:xfrm xmlns:a="http://schemas.openxmlformats.org/drawingml/2006/main">
            <a:off x="5931000" y="1321085"/>
            <a:ext cx="601160" cy="76200"/>
          </a:xfrm>
          <a:prstGeom xmlns:a="http://schemas.openxmlformats.org/drawingml/2006/main" prst="rect">
            <a:avLst/>
          </a:prstGeom>
          <a:solidFill xmlns:a="http://schemas.openxmlformats.org/drawingml/2006/main">
            <a:srgbClr val="0072B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11" name="Rectangle 10"/>
          <cdr:cNvSpPr/>
        </cdr:nvSpPr>
        <cdr:spPr>
          <a:xfrm xmlns:a="http://schemas.openxmlformats.org/drawingml/2006/main">
            <a:off x="6532160" y="1321085"/>
            <a:ext cx="601160" cy="76200"/>
          </a:xfrm>
          <a:prstGeom xmlns:a="http://schemas.openxmlformats.org/drawingml/2006/main" prst="rect">
            <a:avLst/>
          </a:prstGeom>
          <a:solidFill xmlns:a="http://schemas.openxmlformats.org/drawingml/2006/main">
            <a:srgbClr val="6A266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12" name="Rectangle 11"/>
          <cdr:cNvSpPr/>
        </cdr:nvSpPr>
        <cdr:spPr>
          <a:xfrm xmlns:a="http://schemas.openxmlformats.org/drawingml/2006/main">
            <a:off x="7118452" y="1321085"/>
            <a:ext cx="601160" cy="76200"/>
          </a:xfrm>
          <a:prstGeom xmlns:a="http://schemas.openxmlformats.org/drawingml/2006/main" prst="rect">
            <a:avLst/>
          </a:prstGeom>
          <a:solidFill xmlns:a="http://schemas.openxmlformats.org/drawingml/2006/main">
            <a:srgbClr val="C71D2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13" name="Rectangle 12"/>
          <cdr:cNvSpPr/>
        </cdr:nvSpPr>
        <cdr:spPr>
          <a:xfrm xmlns:a="http://schemas.openxmlformats.org/drawingml/2006/main">
            <a:off x="7719612" y="1321085"/>
            <a:ext cx="601160" cy="76200"/>
          </a:xfrm>
          <a:prstGeom xmlns:a="http://schemas.openxmlformats.org/drawingml/2006/main" prst="rect">
            <a:avLst/>
          </a:prstGeom>
          <a:solidFill xmlns:a="http://schemas.openxmlformats.org/drawingml/2006/main">
            <a:srgbClr val="FFD503"/>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14" name="Rectangle 13"/>
          <cdr:cNvSpPr/>
        </cdr:nvSpPr>
        <cdr:spPr>
          <a:xfrm xmlns:a="http://schemas.openxmlformats.org/drawingml/2006/main">
            <a:off x="8921932" y="1321085"/>
            <a:ext cx="601160" cy="76200"/>
          </a:xfrm>
          <a:prstGeom xmlns:a="http://schemas.openxmlformats.org/drawingml/2006/main" prst="rect">
            <a:avLst/>
          </a:prstGeom>
          <a:solidFill xmlns:a="http://schemas.openxmlformats.org/drawingml/2006/main">
            <a:srgbClr val="12A2A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15" name="Rectangle 14"/>
          <cdr:cNvSpPr/>
        </cdr:nvSpPr>
        <cdr:spPr>
          <a:xfrm xmlns:a="http://schemas.openxmlformats.org/drawingml/2006/main">
            <a:off x="8320772" y="1321085"/>
            <a:ext cx="601160" cy="76200"/>
          </a:xfrm>
          <a:prstGeom xmlns:a="http://schemas.openxmlformats.org/drawingml/2006/main" prst="rect">
            <a:avLst/>
          </a:prstGeom>
          <a:solidFill xmlns:a="http://schemas.openxmlformats.org/drawingml/2006/main">
            <a:srgbClr val="298436"/>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16" name="Rectangle 15"/>
          <cdr:cNvSpPr/>
        </cdr:nvSpPr>
        <cdr:spPr>
          <a:xfrm xmlns:a="http://schemas.openxmlformats.org/drawingml/2006/main">
            <a:off x="9523562" y="1321085"/>
            <a:ext cx="601160" cy="76200"/>
          </a:xfrm>
          <a:prstGeom xmlns:a="http://schemas.openxmlformats.org/drawingml/2006/main" prst="rect">
            <a:avLst/>
          </a:prstGeom>
          <a:solidFill xmlns:a="http://schemas.openxmlformats.org/drawingml/2006/main">
            <a:srgbClr val="0072B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17" name="Rectangle 16"/>
          <cdr:cNvSpPr/>
        </cdr:nvSpPr>
        <cdr:spPr>
          <a:xfrm xmlns:a="http://schemas.openxmlformats.org/drawingml/2006/main">
            <a:off x="10124722" y="1321085"/>
            <a:ext cx="601160" cy="76200"/>
          </a:xfrm>
          <a:prstGeom xmlns:a="http://schemas.openxmlformats.org/drawingml/2006/main" prst="rect">
            <a:avLst/>
          </a:prstGeom>
          <a:solidFill xmlns:a="http://schemas.openxmlformats.org/drawingml/2006/main">
            <a:srgbClr val="6A266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04C6A3-80C1-4553-AED0-BD9009932724}" type="datetimeFigureOut">
              <a:rPr lang="en-US" smtClean="0"/>
              <a:t>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7B189D-816E-4FE9-BD03-42275530D64D}" type="slidenum">
              <a:rPr lang="en-US" smtClean="0"/>
              <a:t>‹#›</a:t>
            </a:fld>
            <a:endParaRPr lang="en-US"/>
          </a:p>
        </p:txBody>
      </p:sp>
    </p:spTree>
    <p:extLst>
      <p:ext uri="{BB962C8B-B14F-4D97-AF65-F5344CB8AC3E}">
        <p14:creationId xmlns:p14="http://schemas.microsoft.com/office/powerpoint/2010/main" val="197500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6B0F6828-DCAF-4F43-814F-578DC747A2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a:extLst>
              <a:ext uri="{FF2B5EF4-FFF2-40B4-BE49-F238E27FC236}">
                <a16:creationId xmlns:a16="http://schemas.microsoft.com/office/drawing/2014/main" id="{25CBFA1F-3E77-4532-80A6-9647D81E95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6499" name="Slide Number Placeholder 3">
            <a:extLst>
              <a:ext uri="{FF2B5EF4-FFF2-40B4-BE49-F238E27FC236}">
                <a16:creationId xmlns:a16="http://schemas.microsoft.com/office/drawing/2014/main" id="{AEFD1B95-DDE0-4602-9FA0-EC2A39BD20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5E3782-EC48-4074-9661-72B8B278B39F}" type="slidenum">
              <a:rPr lang="en-US" altLang="en-US">
                <a:latin typeface="Calibri" panose="020F0502020204030204" pitchFamily="34" charset="0"/>
              </a:rPr>
              <a:pPr/>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68329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5BFA0B-B413-4F43-8D9C-512F0964C874}" type="slidenum">
              <a:rPr lang="en-US" altLang="en-US" smtClean="0">
                <a:solidFill>
                  <a:srgbClr val="000000"/>
                </a:solidFill>
                <a:latin typeface="Calibri" panose="020F0502020204030204" pitchFamily="34" charset="0"/>
              </a:rPr>
              <a:pPr/>
              <a:t>37</a:t>
            </a:fld>
            <a:endParaRPr lang="en-US" alt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64962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 am going to go over these bars to recovery in the next few slides. With each I will provide a case where the court addressed each defense. These cases might bring up more questions. Today, I can only tell you what the court said with those specific facts. Questions about different scenarios will need to be addressed by your governing body attorney. Sorry to all the attorneys out there… </a:t>
            </a:r>
          </a:p>
          <a:p>
            <a:pPr eaLnBrk="1" hangingPunct="1">
              <a:spcBef>
                <a:spcPct val="0"/>
              </a:spcBef>
            </a:pPr>
            <a:endParaRPr lang="en-US" altLang="en-US" smtClean="0"/>
          </a:p>
          <a:p>
            <a:pPr eaLnBrk="1" hangingPunct="1">
              <a:spcBef>
                <a:spcPct val="0"/>
              </a:spcBef>
            </a:pPr>
            <a:r>
              <a:rPr lang="en-US" altLang="en-US" smtClean="0"/>
              <a:t>Note: If your workers compensation claim is denied due to any of these reasons you may still receive benefits through your FRA, the federally funded Public Safety Officers Benefits Act or an accident policy purchased by your FRA or governing body, if applicable. You’ll need to consult your Governing Body Attorney, or John Boyd with the Firemen’s Relief Fund for more information.</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7A70EE-B046-4DED-BEE2-ABE52E299B66}" type="slidenum">
              <a:rPr lang="en-US" altLang="en-US" smtClean="0">
                <a:solidFill>
                  <a:srgbClr val="000000"/>
                </a:solidFill>
                <a:latin typeface="Calibri" panose="020F0502020204030204" pitchFamily="34" charset="0"/>
              </a:rPr>
              <a:pPr/>
              <a:t>71</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70989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836942-7905-4F24-A5D1-B043A28111B2}"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4CAB0-0C4A-4078-AB43-6FB2E0F42AA9}" type="slidenum">
              <a:rPr lang="en-US" smtClean="0"/>
              <a:t>‹#›</a:t>
            </a:fld>
            <a:endParaRPr lang="en-US"/>
          </a:p>
        </p:txBody>
      </p:sp>
    </p:spTree>
    <p:extLst>
      <p:ext uri="{BB962C8B-B14F-4D97-AF65-F5344CB8AC3E}">
        <p14:creationId xmlns:p14="http://schemas.microsoft.com/office/powerpoint/2010/main" val="216701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36942-7905-4F24-A5D1-B043A28111B2}"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4CAB0-0C4A-4078-AB43-6FB2E0F42AA9}" type="slidenum">
              <a:rPr lang="en-US" smtClean="0"/>
              <a:t>‹#›</a:t>
            </a:fld>
            <a:endParaRPr lang="en-US"/>
          </a:p>
        </p:txBody>
      </p:sp>
    </p:spTree>
    <p:extLst>
      <p:ext uri="{BB962C8B-B14F-4D97-AF65-F5344CB8AC3E}">
        <p14:creationId xmlns:p14="http://schemas.microsoft.com/office/powerpoint/2010/main" val="250327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36942-7905-4F24-A5D1-B043A28111B2}"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4CAB0-0C4A-4078-AB43-6FB2E0F42AA9}" type="slidenum">
              <a:rPr lang="en-US" smtClean="0"/>
              <a:t>‹#›</a:t>
            </a:fld>
            <a:endParaRPr lang="en-US"/>
          </a:p>
        </p:txBody>
      </p:sp>
    </p:spTree>
    <p:extLst>
      <p:ext uri="{BB962C8B-B14F-4D97-AF65-F5344CB8AC3E}">
        <p14:creationId xmlns:p14="http://schemas.microsoft.com/office/powerpoint/2010/main" val="81427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36942-7905-4F24-A5D1-B043A28111B2}"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4CAB0-0C4A-4078-AB43-6FB2E0F42AA9}" type="slidenum">
              <a:rPr lang="en-US" smtClean="0"/>
              <a:t>‹#›</a:t>
            </a:fld>
            <a:endParaRPr lang="en-US"/>
          </a:p>
        </p:txBody>
      </p:sp>
    </p:spTree>
    <p:extLst>
      <p:ext uri="{BB962C8B-B14F-4D97-AF65-F5344CB8AC3E}">
        <p14:creationId xmlns:p14="http://schemas.microsoft.com/office/powerpoint/2010/main" val="28952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836942-7905-4F24-A5D1-B043A28111B2}"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4CAB0-0C4A-4078-AB43-6FB2E0F42AA9}" type="slidenum">
              <a:rPr lang="en-US" smtClean="0"/>
              <a:t>‹#›</a:t>
            </a:fld>
            <a:endParaRPr lang="en-US"/>
          </a:p>
        </p:txBody>
      </p:sp>
    </p:spTree>
    <p:extLst>
      <p:ext uri="{BB962C8B-B14F-4D97-AF65-F5344CB8AC3E}">
        <p14:creationId xmlns:p14="http://schemas.microsoft.com/office/powerpoint/2010/main" val="2088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836942-7905-4F24-A5D1-B043A28111B2}"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4CAB0-0C4A-4078-AB43-6FB2E0F42AA9}" type="slidenum">
              <a:rPr lang="en-US" smtClean="0"/>
              <a:t>‹#›</a:t>
            </a:fld>
            <a:endParaRPr lang="en-US"/>
          </a:p>
        </p:txBody>
      </p:sp>
    </p:spTree>
    <p:extLst>
      <p:ext uri="{BB962C8B-B14F-4D97-AF65-F5344CB8AC3E}">
        <p14:creationId xmlns:p14="http://schemas.microsoft.com/office/powerpoint/2010/main" val="27259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836942-7905-4F24-A5D1-B043A28111B2}" type="datetimeFigureOut">
              <a:rPr lang="en-US" smtClean="0"/>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4CAB0-0C4A-4078-AB43-6FB2E0F42AA9}" type="slidenum">
              <a:rPr lang="en-US" smtClean="0"/>
              <a:t>‹#›</a:t>
            </a:fld>
            <a:endParaRPr lang="en-US"/>
          </a:p>
        </p:txBody>
      </p:sp>
    </p:spTree>
    <p:extLst>
      <p:ext uri="{BB962C8B-B14F-4D97-AF65-F5344CB8AC3E}">
        <p14:creationId xmlns:p14="http://schemas.microsoft.com/office/powerpoint/2010/main" val="389700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836942-7905-4F24-A5D1-B043A28111B2}" type="datetimeFigureOut">
              <a:rPr lang="en-US" smtClean="0"/>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4CAB0-0C4A-4078-AB43-6FB2E0F42AA9}" type="slidenum">
              <a:rPr lang="en-US" smtClean="0"/>
              <a:t>‹#›</a:t>
            </a:fld>
            <a:endParaRPr lang="en-US"/>
          </a:p>
        </p:txBody>
      </p:sp>
    </p:spTree>
    <p:extLst>
      <p:ext uri="{BB962C8B-B14F-4D97-AF65-F5344CB8AC3E}">
        <p14:creationId xmlns:p14="http://schemas.microsoft.com/office/powerpoint/2010/main" val="170620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36942-7905-4F24-A5D1-B043A28111B2}" type="datetimeFigureOut">
              <a:rPr lang="en-US" smtClean="0"/>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4CAB0-0C4A-4078-AB43-6FB2E0F42AA9}" type="slidenum">
              <a:rPr lang="en-US" smtClean="0"/>
              <a:t>‹#›</a:t>
            </a:fld>
            <a:endParaRPr lang="en-US"/>
          </a:p>
        </p:txBody>
      </p:sp>
    </p:spTree>
    <p:extLst>
      <p:ext uri="{BB962C8B-B14F-4D97-AF65-F5344CB8AC3E}">
        <p14:creationId xmlns:p14="http://schemas.microsoft.com/office/powerpoint/2010/main" val="241265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836942-7905-4F24-A5D1-B043A28111B2}"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4CAB0-0C4A-4078-AB43-6FB2E0F42AA9}" type="slidenum">
              <a:rPr lang="en-US" smtClean="0"/>
              <a:t>‹#›</a:t>
            </a:fld>
            <a:endParaRPr lang="en-US"/>
          </a:p>
        </p:txBody>
      </p:sp>
    </p:spTree>
    <p:extLst>
      <p:ext uri="{BB962C8B-B14F-4D97-AF65-F5344CB8AC3E}">
        <p14:creationId xmlns:p14="http://schemas.microsoft.com/office/powerpoint/2010/main" val="424034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836942-7905-4F24-A5D1-B043A28111B2}"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4CAB0-0C4A-4078-AB43-6FB2E0F42AA9}" type="slidenum">
              <a:rPr lang="en-US" smtClean="0"/>
              <a:t>‹#›</a:t>
            </a:fld>
            <a:endParaRPr lang="en-US"/>
          </a:p>
        </p:txBody>
      </p:sp>
    </p:spTree>
    <p:extLst>
      <p:ext uri="{BB962C8B-B14F-4D97-AF65-F5344CB8AC3E}">
        <p14:creationId xmlns:p14="http://schemas.microsoft.com/office/powerpoint/2010/main" val="243403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36942-7905-4F24-A5D1-B043A28111B2}" type="datetimeFigureOut">
              <a:rPr lang="en-US" smtClean="0"/>
              <a:t>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4CAB0-0C4A-4078-AB43-6FB2E0F42AA9}" type="slidenum">
              <a:rPr lang="en-US" smtClean="0"/>
              <a:t>‹#›</a:t>
            </a:fld>
            <a:endParaRPr lang="en-US"/>
          </a:p>
        </p:txBody>
      </p:sp>
    </p:spTree>
    <p:extLst>
      <p:ext uri="{BB962C8B-B14F-4D97-AF65-F5344CB8AC3E}">
        <p14:creationId xmlns:p14="http://schemas.microsoft.com/office/powerpoint/2010/main" val="14987949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image" Target="../media/image19.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7.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7.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7.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7.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7.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7.xml"/><Relationship Id="rId7" Type="http://schemas.openxmlformats.org/officeDocument/2006/relationships/image" Target="../media/image20.png"/><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7.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7.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7.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7.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7.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7.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7.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7.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7.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7.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7.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0.jpeg"/></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7.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7.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7.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7.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76400"/>
            <a:ext cx="9144000" cy="1905000"/>
          </a:xfrm>
        </p:spPr>
        <p:txBody>
          <a:bodyPr>
            <a:normAutofit/>
          </a:bodyPr>
          <a:lstStyle/>
          <a:p>
            <a:r>
              <a:rPr lang="en-US" b="1" dirty="0" smtClean="0"/>
              <a:t>Kansas Firefighter Relief Act </a:t>
            </a:r>
            <a:r>
              <a:rPr lang="en-US" sz="2400" dirty="0">
                <a:solidFill>
                  <a:schemeClr val="bg1">
                    <a:lumMod val="50000"/>
                  </a:schemeClr>
                </a:solidFill>
              </a:rPr>
              <a:t/>
            </a:r>
            <a:br>
              <a:rPr lang="en-US" sz="2400" dirty="0">
                <a:solidFill>
                  <a:schemeClr val="bg1">
                    <a:lumMod val="50000"/>
                  </a:schemeClr>
                </a:solidFill>
              </a:rPr>
            </a:br>
            <a:r>
              <a:rPr lang="en-US" sz="2400" dirty="0">
                <a:solidFill>
                  <a:schemeClr val="bg1">
                    <a:lumMod val="50000"/>
                  </a:schemeClr>
                </a:solidFill>
              </a:rPr>
              <a:t/>
            </a:r>
            <a:br>
              <a:rPr lang="en-US" sz="2400" dirty="0">
                <a:solidFill>
                  <a:schemeClr val="bg1">
                    <a:lumMod val="50000"/>
                  </a:schemeClr>
                </a:solidFill>
              </a:rPr>
            </a:br>
            <a:r>
              <a:rPr lang="en-US" sz="2400" dirty="0">
                <a:solidFill>
                  <a:schemeClr val="bg1">
                    <a:lumMod val="50000"/>
                  </a:schemeClr>
                </a:solidFill>
              </a:rPr>
              <a:t>Lisa Collette, Administrator</a:t>
            </a:r>
            <a:r>
              <a:rPr lang="en-US" sz="2400" baseline="30000" dirty="0"/>
              <a:t/>
            </a:r>
            <a:br>
              <a:rPr lang="en-US" sz="2400" baseline="30000" dirty="0"/>
            </a:br>
            <a:endParaRPr lang="en-US" sz="2400" b="1" dirty="0">
              <a:solidFill>
                <a:schemeClr val="bg1">
                  <a:lumMod val="50000"/>
                </a:schemeClr>
              </a:solidFill>
            </a:endParaRPr>
          </a:p>
        </p:txBody>
      </p:sp>
      <p:sp>
        <p:nvSpPr>
          <p:cNvPr id="3" name="Subtitle 2"/>
          <p:cNvSpPr>
            <a:spLocks noGrp="1"/>
          </p:cNvSpPr>
          <p:nvPr>
            <p:ph type="subTitle" idx="1"/>
          </p:nvPr>
        </p:nvSpPr>
        <p:spPr>
          <a:xfrm>
            <a:off x="3010230" y="3816100"/>
            <a:ext cx="6400800" cy="1752600"/>
          </a:xfrm>
        </p:spPr>
        <p:txBody>
          <a:bodyPr>
            <a:normAutofit/>
          </a:bodyPr>
          <a:lstStyle/>
          <a:p>
            <a:pPr>
              <a:spcBef>
                <a:spcPts val="0"/>
              </a:spcBef>
            </a:pPr>
            <a:r>
              <a:rPr lang="en-US" sz="2800" b="1" dirty="0"/>
              <a:t>Vicki Schmidt</a:t>
            </a:r>
          </a:p>
          <a:p>
            <a:pPr>
              <a:spcBef>
                <a:spcPts val="0"/>
              </a:spcBef>
            </a:pPr>
            <a:r>
              <a:rPr lang="en-US" sz="2200" i="1" dirty="0"/>
              <a:t>Commissioner of Insurance</a:t>
            </a:r>
          </a:p>
          <a:p>
            <a:pPr>
              <a:spcBef>
                <a:spcPts val="0"/>
              </a:spcBef>
            </a:pPr>
            <a:r>
              <a:rPr lang="en-US" sz="2200" dirty="0"/>
              <a:t>Kansas Insurance Department</a:t>
            </a:r>
          </a:p>
        </p:txBody>
      </p:sp>
      <p:grpSp>
        <p:nvGrpSpPr>
          <p:cNvPr id="13" name="Group 12"/>
          <p:cNvGrpSpPr/>
          <p:nvPr/>
        </p:nvGrpSpPr>
        <p:grpSpPr>
          <a:xfrm>
            <a:off x="3488559" y="5446242"/>
            <a:ext cx="5084566" cy="960187"/>
            <a:chOff x="1182922" y="4876800"/>
            <a:chExt cx="6572598" cy="1241192"/>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822" y="4915769"/>
              <a:ext cx="1201548" cy="12015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884517"/>
              <a:ext cx="1202320" cy="120232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7022" y="4923389"/>
              <a:ext cx="1194603" cy="119460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2922" y="4884517"/>
              <a:ext cx="1202320" cy="120232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200" y="4876800"/>
              <a:ext cx="1202320" cy="120232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2880" y="4884517"/>
              <a:ext cx="1202320" cy="1202320"/>
            </a:xfrm>
            <a:prstGeom prst="rect">
              <a:avLst/>
            </a:prstGeom>
          </p:spPr>
        </p:pic>
      </p:grpSp>
      <p:grpSp>
        <p:nvGrpSpPr>
          <p:cNvPr id="10" name="Group 9"/>
          <p:cNvGrpSpPr/>
          <p:nvPr/>
        </p:nvGrpSpPr>
        <p:grpSpPr>
          <a:xfrm>
            <a:off x="4527942" y="457200"/>
            <a:ext cx="5997202" cy="76200"/>
            <a:chOff x="3003942" y="712749"/>
            <a:chExt cx="5997202" cy="76200"/>
          </a:xfrm>
        </p:grpSpPr>
        <p:sp>
          <p:nvSpPr>
            <p:cNvPr id="14" name="Rectangle 13"/>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10218" y="162891"/>
            <a:ext cx="3456984" cy="1292529"/>
          </a:xfrm>
          <a:prstGeom prst="rect">
            <a:avLst/>
          </a:prstGeom>
        </p:spPr>
      </p:pic>
    </p:spTree>
    <p:extLst>
      <p:ext uri="{BB962C8B-B14F-4D97-AF65-F5344CB8AC3E}">
        <p14:creationId xmlns:p14="http://schemas.microsoft.com/office/powerpoint/2010/main" val="3760972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D61D9-5BD3-4D55-A9A3-107A5FA164C7}"/>
              </a:ext>
            </a:extLst>
          </p:cNvPr>
          <p:cNvSpPr>
            <a:spLocks noGrp="1"/>
          </p:cNvSpPr>
          <p:nvPr>
            <p:ph type="title"/>
          </p:nvPr>
        </p:nvSpPr>
        <p:spPr>
          <a:xfrm>
            <a:off x="1974788" y="801556"/>
            <a:ext cx="8382000" cy="554038"/>
          </a:xfrm>
        </p:spPr>
        <p:txBody>
          <a:bodyPr rtlCol="0">
            <a:noAutofit/>
          </a:bodyPr>
          <a:lstStyle/>
          <a:p>
            <a:pPr algn="ctr" defTabSz="914363" fontAlgn="auto">
              <a:spcAft>
                <a:spcPts val="0"/>
              </a:spcAft>
              <a:defRPr/>
            </a:pPr>
            <a:r>
              <a:rPr lang="en-US" b="1" dirty="0"/>
              <a:t>FRA Premium Tax Collected  </a:t>
            </a:r>
            <a:endParaRPr b="1" dirty="0"/>
          </a:p>
        </p:txBody>
      </p:sp>
      <p:graphicFrame>
        <p:nvGraphicFramePr>
          <p:cNvPr id="3" name="Object 17">
            <a:extLst>
              <a:ext uri="{FF2B5EF4-FFF2-40B4-BE49-F238E27FC236}">
                <a16:creationId xmlns:a16="http://schemas.microsoft.com/office/drawing/2014/main" id="{9308A5AC-E452-4577-972E-A70EA6DA91AB}"/>
              </a:ext>
            </a:extLst>
          </p:cNvPr>
          <p:cNvGraphicFramePr>
            <a:graphicFrameLocks noGrp="1"/>
          </p:cNvGraphicFramePr>
          <p:nvPr>
            <p:ph idx="1"/>
            <p:extLst>
              <p:ext uri="{D42A27DB-BD31-4B8C-83A1-F6EECF244321}">
                <p14:modId xmlns:p14="http://schemas.microsoft.com/office/powerpoint/2010/main" val="1330995124"/>
              </p:ext>
            </p:extLst>
          </p:nvPr>
        </p:nvGraphicFramePr>
        <p:xfrm>
          <a:off x="2335335" y="1355594"/>
          <a:ext cx="9309942" cy="4880046"/>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Arrow 5">
            <a:extLst>
              <a:ext uri="{FF2B5EF4-FFF2-40B4-BE49-F238E27FC236}">
                <a16:creationId xmlns:a16="http://schemas.microsoft.com/office/drawing/2014/main" id="{A5192154-71DE-4EDD-B06E-1F2508FAAB10}"/>
              </a:ext>
            </a:extLst>
          </p:cNvPr>
          <p:cNvSpPr/>
          <p:nvPr/>
        </p:nvSpPr>
        <p:spPr bwMode="auto">
          <a:xfrm>
            <a:off x="4304825" y="1780013"/>
            <a:ext cx="3126211" cy="381000"/>
          </a:xfrm>
          <a:prstGeom prst="rightArrow">
            <a:avLst/>
          </a:prstGeom>
          <a:solidFill>
            <a:schemeClr val="accent6">
              <a:lumMod val="7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400" b="1" dirty="0">
                <a:solidFill>
                  <a:srgbClr val="FFFFFF"/>
                </a:solidFill>
              </a:rPr>
              <a:t>Trend</a:t>
            </a:r>
          </a:p>
        </p:txBody>
      </p:sp>
      <p:grpSp>
        <p:nvGrpSpPr>
          <p:cNvPr id="5" name="Group 4"/>
          <p:cNvGrpSpPr/>
          <p:nvPr/>
        </p:nvGrpSpPr>
        <p:grpSpPr>
          <a:xfrm>
            <a:off x="2858938" y="475047"/>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1303"/>
            <a:ext cx="2590806" cy="968674"/>
          </a:xfrm>
          <a:prstGeom prst="rect">
            <a:avLst/>
          </a:prstGeom>
        </p:spPr>
      </p:pic>
    </p:spTree>
    <p:extLst>
      <p:ext uri="{BB962C8B-B14F-4D97-AF65-F5344CB8AC3E}">
        <p14:creationId xmlns:p14="http://schemas.microsoft.com/office/powerpoint/2010/main" val="708289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graphicEl>
                                              <a:chart seriesIdx="0" categoryIdx="0" bldStep="ptInSeries"/>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graphicEl>
                                              <a:chart seriesIdx="0" categoryIdx="1" bldStep="ptInSeries"/>
                                            </p:graphic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3">
                                            <p:graphicEl>
                                              <a:chart seriesIdx="0" categoryIdx="2" bldStep="ptInSeries"/>
                                            </p:graphic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
                                            <p:graphicEl>
                                              <a:chart seriesIdx="0" categoryIdx="3" bldStep="ptInSeries"/>
                                            </p:graphic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3">
                                            <p:graphicEl>
                                              <a:chart seriesIdx="0" categoryIdx="4" bldStep="ptInSeries"/>
                                            </p:graphic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3">
                                            <p:graphicEl>
                                              <a:chart seriesIdx="0" categoryIdx="5" bldStep="ptInSeries"/>
                                            </p:graphic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
                                            <p:graphicEl>
                                              <a:chart seriesIdx="0" categoryIdx="6" bldStep="ptInSeries"/>
                                            </p:graphic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3">
                                            <p:graphicEl>
                                              <a:chart seriesIdx="0" categoryIdx="7" bldStep="ptInSeries"/>
                                            </p:graphicEl>
                                          </p:spTgt>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3">
                                            <p:graphicEl>
                                              <a:chart seriesIdx="0" categoryIdx="8" bldStep="ptInSeries"/>
                                            </p:graphicEl>
                                          </p:spTgt>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3">
                                            <p:graphicEl>
                                              <a:chart seriesIdx="0" categoryIdx="9" bldStep="ptInSeries"/>
                                            </p:graphicEl>
                                          </p:spTgt>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1000"/>
                                  </p:stCondLst>
                                  <p:childTnLst>
                                    <p:set>
                                      <p:cBhvr>
                                        <p:cTn id="39" dur="1" fill="hold">
                                          <p:stCondLst>
                                            <p:cond delay="0"/>
                                          </p:stCondLst>
                                        </p:cTn>
                                        <p:tgtEl>
                                          <p:spTgt spid="3">
                                            <p:graphicEl>
                                              <a:chart seriesIdx="0" categoryIdx="10" bldStep="ptInSeries"/>
                                            </p:graphic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1000"/>
                                  </p:stCondLst>
                                  <p:childTnLst>
                                    <p:set>
                                      <p:cBhvr>
                                        <p:cTn id="43" dur="1" fill="hold">
                                          <p:stCondLst>
                                            <p:cond delay="0"/>
                                          </p:stCondLst>
                                        </p:cTn>
                                        <p:tgtEl>
                                          <p:spTgt spid="3">
                                            <p:graphicEl>
                                              <a:chart seriesIdx="0" categoryIdx="11" bldStep="ptInSeries"/>
                                            </p:graphic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El"/>
        </p:bldSub>
      </p:bldGraphic>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8" name="Title 1">
            <a:extLst>
              <a:ext uri="{FF2B5EF4-FFF2-40B4-BE49-F238E27FC236}">
                <a16:creationId xmlns:a16="http://schemas.microsoft.com/office/drawing/2014/main" id="{877886DB-D7D3-4CF4-8CB8-507039EF83FC}"/>
              </a:ext>
            </a:extLst>
          </p:cNvPr>
          <p:cNvSpPr>
            <a:spLocks noGrp="1"/>
          </p:cNvSpPr>
          <p:nvPr>
            <p:ph type="title"/>
          </p:nvPr>
        </p:nvSpPr>
        <p:spPr>
          <a:xfrm>
            <a:off x="2481994" y="0"/>
            <a:ext cx="7106800" cy="914400"/>
          </a:xfrm>
        </p:spPr>
        <p:txBody>
          <a:bodyPr>
            <a:normAutofit/>
          </a:bodyPr>
          <a:lstStyle/>
          <a:p>
            <a:pPr algn="ctr" eaLnBrk="1" hangingPunct="1"/>
            <a:r>
              <a:rPr lang="en-US" altLang="en-US" sz="4000" b="1" dirty="0" smtClean="0"/>
              <a:t>CY2017 </a:t>
            </a:r>
            <a:r>
              <a:rPr lang="en-US" altLang="en-US" sz="4000" b="1" dirty="0"/>
              <a:t>FRA Receipts</a:t>
            </a:r>
          </a:p>
        </p:txBody>
      </p:sp>
      <p:sp>
        <p:nvSpPr>
          <p:cNvPr id="6" name="TextBox 1">
            <a:extLst>
              <a:ext uri="{FF2B5EF4-FFF2-40B4-BE49-F238E27FC236}">
                <a16:creationId xmlns:a16="http://schemas.microsoft.com/office/drawing/2014/main" id="{6B1921A5-5714-4FA5-9250-7B8F33E24964}"/>
              </a:ext>
            </a:extLst>
          </p:cNvPr>
          <p:cNvSpPr txBox="1"/>
          <p:nvPr/>
        </p:nvSpPr>
        <p:spPr>
          <a:xfrm>
            <a:off x="8534399" y="6248401"/>
            <a:ext cx="2108791" cy="476231"/>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2400" b="1" dirty="0" smtClean="0">
                <a:solidFill>
                  <a:schemeClr val="bg1"/>
                </a:solidFill>
              </a:rPr>
              <a:t>$20,900,631.65</a:t>
            </a:r>
          </a:p>
          <a:p>
            <a:pPr fontAlgn="auto">
              <a:spcBef>
                <a:spcPts val="0"/>
              </a:spcBef>
              <a:spcAft>
                <a:spcPts val="0"/>
              </a:spcAft>
              <a:defRPr/>
            </a:pPr>
            <a:r>
              <a:rPr lang="en-US" sz="2400" dirty="0" smtClean="0">
                <a:solidFill>
                  <a:schemeClr val="bg1"/>
                </a:solidFill>
              </a:rPr>
              <a:t> </a:t>
            </a:r>
            <a:endParaRPr lang="en-US" sz="2400" b="1" dirty="0">
              <a:solidFill>
                <a:schemeClr val="bg1"/>
              </a:solidFill>
            </a:endParaRPr>
          </a:p>
        </p:txBody>
      </p:sp>
      <p:graphicFrame>
        <p:nvGraphicFramePr>
          <p:cNvPr id="2" name="Object 19">
            <a:extLst>
              <a:ext uri="{FF2B5EF4-FFF2-40B4-BE49-F238E27FC236}">
                <a16:creationId xmlns:a16="http://schemas.microsoft.com/office/drawing/2014/main" id="{9F762CEE-1A3B-41C1-8604-9050B006398D}"/>
              </a:ext>
            </a:extLst>
          </p:cNvPr>
          <p:cNvGraphicFramePr>
            <a:graphicFrameLocks/>
          </p:cNvGraphicFramePr>
          <p:nvPr>
            <p:extLst>
              <p:ext uri="{D42A27DB-BD31-4B8C-83A1-F6EECF244321}">
                <p14:modId xmlns:p14="http://schemas.microsoft.com/office/powerpoint/2010/main" val="1362912079"/>
              </p:ext>
            </p:extLst>
          </p:nvPr>
        </p:nvGraphicFramePr>
        <p:xfrm>
          <a:off x="566884" y="904824"/>
          <a:ext cx="11336594" cy="513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a:extLst>
              <a:ext uri="{FF2B5EF4-FFF2-40B4-BE49-F238E27FC236}">
                <a16:creationId xmlns:a16="http://schemas.microsoft.com/office/drawing/2014/main" id="{EFDFB9E0-5DC4-4857-8CD3-17C75C817A7F}"/>
              </a:ext>
            </a:extLst>
          </p:cNvPr>
          <p:cNvGraphicFramePr/>
          <p:nvPr>
            <p:extLst>
              <p:ext uri="{D42A27DB-BD31-4B8C-83A1-F6EECF244321}">
                <p14:modId xmlns:p14="http://schemas.microsoft.com/office/powerpoint/2010/main" val="3442913548"/>
              </p:ext>
            </p:extLst>
          </p:nvPr>
        </p:nvGraphicFramePr>
        <p:xfrm>
          <a:off x="2032590" y="904824"/>
          <a:ext cx="8610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2481994" y="104413"/>
            <a:ext cx="7199992" cy="76200"/>
            <a:chOff x="3003942" y="712749"/>
            <a:chExt cx="7199992" cy="76200"/>
          </a:xfrm>
        </p:grpSpPr>
        <p:sp>
          <p:nvSpPr>
            <p:cNvPr id="9" name="Rectangle 8"/>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34" y="5791161"/>
            <a:ext cx="2590806" cy="968674"/>
          </a:xfrm>
          <a:prstGeom prst="rect">
            <a:avLst/>
          </a:prstGeom>
        </p:spPr>
      </p:pic>
    </p:spTree>
    <p:extLst>
      <p:ext uri="{BB962C8B-B14F-4D97-AF65-F5344CB8AC3E}">
        <p14:creationId xmlns:p14="http://schemas.microsoft.com/office/powerpoint/2010/main" val="311556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0" categoryIdx="3"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0" categoryIdx="4"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0" categoryIdx="5"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0" categoryIdx="6" bldStep="ptIn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0" categoryIdx="7" bldStep="ptInSeries"/>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0" categoryIdx="8" bldStep="ptInSeries"/>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
                                            <p:graphicEl>
                                              <a:chart seriesIdx="0" categoryIdx="8" bldStep="ptInSeries"/>
                                            </p:graphic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
                                            <p:graphicEl>
                                              <a:chart seriesIdx="0" categoryIdx="7" bldStep="ptInSeries"/>
                                            </p:graphic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
                                            <p:graphicEl>
                                              <a:chart seriesIdx="0" categoryIdx="6" bldStep="ptInSeries"/>
                                            </p:graphic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
                                            <p:graphicEl>
                                              <a:chart seriesIdx="0" categoryIdx="5" bldStep="ptInSeries"/>
                                            </p:graphic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
                                            <p:graphicEl>
                                              <a:chart seriesIdx="0" categoryIdx="4" bldStep="ptInSeries"/>
                                            </p:graphic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
                                            <p:graphicEl>
                                              <a:chart seriesIdx="0" categoryIdx="3" bldStep="ptInSeries"/>
                                            </p:graphic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
                                            <p:graphicEl>
                                              <a:chart seriesIdx="0" categoryIdx="2" bldStep="ptInSeries"/>
                                            </p:graphic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
                                            <p:graphicEl>
                                              <a:chart seriesIdx="0" categoryIdx="1" bldStep="ptInSeries"/>
                                            </p:graphic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
                                            <p:graphicEl>
                                              <a:chart seriesIdx="0" categoryIdx="0" bldStep="ptInSeries"/>
                                            </p:graphic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
                                            <p:graphicEl>
                                              <a:chart seriesIdx="-3" categoryIdx="-3" bldStep="gridLegend"/>
                                            </p:graphicEl>
                                          </p:spTgt>
                                        </p:tgtEl>
                                        <p:attrNameLst>
                                          <p:attrName>style.visibility</p:attrName>
                                        </p:attrNameLst>
                                      </p:cBhvr>
                                      <p:to>
                                        <p:strVal val="hidden"/>
                                      </p:to>
                                    </p:set>
                                  </p:childTnLst>
                                </p:cTn>
                              </p:par>
                            </p:childTnLst>
                          </p:cTn>
                        </p:par>
                        <p:par>
                          <p:cTn id="83" fill="hold">
                            <p:stCondLst>
                              <p:cond delay="0"/>
                            </p:stCondLst>
                            <p:childTnLst>
                              <p:par>
                                <p:cTn id="84" presetID="1" presetClass="entr" presetSubtype="0"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7">
                                            <p:graphicEl>
                                              <a:dgm id="{FCCB7B43-8A5A-4185-BBEE-16DCE391F446}"/>
                                            </p:graphic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7">
                                            <p:graphicEl>
                                              <a:dgm id="{1A30CD11-0D38-4B99-8A8C-8395C0B2E9D5}"/>
                                            </p:graphic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
                                            <p:graphicEl>
                                              <a:dgm id="{C499081E-22CF-4C52-9ADB-735FD4E51BA4}"/>
                                            </p:graphic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
                                            <p:graphicEl>
                                              <a:dgm id="{E9D17229-E49D-446A-B223-3B71626AE287}"/>
                                            </p:graphic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7">
                                            <p:graphicEl>
                                              <a:dgm id="{0C1D412E-A49C-45D5-A008-ACF1B79DBE1C}"/>
                                            </p:graphic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7">
                                            <p:graphicEl>
                                              <a:dgm id="{53763E86-1A28-4AB3-A901-EED0FA1B439E}"/>
                                            </p:graphic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7">
                                            <p:graphicEl>
                                              <a:dgm id="{36A72730-3804-4901-9CD0-2AD17F9EB28B}"/>
                                            </p:graphic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7">
                                            <p:graphicEl>
                                              <a:dgm id="{27F6E165-6540-4162-9EE5-DCCEFFFD489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El"/>
        </p:bldSub>
      </p:bldGraphic>
      <p:bldGraphic spid="2" grpId="1">
        <p:bldSub>
          <a:bldChart bld="seriesEl"/>
        </p:bldSub>
      </p:bldGraphic>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16ACC6ED-F5DC-4926-BAA2-427DC22B8D94}"/>
              </a:ext>
            </a:extLst>
          </p:cNvPr>
          <p:cNvSpPr>
            <a:spLocks noGrp="1"/>
          </p:cNvSpPr>
          <p:nvPr>
            <p:ph type="title"/>
          </p:nvPr>
        </p:nvSpPr>
        <p:spPr>
          <a:xfrm>
            <a:off x="2286000" y="152400"/>
            <a:ext cx="6781800" cy="914400"/>
          </a:xfrm>
        </p:spPr>
        <p:txBody>
          <a:bodyPr/>
          <a:lstStyle/>
          <a:p>
            <a:pPr eaLnBrk="1" hangingPunct="1"/>
            <a:r>
              <a:rPr lang="en-US" altLang="en-US" b="1" dirty="0" smtClean="0"/>
              <a:t>CY2017 </a:t>
            </a:r>
            <a:r>
              <a:rPr lang="en-US" altLang="en-US" b="1" dirty="0"/>
              <a:t>FRA Expenditures</a:t>
            </a:r>
          </a:p>
        </p:txBody>
      </p:sp>
      <p:graphicFrame>
        <p:nvGraphicFramePr>
          <p:cNvPr id="2" name="Chart 2">
            <a:extLst>
              <a:ext uri="{FF2B5EF4-FFF2-40B4-BE49-F238E27FC236}">
                <a16:creationId xmlns:a16="http://schemas.microsoft.com/office/drawing/2014/main" id="{69C0CBBE-EC12-479A-803D-49F5D9066E2A}"/>
              </a:ext>
            </a:extLst>
          </p:cNvPr>
          <p:cNvGraphicFramePr>
            <a:graphicFrameLocks/>
          </p:cNvGraphicFramePr>
          <p:nvPr>
            <p:extLst>
              <p:ext uri="{D42A27DB-BD31-4B8C-83A1-F6EECF244321}">
                <p14:modId xmlns:p14="http://schemas.microsoft.com/office/powerpoint/2010/main" val="3220351516"/>
              </p:ext>
            </p:extLst>
          </p:nvPr>
        </p:nvGraphicFramePr>
        <p:xfrm>
          <a:off x="-678425" y="-556864"/>
          <a:ext cx="11444748" cy="717203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5B1121F-C9C5-4506-8554-2E406EA61E8B}"/>
              </a:ext>
            </a:extLst>
          </p:cNvPr>
          <p:cNvSpPr txBox="1"/>
          <p:nvPr/>
        </p:nvSpPr>
        <p:spPr>
          <a:xfrm>
            <a:off x="8039433" y="6248401"/>
            <a:ext cx="1787669" cy="461665"/>
          </a:xfrm>
          <a:prstGeom prst="rect">
            <a:avLst/>
          </a:prstGeo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fontAlgn="auto">
              <a:spcBef>
                <a:spcPts val="0"/>
              </a:spcBef>
              <a:spcAft>
                <a:spcPts val="0"/>
              </a:spcAft>
              <a:defRPr/>
            </a:pPr>
            <a:r>
              <a:rPr lang="en-US" b="1" dirty="0" smtClean="0"/>
              <a:t>$14,686,557.27</a:t>
            </a:r>
            <a:endParaRPr lang="en-US" sz="2400" b="1" dirty="0">
              <a:latin typeface="+mn-lt"/>
              <a:cs typeface="+mn-cs"/>
            </a:endParaRPr>
          </a:p>
        </p:txBody>
      </p:sp>
      <p:graphicFrame>
        <p:nvGraphicFramePr>
          <p:cNvPr id="5" name="Diagram 4">
            <a:extLst>
              <a:ext uri="{FF2B5EF4-FFF2-40B4-BE49-F238E27FC236}">
                <a16:creationId xmlns:a16="http://schemas.microsoft.com/office/drawing/2014/main" id="{30DE0386-5CD9-4D18-ACAD-C2D78F66B104}"/>
              </a:ext>
            </a:extLst>
          </p:cNvPr>
          <p:cNvGraphicFramePr/>
          <p:nvPr>
            <p:extLst>
              <p:ext uri="{D42A27DB-BD31-4B8C-83A1-F6EECF244321}">
                <p14:modId xmlns:p14="http://schemas.microsoft.com/office/powerpoint/2010/main" val="1820757744"/>
              </p:ext>
            </p:extLst>
          </p:nvPr>
        </p:nvGraphicFramePr>
        <p:xfrm>
          <a:off x="2205859" y="1066800"/>
          <a:ext cx="9144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19" y="5889326"/>
            <a:ext cx="2590806" cy="968674"/>
          </a:xfrm>
          <a:prstGeom prst="rect">
            <a:avLst/>
          </a:prstGeom>
        </p:spPr>
      </p:pic>
    </p:spTree>
    <p:extLst>
      <p:ext uri="{BB962C8B-B14F-4D97-AF65-F5344CB8AC3E}">
        <p14:creationId xmlns:p14="http://schemas.microsoft.com/office/powerpoint/2010/main" val="3521004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
                                            <p:graphicEl>
                                              <a:chart seriesIdx="-4" categoryIdx="8" bldStep="category"/>
                                            </p:graphic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
                                            <p:graphicEl>
                                              <a:chart seriesIdx="-4" categoryIdx="7" bldStep="category"/>
                                            </p:graphic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
                                            <p:graphicEl>
                                              <a:chart seriesIdx="-4" categoryIdx="6" bldStep="category"/>
                                            </p:graphic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
                                            <p:graphicEl>
                                              <a:chart seriesIdx="-4" categoryIdx="3" bldStep="category"/>
                                            </p:graphicEl>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
                                            <p:graphicEl>
                                              <a:chart seriesIdx="-4" categoryIdx="2" bldStep="category"/>
                                            </p:graphicEl>
                                          </p:spTgt>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
                                            <p:graphicEl>
                                              <a:chart seriesIdx="-4" categoryIdx="1" bldStep="category"/>
                                            </p:graphic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
                                            <p:graphicEl>
                                              <a:chart seriesIdx="-3" categoryIdx="-3" bldStep="gridLegend"/>
                                            </p:graphic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graphicEl>
                                              <a:dgm id="{90265C34-6F21-47AD-9851-6930C1284DA0}"/>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
                                            <p:graphicEl>
                                              <a:dgm id="{FABBC3A5-8770-4BCB-9E1C-EA27B3BDC65B}"/>
                                            </p:graphic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
                                            <p:graphicEl>
                                              <a:dgm id="{DFCF4D2B-52E3-4F66-91B8-2030C0B74478}"/>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
                                            <p:graphicEl>
                                              <a:dgm id="{D4EB54EB-A561-4091-9B5C-1DBD289F6BC7}"/>
                                            </p:graphic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
                                            <p:graphicEl>
                                              <a:dgm id="{11F6F096-D829-4F10-995B-7A9EE06CA5C3}"/>
                                            </p:graphic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
                                            <p:graphicEl>
                                              <a:dgm id="{76F4625A-0A54-4D6B-815C-597731977D9E}"/>
                                            </p:graphic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
                                            <p:graphicEl>
                                              <a:dgm id="{C339AB70-00D8-47E9-897A-FBB5E84139BF}"/>
                                            </p:graphic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
                                            <p:graphicEl>
                                              <a:dgm id="{EB615030-2460-4366-B97D-7F754DC0CF19}"/>
                                            </p:graphic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
                                            <p:graphicEl>
                                              <a:dgm id="{61EFD255-4770-4074-990C-509C5CB7B8E5}"/>
                                            </p:graphic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
                                            <p:graphicEl>
                                              <a:dgm id="{9AB839E8-5EF0-4CEE-8660-F1FED94F98F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p:bldSub>
      </p:bldGraphic>
      <p:bldGraphic spid="2" grpId="1">
        <p:bldSub>
          <a:bldChart bld="category"/>
        </p:bldSub>
      </p:bldGraphic>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E83BDF4A-5058-4C5B-9384-5B22E8E36618}"/>
              </a:ext>
            </a:extLst>
          </p:cNvPr>
          <p:cNvSpPr>
            <a:spLocks noGrp="1"/>
          </p:cNvSpPr>
          <p:nvPr>
            <p:ph type="title"/>
          </p:nvPr>
        </p:nvSpPr>
        <p:spPr>
          <a:xfrm>
            <a:off x="2599606" y="142513"/>
            <a:ext cx="6781800" cy="1066800"/>
          </a:xfrm>
        </p:spPr>
        <p:txBody>
          <a:bodyPr/>
          <a:lstStyle/>
          <a:p>
            <a:pPr algn="ctr" eaLnBrk="1" hangingPunct="1"/>
            <a:r>
              <a:rPr lang="en-US" altLang="en-US" b="1" dirty="0"/>
              <a:t>Assets/Investments</a:t>
            </a:r>
          </a:p>
        </p:txBody>
      </p:sp>
      <p:graphicFrame>
        <p:nvGraphicFramePr>
          <p:cNvPr id="2" name="Chart 2">
            <a:extLst>
              <a:ext uri="{FF2B5EF4-FFF2-40B4-BE49-F238E27FC236}">
                <a16:creationId xmlns:a16="http://schemas.microsoft.com/office/drawing/2014/main" id="{E6855097-E13D-43A4-BCAF-D34194D87AC3}"/>
              </a:ext>
            </a:extLst>
          </p:cNvPr>
          <p:cNvGraphicFramePr>
            <a:graphicFrameLocks/>
          </p:cNvGraphicFramePr>
          <p:nvPr>
            <p:extLst>
              <p:ext uri="{D42A27DB-BD31-4B8C-83A1-F6EECF244321}">
                <p14:modId xmlns:p14="http://schemas.microsoft.com/office/powerpoint/2010/main" val="3718886656"/>
              </p:ext>
            </p:extLst>
          </p:nvPr>
        </p:nvGraphicFramePr>
        <p:xfrm>
          <a:off x="156411" y="0"/>
          <a:ext cx="11887200" cy="72517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AEA38E36-333B-4EF6-A642-60304B4A8AF9}"/>
              </a:ext>
            </a:extLst>
          </p:cNvPr>
          <p:cNvSpPr txBox="1"/>
          <p:nvPr/>
        </p:nvSpPr>
        <p:spPr>
          <a:xfrm>
            <a:off x="8610600" y="6294736"/>
            <a:ext cx="1872629" cy="461665"/>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fontAlgn="auto">
              <a:spcBef>
                <a:spcPts val="0"/>
              </a:spcBef>
              <a:spcAft>
                <a:spcPts val="0"/>
              </a:spcAft>
              <a:defRPr/>
            </a:pPr>
            <a:r>
              <a:rPr lang="en-US" b="1" dirty="0"/>
              <a:t>$</a:t>
            </a:r>
            <a:r>
              <a:rPr lang="en-US" b="1" dirty="0" smtClean="0"/>
              <a:t>88,098,294.77</a:t>
            </a:r>
            <a:r>
              <a:rPr lang="en-US" sz="2400" b="1" dirty="0" smtClean="0"/>
              <a:t> </a:t>
            </a:r>
            <a:endParaRPr lang="en-US" sz="2400" b="1" dirty="0">
              <a:solidFill>
                <a:srgbClr val="000000"/>
              </a:solidFill>
              <a:latin typeface="+mn-lt"/>
              <a:cs typeface="+mn-cs"/>
            </a:endParaRPr>
          </a:p>
        </p:txBody>
      </p:sp>
      <p:graphicFrame>
        <p:nvGraphicFramePr>
          <p:cNvPr id="6" name="Diagram 5">
            <a:extLst>
              <a:ext uri="{FF2B5EF4-FFF2-40B4-BE49-F238E27FC236}">
                <a16:creationId xmlns:a16="http://schemas.microsoft.com/office/drawing/2014/main" id="{8124B264-5D7B-4A1D-89B3-F58CD523FA2B}"/>
              </a:ext>
            </a:extLst>
          </p:cNvPr>
          <p:cNvGraphicFramePr/>
          <p:nvPr>
            <p:extLst>
              <p:ext uri="{D42A27DB-BD31-4B8C-83A1-F6EECF244321}">
                <p14:modId xmlns:p14="http://schemas.microsoft.com/office/powerpoint/2010/main" val="2900607575"/>
              </p:ext>
            </p:extLst>
          </p:nvPr>
        </p:nvGraphicFramePr>
        <p:xfrm>
          <a:off x="1718511" y="934856"/>
          <a:ext cx="8763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2481994" y="104413"/>
            <a:ext cx="7199992" cy="76200"/>
            <a:chOff x="3003942" y="712749"/>
            <a:chExt cx="7199992" cy="76200"/>
          </a:xfrm>
        </p:grpSpPr>
        <p:sp>
          <p:nvSpPr>
            <p:cNvPr id="8" name="Rectangle 7"/>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6411" y="5810399"/>
            <a:ext cx="2590806" cy="968674"/>
          </a:xfrm>
          <a:prstGeom prst="rect">
            <a:avLst/>
          </a:prstGeom>
        </p:spPr>
      </p:pic>
    </p:spTree>
    <p:extLst>
      <p:ext uri="{BB962C8B-B14F-4D97-AF65-F5344CB8AC3E}">
        <p14:creationId xmlns:p14="http://schemas.microsoft.com/office/powerpoint/2010/main" val="349849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1000"/>
                                  </p:stCondLst>
                                  <p:childTnLst>
                                    <p:set>
                                      <p:cBhvr>
                                        <p:cTn id="36"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1000"/>
                                  </p:stCondLst>
                                  <p:childTnLst>
                                    <p:set>
                                      <p:cBhvr>
                                        <p:cTn id="39"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1000"/>
                                  </p:stCondLst>
                                  <p:childTnLst>
                                    <p:set>
                                      <p:cBhvr>
                                        <p:cTn id="42"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1000"/>
                                  </p:stCondLst>
                                  <p:childTnLst>
                                    <p:set>
                                      <p:cBhvr>
                                        <p:cTn id="45" dur="1" fill="hold">
                                          <p:stCondLst>
                                            <p:cond delay="0"/>
                                          </p:stCondLst>
                                        </p:cTn>
                                        <p:tgtEl>
                                          <p:spTgt spid="2">
                                            <p:graphicEl>
                                              <a:chart seriesIdx="-4" categoryIdx="11" bldStep="category"/>
                                            </p:graphicEl>
                                          </p:spTgt>
                                        </p:tgtEl>
                                        <p:attrNameLst>
                                          <p:attrName>style.visibility</p:attrName>
                                        </p:attrNameLst>
                                      </p:cBhvr>
                                      <p:to>
                                        <p:strVal val="visible"/>
                                      </p:to>
                                    </p:set>
                                  </p:childTnLst>
                                </p:cTn>
                              </p:par>
                            </p:childTnLst>
                          </p:cTn>
                        </p:par>
                        <p:par>
                          <p:cTn id="46" fill="hold">
                            <p:stCondLst>
                              <p:cond delay="14000"/>
                            </p:stCondLst>
                            <p:childTnLst>
                              <p:par>
                                <p:cTn id="47" presetID="1" presetClass="entr" presetSubtype="0" fill="hold" grpId="0" nodeType="afterEffect">
                                  <p:stCondLst>
                                    <p:cond delay="1000"/>
                                  </p:stCondLst>
                                  <p:childTnLst>
                                    <p:set>
                                      <p:cBhvr>
                                        <p:cTn id="48" dur="1" fill="hold">
                                          <p:stCondLst>
                                            <p:cond delay="0"/>
                                          </p:stCondLst>
                                        </p:cTn>
                                        <p:tgtEl>
                                          <p:spTgt spid="2">
                                            <p:graphicEl>
                                              <a:chart seriesIdx="-4" categoryIdx="12" bldStep="category"/>
                                            </p:graphicEl>
                                          </p:spTgt>
                                        </p:tgtEl>
                                        <p:attrNameLst>
                                          <p:attrName>style.visibility</p:attrName>
                                        </p:attrNameLst>
                                      </p:cBhvr>
                                      <p:to>
                                        <p:strVal val="visible"/>
                                      </p:to>
                                    </p:set>
                                  </p:childTnLst>
                                </p:cTn>
                              </p:par>
                            </p:childTnLst>
                          </p:cTn>
                        </p:par>
                        <p:par>
                          <p:cTn id="49" fill="hold">
                            <p:stCondLst>
                              <p:cond delay="15000"/>
                            </p:stCondLst>
                            <p:childTnLst>
                              <p:par>
                                <p:cTn id="50" presetID="1" presetClass="entr" presetSubtype="0" fill="hold" grpId="0" nodeType="afterEffect">
                                  <p:stCondLst>
                                    <p:cond delay="1000"/>
                                  </p:stCondLst>
                                  <p:childTnLst>
                                    <p:set>
                                      <p:cBhvr>
                                        <p:cTn id="51" dur="1" fill="hold">
                                          <p:stCondLst>
                                            <p:cond delay="0"/>
                                          </p:stCondLst>
                                        </p:cTn>
                                        <p:tgtEl>
                                          <p:spTgt spid="2">
                                            <p:graphicEl>
                                              <a:chart seriesIdx="-4" categoryIdx="13" bldStep="category"/>
                                            </p:graphicEl>
                                          </p:spTgt>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1000"/>
                                  </p:stCondLst>
                                  <p:childTnLst>
                                    <p:set>
                                      <p:cBhvr>
                                        <p:cTn id="54" dur="1" fill="hold">
                                          <p:stCondLst>
                                            <p:cond delay="0"/>
                                          </p:stCondLst>
                                        </p:cTn>
                                        <p:tgtEl>
                                          <p:spTgt spid="2">
                                            <p:graphicEl>
                                              <a:chart seriesIdx="-4" categoryIdx="14" bldStep="category"/>
                                            </p:graphicEl>
                                          </p:spTgt>
                                        </p:tgtEl>
                                        <p:attrNameLst>
                                          <p:attrName>style.visibility</p:attrName>
                                        </p:attrNameLst>
                                      </p:cBhvr>
                                      <p:to>
                                        <p:strVal val="visible"/>
                                      </p:to>
                                    </p:set>
                                  </p:childTnLst>
                                </p:cTn>
                              </p:par>
                            </p:childTnLst>
                          </p:cTn>
                        </p:par>
                        <p:par>
                          <p:cTn id="55" fill="hold">
                            <p:stCondLst>
                              <p:cond delay="17000"/>
                            </p:stCondLst>
                            <p:childTnLst>
                              <p:par>
                                <p:cTn id="56" presetID="1" presetClass="entr" presetSubtype="0" fill="hold" grpId="0" nodeType="afterEffect">
                                  <p:stCondLst>
                                    <p:cond delay="1000"/>
                                  </p:stCondLst>
                                  <p:childTnLst>
                                    <p:set>
                                      <p:cBhvr>
                                        <p:cTn id="57" dur="1" fill="hold">
                                          <p:stCondLst>
                                            <p:cond delay="0"/>
                                          </p:stCondLst>
                                        </p:cTn>
                                        <p:tgtEl>
                                          <p:spTgt spid="2">
                                            <p:graphicEl>
                                              <a:chart seriesIdx="-4" categoryIdx="15" bldStep="category"/>
                                            </p:graphic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
                                            <p:graphicEl>
                                              <a:chart seriesIdx="-4" categoryIdx="15" bldStep="category"/>
                                            </p:graphic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2">
                                            <p:graphicEl>
                                              <a:chart seriesIdx="-4" categoryIdx="14" bldStep="category"/>
                                            </p:graphic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2">
                                            <p:graphicEl>
                                              <a:chart seriesIdx="-4" categoryIdx="13" bldStep="category"/>
                                            </p:graphic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2">
                                            <p:graphicEl>
                                              <a:chart seriesIdx="-4" categoryIdx="12" bldStep="category"/>
                                            </p:graphic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2">
                                            <p:graphicEl>
                                              <a:chart seriesIdx="-4" categoryIdx="11" bldStep="category"/>
                                            </p:graphic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2">
                                            <p:graphicEl>
                                              <a:chart seriesIdx="-4" categoryIdx="10" bldStep="category"/>
                                            </p:graphicEl>
                                          </p:spTgt>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2">
                                            <p:graphicEl>
                                              <a:chart seriesIdx="-4" categoryIdx="9" bldStep="category"/>
                                            </p:graphicEl>
                                          </p:spTgt>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2">
                                            <p:graphicEl>
                                              <a:chart seriesIdx="-4" categoryIdx="8" bldStep="category"/>
                                            </p:graphicEl>
                                          </p:spTgt>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2">
                                            <p:graphicEl>
                                              <a:chart seriesIdx="-4" categoryIdx="7" bldStep="category"/>
                                            </p:graphicEl>
                                          </p:spTgt>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
                                            <p:graphicEl>
                                              <a:chart seriesIdx="-4" categoryIdx="6" bldStep="category"/>
                                            </p:graphicEl>
                                          </p:spTgt>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2">
                                            <p:graphicEl>
                                              <a:chart seriesIdx="-4" categoryIdx="5" bldStep="category"/>
                                            </p:graphicEl>
                                          </p:spTgt>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grpId="1" nodeType="clickEffect">
                                  <p:stCondLst>
                                    <p:cond delay="0"/>
                                  </p:stCondLst>
                                  <p:childTnLst>
                                    <p:set>
                                      <p:cBhvr>
                                        <p:cTn id="105" dur="1" fill="hold">
                                          <p:stCondLst>
                                            <p:cond delay="0"/>
                                          </p:stCondLst>
                                        </p:cTn>
                                        <p:tgtEl>
                                          <p:spTgt spid="2">
                                            <p:graphicEl>
                                              <a:chart seriesIdx="-4" categoryIdx="4" bldStep="category"/>
                                            </p:graphicEl>
                                          </p:spTgt>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
                                            <p:graphicEl>
                                              <a:chart seriesIdx="-4" categoryIdx="3" bldStep="category"/>
                                            </p:graphicEl>
                                          </p:spTgt>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1" nodeType="clickEffect">
                                  <p:stCondLst>
                                    <p:cond delay="0"/>
                                  </p:stCondLst>
                                  <p:childTnLst>
                                    <p:set>
                                      <p:cBhvr>
                                        <p:cTn id="113" dur="1" fill="hold">
                                          <p:stCondLst>
                                            <p:cond delay="0"/>
                                          </p:stCondLst>
                                        </p:cTn>
                                        <p:tgtEl>
                                          <p:spTgt spid="2">
                                            <p:graphicEl>
                                              <a:chart seriesIdx="-4" categoryIdx="2" bldStep="category"/>
                                            </p:graphicEl>
                                          </p:spTgt>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2">
                                            <p:graphicEl>
                                              <a:chart seriesIdx="-4" categoryIdx="1" bldStep="category"/>
                                            </p:graphicEl>
                                          </p:spTgt>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2">
                                            <p:graphicEl>
                                              <a:chart seriesIdx="-4" categoryIdx="0" bldStep="category"/>
                                            </p:graphicEl>
                                          </p:spTgt>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grpId="1" nodeType="clickEffect">
                                  <p:stCondLst>
                                    <p:cond delay="0"/>
                                  </p:stCondLst>
                                  <p:childTnLst>
                                    <p:set>
                                      <p:cBhvr>
                                        <p:cTn id="125" dur="1" fill="hold">
                                          <p:stCondLst>
                                            <p:cond delay="0"/>
                                          </p:stCondLst>
                                        </p:cTn>
                                        <p:tgtEl>
                                          <p:spTgt spid="2">
                                            <p:graphicEl>
                                              <a:chart seriesIdx="-3" categoryIdx="-3" bldStep="gridLegend"/>
                                            </p:graphicEl>
                                          </p:spTgt>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6">
                                            <p:graphicEl>
                                              <a:dgm id="{FC3C9E09-F425-4649-ACDF-37F913C9BCEB}"/>
                                            </p:graphic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6">
                                            <p:graphicEl>
                                              <a:dgm id="{011495A0-1EE5-407B-9E0F-1E9AAA1E106C}"/>
                                            </p:graphicEl>
                                          </p:spTgt>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6">
                                            <p:graphicEl>
                                              <a:dgm id="{C2071EB5-E7F8-4496-9C56-F5D202BCFCA6}"/>
                                            </p:graphicEl>
                                          </p:spTgt>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6">
                                            <p:graphicEl>
                                              <a:dgm id="{17E10BE7-C599-4D5F-BF22-2A503AFF0F17}"/>
                                            </p:graphicEl>
                                          </p:spTgt>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6">
                                            <p:graphicEl>
                                              <a:dgm id="{A8BD69F4-4F07-444C-9B07-6E0DB8C960AF}"/>
                                            </p:graphicEl>
                                          </p:spTgt>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6">
                                            <p:graphicEl>
                                              <a:dgm id="{948A6F8D-CABF-463B-87E3-89D0F072632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p:bldSub>
      </p:bldGraphic>
      <p:bldGraphic spid="2" grpId="1">
        <p:bldSub>
          <a:bldChart bld="category"/>
        </p:bldSub>
      </p:bldGraphic>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0B5E524E-6012-41A1-B3DA-4DDF0D1A874B}"/>
              </a:ext>
            </a:extLst>
          </p:cNvPr>
          <p:cNvSpPr>
            <a:spLocks noGrp="1"/>
          </p:cNvSpPr>
          <p:nvPr>
            <p:ph type="title"/>
          </p:nvPr>
        </p:nvSpPr>
        <p:spPr>
          <a:xfrm>
            <a:off x="1131345" y="365036"/>
            <a:ext cx="10515600" cy="1325563"/>
          </a:xfrm>
        </p:spPr>
        <p:txBody>
          <a:bodyPr/>
          <a:lstStyle/>
          <a:p>
            <a:pPr algn="ctr" eaLnBrk="1" hangingPunct="1"/>
            <a:r>
              <a:rPr lang="en-US" altLang="en-US" b="1" dirty="0"/>
              <a:t>Kansas FRA Fund Summary </a:t>
            </a:r>
          </a:p>
        </p:txBody>
      </p:sp>
      <p:graphicFrame>
        <p:nvGraphicFramePr>
          <p:cNvPr id="3" name="Table 2">
            <a:extLst>
              <a:ext uri="{FF2B5EF4-FFF2-40B4-BE49-F238E27FC236}">
                <a16:creationId xmlns:a16="http://schemas.microsoft.com/office/drawing/2014/main" id="{21798237-AD16-43F5-A89A-72F538613A21}"/>
              </a:ext>
            </a:extLst>
          </p:cNvPr>
          <p:cNvGraphicFramePr>
            <a:graphicFrameLocks noGrp="1"/>
          </p:cNvGraphicFramePr>
          <p:nvPr>
            <p:extLst>
              <p:ext uri="{D42A27DB-BD31-4B8C-83A1-F6EECF244321}">
                <p14:modId xmlns:p14="http://schemas.microsoft.com/office/powerpoint/2010/main" val="3980155633"/>
              </p:ext>
            </p:extLst>
          </p:nvPr>
        </p:nvGraphicFramePr>
        <p:xfrm>
          <a:off x="2682814" y="1690599"/>
          <a:ext cx="8585307" cy="4839995"/>
        </p:xfrm>
        <a:graphic>
          <a:graphicData uri="http://schemas.openxmlformats.org/drawingml/2006/table">
            <a:tbl>
              <a:tblPr firstRow="1" bandRow="1">
                <a:tableStyleId>{5C22544A-7EE6-4342-B048-85BDC9FD1C3A}</a:tableStyleId>
              </a:tblPr>
              <a:tblGrid>
                <a:gridCol w="1667993">
                  <a:extLst>
                    <a:ext uri="{9D8B030D-6E8A-4147-A177-3AD203B41FA5}">
                      <a16:colId xmlns:a16="http://schemas.microsoft.com/office/drawing/2014/main" val="20000"/>
                    </a:ext>
                  </a:extLst>
                </a:gridCol>
                <a:gridCol w="1395730">
                  <a:extLst>
                    <a:ext uri="{9D8B030D-6E8A-4147-A177-3AD203B41FA5}">
                      <a16:colId xmlns:a16="http://schemas.microsoft.com/office/drawing/2014/main" val="20001"/>
                    </a:ext>
                  </a:extLst>
                </a:gridCol>
                <a:gridCol w="1395730">
                  <a:extLst>
                    <a:ext uri="{9D8B030D-6E8A-4147-A177-3AD203B41FA5}">
                      <a16:colId xmlns:a16="http://schemas.microsoft.com/office/drawing/2014/main" val="20002"/>
                    </a:ext>
                  </a:extLst>
                </a:gridCol>
                <a:gridCol w="1395730">
                  <a:extLst>
                    <a:ext uri="{9D8B030D-6E8A-4147-A177-3AD203B41FA5}">
                      <a16:colId xmlns:a16="http://schemas.microsoft.com/office/drawing/2014/main" val="20003"/>
                    </a:ext>
                  </a:extLst>
                </a:gridCol>
                <a:gridCol w="1395730">
                  <a:extLst>
                    <a:ext uri="{9D8B030D-6E8A-4147-A177-3AD203B41FA5}">
                      <a16:colId xmlns:a16="http://schemas.microsoft.com/office/drawing/2014/main" val="20004"/>
                    </a:ext>
                  </a:extLst>
                </a:gridCol>
                <a:gridCol w="1334394">
                  <a:extLst>
                    <a:ext uri="{9D8B030D-6E8A-4147-A177-3AD203B41FA5}">
                      <a16:colId xmlns:a16="http://schemas.microsoft.com/office/drawing/2014/main" val="20005"/>
                    </a:ext>
                  </a:extLst>
                </a:gridCol>
              </a:tblGrid>
              <a:tr h="0">
                <a:tc>
                  <a:txBody>
                    <a:bodyPr/>
                    <a:lstStyle/>
                    <a:p>
                      <a:pPr algn="ctr"/>
                      <a:r>
                        <a:rPr lang="en-US" sz="1800" dirty="0"/>
                        <a:t>Description</a:t>
                      </a:r>
                    </a:p>
                  </a:txBody>
                  <a:tcPr marT="45708" marB="45708" anchor="ctr"/>
                </a:tc>
                <a:tc>
                  <a:txBody>
                    <a:bodyPr/>
                    <a:lstStyle/>
                    <a:p>
                      <a:pPr algn="ctr"/>
                      <a:r>
                        <a:rPr lang="en-US" sz="1800" dirty="0" smtClean="0"/>
                        <a:t>CY2013</a:t>
                      </a:r>
                      <a:endParaRPr lang="en-US" sz="1800" dirty="0"/>
                    </a:p>
                  </a:txBody>
                  <a:tcPr marT="45708" marB="45708" anchor="ctr"/>
                </a:tc>
                <a:tc>
                  <a:txBody>
                    <a:bodyPr/>
                    <a:lstStyle/>
                    <a:p>
                      <a:pPr algn="ctr"/>
                      <a:r>
                        <a:rPr lang="en-US" sz="1800" dirty="0" smtClean="0"/>
                        <a:t>CY2014</a:t>
                      </a:r>
                      <a:endParaRPr lang="en-US" sz="1800" dirty="0"/>
                    </a:p>
                  </a:txBody>
                  <a:tcPr marT="45708" marB="45708" anchor="ctr"/>
                </a:tc>
                <a:tc>
                  <a:txBody>
                    <a:bodyPr/>
                    <a:lstStyle/>
                    <a:p>
                      <a:pPr algn="ctr"/>
                      <a:r>
                        <a:rPr lang="en-US" sz="1800" dirty="0" smtClean="0"/>
                        <a:t>CY2015</a:t>
                      </a:r>
                      <a:endParaRPr lang="en-US" sz="1800" dirty="0"/>
                    </a:p>
                  </a:txBody>
                  <a:tcPr marT="45708" marB="45708" anchor="ctr"/>
                </a:tc>
                <a:tc>
                  <a:txBody>
                    <a:bodyPr/>
                    <a:lstStyle/>
                    <a:p>
                      <a:pPr algn="ctr"/>
                      <a:r>
                        <a:rPr lang="en-US" sz="1800" dirty="0" smtClean="0"/>
                        <a:t>CY2016</a:t>
                      </a:r>
                      <a:endParaRPr lang="en-US" sz="1800" dirty="0"/>
                    </a:p>
                  </a:txBody>
                  <a:tcPr marT="45708" marB="45708" anchor="ctr"/>
                </a:tc>
                <a:tc>
                  <a:txBody>
                    <a:bodyPr/>
                    <a:lstStyle/>
                    <a:p>
                      <a:pPr algn="ctr"/>
                      <a:r>
                        <a:rPr lang="en-US" sz="1800" dirty="0" smtClean="0"/>
                        <a:t>CY2017</a:t>
                      </a:r>
                      <a:endParaRPr lang="en-US" sz="1800" dirty="0"/>
                    </a:p>
                  </a:txBody>
                  <a:tcPr marT="45708" marB="45708" anchor="ctr"/>
                </a:tc>
                <a:extLst>
                  <a:ext uri="{0D108BD9-81ED-4DB2-BD59-A6C34878D82A}">
                    <a16:rowId xmlns:a16="http://schemas.microsoft.com/office/drawing/2014/main" val="10000"/>
                  </a:ext>
                </a:extLst>
              </a:tr>
              <a:tr h="640008">
                <a:tc>
                  <a:txBody>
                    <a:bodyPr/>
                    <a:lstStyle/>
                    <a:p>
                      <a:pPr algn="ctr"/>
                      <a:r>
                        <a:rPr lang="en-US" sz="1800" b="1" dirty="0"/>
                        <a:t>Receipts</a:t>
                      </a:r>
                    </a:p>
                  </a:txBody>
                  <a:tcPr marT="45708" marB="45708" anchor="ctr"/>
                </a:tc>
                <a:tc>
                  <a:txBody>
                    <a:bodyPr/>
                    <a:lstStyle/>
                    <a:p>
                      <a:pPr algn="ctr"/>
                      <a:r>
                        <a:rPr lang="en-US" sz="1800" b="1" dirty="0"/>
                        <a:t>$</a:t>
                      </a:r>
                      <a:r>
                        <a:rPr lang="en-US" sz="1800" b="1" dirty="0" smtClean="0"/>
                        <a:t>19,472,619</a:t>
                      </a:r>
                      <a:endParaRPr lang="en-US" sz="1800" b="1" dirty="0"/>
                    </a:p>
                  </a:txBody>
                  <a:tcPr marT="45708" marB="45708" anchor="ctr"/>
                </a:tc>
                <a:tc>
                  <a:txBody>
                    <a:bodyPr/>
                    <a:lstStyle/>
                    <a:p>
                      <a:pPr algn="ctr"/>
                      <a:r>
                        <a:rPr lang="en-US" sz="1800" b="1" dirty="0"/>
                        <a:t>$</a:t>
                      </a:r>
                      <a:r>
                        <a:rPr lang="en-US" sz="1800" b="1" dirty="0" smtClean="0"/>
                        <a:t>16,228,047</a:t>
                      </a:r>
                      <a:endParaRPr lang="en-US" sz="1800" b="1" dirty="0"/>
                    </a:p>
                  </a:txBody>
                  <a:tcPr marT="45708" marB="45708" anchor="ctr"/>
                </a:tc>
                <a:tc>
                  <a:txBody>
                    <a:bodyPr/>
                    <a:lstStyle/>
                    <a:p>
                      <a:pPr algn="ctr"/>
                      <a:r>
                        <a:rPr lang="en-US" sz="1800" b="1" dirty="0"/>
                        <a:t>$</a:t>
                      </a:r>
                      <a:r>
                        <a:rPr lang="en-US" sz="1800" b="1" dirty="0" smtClean="0"/>
                        <a:t>16,369,162</a:t>
                      </a:r>
                      <a:endParaRPr lang="en-US" sz="1800" b="1" dirty="0"/>
                    </a:p>
                  </a:txBody>
                  <a:tcPr marT="45708" marB="45708" anchor="ctr"/>
                </a:tc>
                <a:tc>
                  <a:txBody>
                    <a:bodyPr/>
                    <a:lstStyle/>
                    <a:p>
                      <a:pPr algn="ctr"/>
                      <a:r>
                        <a:rPr lang="en-US" sz="1800" b="1" dirty="0"/>
                        <a:t>$</a:t>
                      </a:r>
                      <a:r>
                        <a:rPr lang="en-US" sz="1800" b="1" dirty="0" smtClean="0"/>
                        <a:t>17,881,749</a:t>
                      </a:r>
                      <a:endParaRPr lang="en-US" sz="1800" b="1" dirty="0"/>
                    </a:p>
                  </a:txBody>
                  <a:tcPr marT="45708" marB="45708" anchor="ctr"/>
                </a:tc>
                <a:tc>
                  <a:txBody>
                    <a:bodyPr/>
                    <a:lstStyle/>
                    <a:p>
                      <a:pPr algn="ctr" fontAlgn="b"/>
                      <a:r>
                        <a:rPr lang="en-US" sz="1800" b="1" i="0" u="none" strike="noStrike" dirty="0" smtClean="0">
                          <a:solidFill>
                            <a:srgbClr val="000000"/>
                          </a:solidFill>
                          <a:effectLst/>
                          <a:latin typeface="Calibri" panose="020F0502020204030204" pitchFamily="34" charset="0"/>
                        </a:rPr>
                        <a:t>$20,900,631</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822872">
                <a:tc>
                  <a:txBody>
                    <a:bodyPr/>
                    <a:lstStyle/>
                    <a:p>
                      <a:pPr algn="ctr"/>
                      <a:r>
                        <a:rPr lang="en-US" sz="1800" b="1" dirty="0"/>
                        <a:t>Expenditures</a:t>
                      </a:r>
                    </a:p>
                  </a:txBody>
                  <a:tcPr marT="45708" marB="45708" anchor="ctr"/>
                </a:tc>
                <a:tc>
                  <a:txBody>
                    <a:bodyPr/>
                    <a:lstStyle/>
                    <a:p>
                      <a:pPr algn="ctr"/>
                      <a:r>
                        <a:rPr lang="en-US" sz="1800" b="1" dirty="0"/>
                        <a:t>$</a:t>
                      </a:r>
                      <a:r>
                        <a:rPr lang="en-US" sz="1800" b="1" dirty="0" smtClean="0"/>
                        <a:t>15,248,436</a:t>
                      </a:r>
                      <a:endParaRPr lang="en-US" sz="1800" b="1" dirty="0"/>
                    </a:p>
                  </a:txBody>
                  <a:tcPr marT="45708" marB="45708" anchor="ctr"/>
                </a:tc>
                <a:tc>
                  <a:txBody>
                    <a:bodyPr/>
                    <a:lstStyle/>
                    <a:p>
                      <a:pPr algn="ctr"/>
                      <a:r>
                        <a:rPr lang="en-US" sz="1800" b="1" dirty="0"/>
                        <a:t>$</a:t>
                      </a:r>
                      <a:r>
                        <a:rPr lang="en-US" sz="1800" b="1" dirty="0" smtClean="0"/>
                        <a:t>16,965,033</a:t>
                      </a:r>
                      <a:endParaRPr lang="en-US" sz="1800" b="1" dirty="0"/>
                    </a:p>
                  </a:txBody>
                  <a:tcPr marT="45708" marB="45708" anchor="ctr"/>
                </a:tc>
                <a:tc>
                  <a:txBody>
                    <a:bodyPr/>
                    <a:lstStyle/>
                    <a:p>
                      <a:pPr algn="ctr"/>
                      <a:r>
                        <a:rPr lang="en-US" sz="1800" b="1" dirty="0"/>
                        <a:t>$</a:t>
                      </a:r>
                      <a:r>
                        <a:rPr lang="en-US" sz="1800" b="1" dirty="0" smtClean="0"/>
                        <a:t>15,486,059</a:t>
                      </a:r>
                      <a:endParaRPr lang="en-US" sz="1800" b="1" dirty="0"/>
                    </a:p>
                  </a:txBody>
                  <a:tcPr marT="45708" marB="45708" anchor="ctr"/>
                </a:tc>
                <a:tc>
                  <a:txBody>
                    <a:bodyPr/>
                    <a:lstStyle/>
                    <a:p>
                      <a:pPr algn="ctr"/>
                      <a:r>
                        <a:rPr lang="en-US" sz="1800" b="1" dirty="0"/>
                        <a:t>$</a:t>
                      </a:r>
                      <a:r>
                        <a:rPr lang="en-US" sz="1800" b="1" dirty="0" smtClean="0"/>
                        <a:t>13,838,245</a:t>
                      </a:r>
                      <a:endParaRPr lang="en-US" sz="1800" b="1" dirty="0"/>
                    </a:p>
                  </a:txBody>
                  <a:tcPr marT="45708" marB="45708" anchor="ctr"/>
                </a:tc>
                <a:tc>
                  <a:txBody>
                    <a:bodyPr/>
                    <a:lstStyle/>
                    <a:p>
                      <a:pPr algn="ctr"/>
                      <a:r>
                        <a:rPr lang="en-US" sz="1800" b="1" dirty="0">
                          <a:effectLst/>
                        </a:rPr>
                        <a:t>$</a:t>
                      </a:r>
                      <a:r>
                        <a:rPr lang="en-US" sz="1800" b="1" dirty="0" smtClean="0">
                          <a:effectLst/>
                        </a:rPr>
                        <a:t>14,686,557</a:t>
                      </a:r>
                      <a:endParaRPr lang="en-US" sz="1800" b="1" dirty="0"/>
                    </a:p>
                  </a:txBody>
                  <a:tcPr marT="45708" marB="45708" anchor="ctr"/>
                </a:tc>
                <a:extLst>
                  <a:ext uri="{0D108BD9-81ED-4DB2-BD59-A6C34878D82A}">
                    <a16:rowId xmlns:a16="http://schemas.microsoft.com/office/drawing/2014/main" val="10002"/>
                  </a:ext>
                </a:extLst>
              </a:tr>
              <a:tr h="914416">
                <a:tc>
                  <a:txBody>
                    <a:bodyPr/>
                    <a:lstStyle/>
                    <a:p>
                      <a:pPr algn="ctr"/>
                      <a:r>
                        <a:rPr lang="en-US" sz="1800" b="1" dirty="0"/>
                        <a:t>Assets</a:t>
                      </a:r>
                    </a:p>
                  </a:txBody>
                  <a:tcPr marT="45708" marB="45708" anchor="ctr"/>
                </a:tc>
                <a:tc>
                  <a:txBody>
                    <a:bodyPr/>
                    <a:lstStyle/>
                    <a:p>
                      <a:pPr algn="ctr"/>
                      <a:r>
                        <a:rPr lang="en-US" sz="1800" b="1" dirty="0" smtClean="0"/>
                        <a:t>$75,083131</a:t>
                      </a:r>
                      <a:endParaRPr lang="en-US" sz="1800" b="1" dirty="0"/>
                    </a:p>
                  </a:txBody>
                  <a:tcPr marT="45708" marB="45708" anchor="ctr"/>
                </a:tc>
                <a:tc>
                  <a:txBody>
                    <a:bodyPr/>
                    <a:lstStyle/>
                    <a:p>
                      <a:pPr algn="ctr"/>
                      <a:r>
                        <a:rPr lang="en-US" sz="1800" b="1" dirty="0"/>
                        <a:t>$</a:t>
                      </a:r>
                      <a:r>
                        <a:rPr lang="en-US" sz="1800" b="1" dirty="0" smtClean="0"/>
                        <a:t>77,444,295</a:t>
                      </a:r>
                      <a:endParaRPr lang="en-US" sz="1800" b="1" dirty="0"/>
                    </a:p>
                  </a:txBody>
                  <a:tcPr marT="45708" marB="45708" anchor="ctr"/>
                </a:tc>
                <a:tc>
                  <a:txBody>
                    <a:bodyPr/>
                    <a:lstStyle/>
                    <a:p>
                      <a:pPr algn="ctr"/>
                      <a:r>
                        <a:rPr lang="en-US" sz="1800" b="1" dirty="0">
                          <a:effectLst/>
                        </a:rPr>
                        <a:t>$</a:t>
                      </a:r>
                      <a:r>
                        <a:rPr lang="en-US" sz="1800" b="1" dirty="0" smtClean="0">
                          <a:effectLst/>
                        </a:rPr>
                        <a:t>77,658,351</a:t>
                      </a:r>
                      <a:endParaRPr lang="en-US" sz="1800" b="1" dirty="0"/>
                    </a:p>
                  </a:txBody>
                  <a:tcPr marT="45708" marB="45708" anchor="ctr"/>
                </a:tc>
                <a:tc>
                  <a:txBody>
                    <a:bodyPr/>
                    <a:lstStyle/>
                    <a:p>
                      <a:pPr algn="ctr"/>
                      <a:r>
                        <a:rPr lang="en-US" sz="1800" b="1" dirty="0" smtClean="0">
                          <a:effectLst/>
                        </a:rPr>
                        <a:t>$81,848,242</a:t>
                      </a:r>
                      <a:endParaRPr lang="en-US" sz="1800" b="1" dirty="0"/>
                    </a:p>
                  </a:txBody>
                  <a:tcPr marT="45708" marB="4570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rPr>
                        <a:t>$</a:t>
                      </a:r>
                      <a:r>
                        <a:rPr lang="en-US" sz="1800" b="1" dirty="0" smtClean="0">
                          <a:solidFill>
                            <a:schemeClr val="tx1"/>
                          </a:solidFill>
                          <a:effectLst/>
                        </a:rPr>
                        <a:t>88,098,294</a:t>
                      </a:r>
                      <a:endParaRPr lang="en-US" sz="1800" b="1" dirty="0">
                        <a:solidFill>
                          <a:schemeClr val="tx1"/>
                        </a:solidFill>
                      </a:endParaRPr>
                    </a:p>
                    <a:p>
                      <a:pPr algn="ctr"/>
                      <a:endParaRPr lang="en-US" sz="1800" b="1" dirty="0">
                        <a:solidFill>
                          <a:schemeClr val="tx1"/>
                        </a:solidFill>
                      </a:endParaRPr>
                    </a:p>
                  </a:txBody>
                  <a:tcPr marT="45708" marB="45708" anchor="ctr"/>
                </a:tc>
                <a:extLst>
                  <a:ext uri="{0D108BD9-81ED-4DB2-BD59-A6C34878D82A}">
                    <a16:rowId xmlns:a16="http://schemas.microsoft.com/office/drawing/2014/main" val="10003"/>
                  </a:ext>
                </a:extLst>
              </a:tr>
              <a:tr h="634083">
                <a:tc>
                  <a:txBody>
                    <a:bodyPr/>
                    <a:lstStyle/>
                    <a:p>
                      <a:pPr algn="ctr"/>
                      <a:endParaRPr lang="en-US" sz="2400" b="1" dirty="0"/>
                    </a:p>
                  </a:txBody>
                  <a:tcPr marT="45708" marB="45708" anchor="ctr"/>
                </a:tc>
                <a:tc>
                  <a:txBody>
                    <a:bodyPr/>
                    <a:lstStyle/>
                    <a:p>
                      <a:pPr algn="ctr"/>
                      <a:endParaRPr lang="en-US" sz="1800" b="1" dirty="0"/>
                    </a:p>
                  </a:txBody>
                  <a:tcPr marT="45708" marB="45708" anchor="ctr"/>
                </a:tc>
                <a:tc>
                  <a:txBody>
                    <a:bodyPr/>
                    <a:lstStyle/>
                    <a:p>
                      <a:pPr algn="ctr"/>
                      <a:endParaRPr lang="en-US" sz="1800" b="1" dirty="0"/>
                    </a:p>
                  </a:txBody>
                  <a:tcPr marT="45708" marB="45708" anchor="ctr"/>
                </a:tc>
                <a:tc>
                  <a:txBody>
                    <a:bodyPr/>
                    <a:lstStyle/>
                    <a:p>
                      <a:pPr algn="ctr"/>
                      <a:endParaRPr lang="en-US" sz="1800" b="1" dirty="0"/>
                    </a:p>
                  </a:txBody>
                  <a:tcPr marT="45708" marB="45708" anchor="ctr"/>
                </a:tc>
                <a:tc>
                  <a:txBody>
                    <a:bodyPr/>
                    <a:lstStyle/>
                    <a:p>
                      <a:pPr algn="ctr"/>
                      <a:endParaRPr lang="en-US" sz="1800" b="1" dirty="0"/>
                    </a:p>
                  </a:txBody>
                  <a:tcPr marT="45708" marB="45708" anchor="ctr"/>
                </a:tc>
                <a:tc>
                  <a:txBody>
                    <a:bodyPr/>
                    <a:lstStyle/>
                    <a:p>
                      <a:pPr algn="ctr"/>
                      <a:endParaRPr lang="en-US" sz="1800" b="1" dirty="0"/>
                    </a:p>
                  </a:txBody>
                  <a:tcPr marT="45708" marB="45708" anchor="ctr"/>
                </a:tc>
                <a:extLst>
                  <a:ext uri="{0D108BD9-81ED-4DB2-BD59-A6C34878D82A}">
                    <a16:rowId xmlns:a16="http://schemas.microsoft.com/office/drawing/2014/main" val="10004"/>
                  </a:ext>
                </a:extLst>
              </a:tr>
              <a:tr h="1188600">
                <a:tc>
                  <a:txBody>
                    <a:bodyPr/>
                    <a:lstStyle/>
                    <a:p>
                      <a:pPr algn="ctr"/>
                      <a:r>
                        <a:rPr lang="en-US" sz="2400" b="1" dirty="0">
                          <a:solidFill>
                            <a:schemeClr val="bg1"/>
                          </a:solidFill>
                        </a:rPr>
                        <a:t>Overall Net</a:t>
                      </a:r>
                      <a:r>
                        <a:rPr lang="en-US" sz="2400" b="1" baseline="0" dirty="0">
                          <a:solidFill>
                            <a:schemeClr val="bg1"/>
                          </a:solidFill>
                        </a:rPr>
                        <a:t> Change</a:t>
                      </a:r>
                      <a:endParaRPr lang="en-US" sz="2400" b="1" dirty="0">
                        <a:solidFill>
                          <a:schemeClr val="bg1"/>
                        </a:solidFill>
                      </a:endParaRPr>
                    </a:p>
                  </a:txBody>
                  <a:tcPr marT="45708" marB="45708" anchor="ctr">
                    <a:solidFill>
                      <a:schemeClr val="accent2"/>
                    </a:solidFill>
                  </a:tcPr>
                </a:tc>
                <a:tc>
                  <a:txBody>
                    <a:bodyPr/>
                    <a:lstStyle/>
                    <a:p>
                      <a:pPr algn="ctr"/>
                      <a:r>
                        <a:rPr lang="en-US" sz="1800" b="1" dirty="0" smtClean="0">
                          <a:solidFill>
                            <a:schemeClr val="bg1"/>
                          </a:solidFill>
                        </a:rPr>
                        <a:t>$5,916,336</a:t>
                      </a:r>
                      <a:endParaRPr lang="en-US" sz="1800" b="1" dirty="0">
                        <a:solidFill>
                          <a:schemeClr val="bg1"/>
                        </a:solidFill>
                      </a:endParaRPr>
                    </a:p>
                  </a:txBody>
                  <a:tcPr marT="45708" marB="45708" anchor="ctr">
                    <a:solidFill>
                      <a:schemeClr val="accent2"/>
                    </a:solidFill>
                  </a:tcPr>
                </a:tc>
                <a:tc>
                  <a:txBody>
                    <a:bodyPr/>
                    <a:lstStyle/>
                    <a:p>
                      <a:pPr algn="ctr"/>
                      <a:r>
                        <a:rPr lang="en-US" sz="1800" b="1" dirty="0" smtClean="0">
                          <a:solidFill>
                            <a:schemeClr val="bg1"/>
                          </a:solidFill>
                        </a:rPr>
                        <a:t>$2,361,164</a:t>
                      </a:r>
                      <a:endParaRPr lang="en-US" sz="1800" b="1" dirty="0">
                        <a:solidFill>
                          <a:schemeClr val="bg1"/>
                        </a:solidFill>
                      </a:endParaRPr>
                    </a:p>
                  </a:txBody>
                  <a:tcPr marT="45708" marB="45708" anchor="ctr">
                    <a:solidFill>
                      <a:schemeClr val="accent2"/>
                    </a:solidFill>
                  </a:tcPr>
                </a:tc>
                <a:tc>
                  <a:txBody>
                    <a:bodyPr/>
                    <a:lstStyle/>
                    <a:p>
                      <a:pPr algn="ctr"/>
                      <a:r>
                        <a:rPr lang="en-US" sz="1800" b="1" dirty="0">
                          <a:solidFill>
                            <a:schemeClr val="bg1"/>
                          </a:solidFill>
                        </a:rPr>
                        <a:t>$</a:t>
                      </a:r>
                      <a:r>
                        <a:rPr lang="en-US" sz="1800" b="1" dirty="0" smtClean="0">
                          <a:solidFill>
                            <a:schemeClr val="bg1"/>
                          </a:solidFill>
                        </a:rPr>
                        <a:t>214,056</a:t>
                      </a:r>
                      <a:endParaRPr lang="en-US" sz="1800" b="1" dirty="0">
                        <a:solidFill>
                          <a:schemeClr val="bg1"/>
                        </a:solidFill>
                      </a:endParaRPr>
                    </a:p>
                  </a:txBody>
                  <a:tcPr marT="45708" marB="45708" anchor="ctr">
                    <a:solidFill>
                      <a:schemeClr val="accent2"/>
                    </a:solidFill>
                  </a:tcPr>
                </a:tc>
                <a:tc>
                  <a:txBody>
                    <a:bodyPr/>
                    <a:lstStyle/>
                    <a:p>
                      <a:pPr algn="ctr"/>
                      <a:r>
                        <a:rPr lang="en-US" sz="1800" b="1" dirty="0" smtClean="0">
                          <a:solidFill>
                            <a:schemeClr val="bg1"/>
                          </a:solidFill>
                        </a:rPr>
                        <a:t>$4,189,891</a:t>
                      </a:r>
                      <a:endParaRPr lang="en-US" sz="1800" b="1" dirty="0">
                        <a:solidFill>
                          <a:schemeClr val="bg1"/>
                        </a:solidFill>
                      </a:endParaRPr>
                    </a:p>
                  </a:txBody>
                  <a:tcPr marT="45708" marB="45708" anchor="ctr">
                    <a:solidFill>
                      <a:schemeClr val="accent2"/>
                    </a:solidFill>
                  </a:tcPr>
                </a:tc>
                <a:tc>
                  <a:txBody>
                    <a:bodyPr/>
                    <a:lstStyle/>
                    <a:p>
                      <a:pPr algn="ctr" fontAlgn="b"/>
                      <a:r>
                        <a:rPr lang="en-US" sz="1800" b="1" i="0" u="none" strike="noStrike" dirty="0" smtClean="0">
                          <a:solidFill>
                            <a:schemeClr val="bg1"/>
                          </a:solidFill>
                          <a:effectLst/>
                          <a:latin typeface="Calibri" panose="020F0502020204030204" pitchFamily="34" charset="0"/>
                        </a:rPr>
                        <a:t>$10,117,246</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0005"/>
                  </a:ext>
                </a:extLst>
              </a:tr>
            </a:tbl>
          </a:graphicData>
        </a:graphic>
      </p:graphicFrame>
      <p:grpSp>
        <p:nvGrpSpPr>
          <p:cNvPr id="4" name="Group 3"/>
          <p:cNvGrpSpPr/>
          <p:nvPr/>
        </p:nvGrpSpPr>
        <p:grpSpPr>
          <a:xfrm>
            <a:off x="2789149" y="365036"/>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89326"/>
            <a:ext cx="2590806" cy="968674"/>
          </a:xfrm>
          <a:prstGeom prst="rect">
            <a:avLst/>
          </a:prstGeom>
        </p:spPr>
      </p:pic>
    </p:spTree>
    <p:extLst>
      <p:ext uri="{BB962C8B-B14F-4D97-AF65-F5344CB8AC3E}">
        <p14:creationId xmlns:p14="http://schemas.microsoft.com/office/powerpoint/2010/main" val="1401049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2A7DC808-5AC4-4217-BA20-FBFF1D55EC2A}"/>
              </a:ext>
            </a:extLst>
          </p:cNvPr>
          <p:cNvSpPr>
            <a:spLocks noGrp="1" noChangeArrowheads="1"/>
          </p:cNvSpPr>
          <p:nvPr>
            <p:ph type="title"/>
          </p:nvPr>
        </p:nvSpPr>
        <p:spPr>
          <a:xfrm>
            <a:off x="2286000" y="232056"/>
            <a:ext cx="7620000" cy="838200"/>
          </a:xfrm>
        </p:spPr>
        <p:txBody>
          <a:bodyPr>
            <a:noAutofit/>
          </a:bodyPr>
          <a:lstStyle/>
          <a:p>
            <a:pPr algn="ctr" eaLnBrk="1" hangingPunct="1"/>
            <a:r>
              <a:rPr lang="en-US" altLang="en-US" sz="3600" b="1" dirty="0">
                <a:solidFill>
                  <a:schemeClr val="tx1">
                    <a:lumMod val="95000"/>
                    <a:lumOff val="5000"/>
                  </a:schemeClr>
                </a:solidFill>
              </a:rPr>
              <a:t>Kansas Firefighter Relief Act Distribution</a:t>
            </a:r>
          </a:p>
        </p:txBody>
      </p:sp>
      <p:graphicFrame>
        <p:nvGraphicFramePr>
          <p:cNvPr id="6" name="Content Placeholder 5">
            <a:extLst>
              <a:ext uri="{FF2B5EF4-FFF2-40B4-BE49-F238E27FC236}">
                <a16:creationId xmlns:a16="http://schemas.microsoft.com/office/drawing/2014/main" id="{7E5BF0D9-2C1F-4BC1-AFE8-096D1A959682}"/>
              </a:ext>
            </a:extLst>
          </p:cNvPr>
          <p:cNvGraphicFramePr>
            <a:graphicFrameLocks noGrp="1"/>
          </p:cNvGraphicFramePr>
          <p:nvPr>
            <p:ph idx="1"/>
          </p:nvPr>
        </p:nvGraphicFramePr>
        <p:xfrm>
          <a:off x="2895600" y="4648200"/>
          <a:ext cx="6400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5475" name="Picture 4" descr="scan0044.jpg">
            <a:extLst>
              <a:ext uri="{FF2B5EF4-FFF2-40B4-BE49-F238E27FC236}">
                <a16:creationId xmlns:a16="http://schemas.microsoft.com/office/drawing/2014/main" id="{3FF41259-0A75-410E-9EDE-C97498A46C4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1188433"/>
            <a:ext cx="61722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C7CE77B5-A05D-4B1A-9EF0-DE4FD4C987A9}"/>
              </a:ext>
            </a:extLst>
          </p:cNvPr>
          <p:cNvGrpSpPr/>
          <p:nvPr/>
        </p:nvGrpSpPr>
        <p:grpSpPr>
          <a:xfrm>
            <a:off x="2857500" y="4343399"/>
            <a:ext cx="6496050" cy="2191262"/>
            <a:chOff x="0" y="18537"/>
            <a:chExt cx="6496050" cy="2191262"/>
          </a:xfrm>
          <a:scene3d>
            <a:camera prst="orthographicFront">
              <a:rot lat="0" lon="0" rev="0"/>
            </a:camera>
            <a:lightRig rig="contrasting" dir="t">
              <a:rot lat="0" lon="0" rev="1500000"/>
            </a:lightRig>
          </a:scene3d>
        </p:grpSpPr>
        <p:sp>
          <p:nvSpPr>
            <p:cNvPr id="8" name="Rounded Rectangle 7">
              <a:extLst>
                <a:ext uri="{FF2B5EF4-FFF2-40B4-BE49-F238E27FC236}">
                  <a16:creationId xmlns:a16="http://schemas.microsoft.com/office/drawing/2014/main" id="{81B323F0-37EE-4CB6-A24C-A958DE022D77}"/>
                </a:ext>
              </a:extLst>
            </p:cNvPr>
            <p:cNvSpPr/>
            <p:nvPr/>
          </p:nvSpPr>
          <p:spPr>
            <a:xfrm>
              <a:off x="0" y="18537"/>
              <a:ext cx="6400800" cy="2191262"/>
            </a:xfrm>
            <a:prstGeom prst="roundRect">
              <a:avLst/>
            </a:prstGeom>
            <a:solidFill>
              <a:srgbClr val="996633"/>
            </a:solidFill>
            <a:ln>
              <a:noFill/>
            </a:ln>
            <a:effectLst>
              <a:outerShdw blurRad="149987" dist="250190" dir="8460000" algn="ctr">
                <a:srgbClr val="000000">
                  <a:alpha val="28000"/>
                </a:srgbClr>
              </a:outerShdw>
            </a:effectLst>
            <a:sp3d prstMaterial="metal">
              <a:bevelT w="88900" h="88900"/>
            </a:sp3d>
          </p:spPr>
          <p:style>
            <a:lnRef idx="2">
              <a:scrgbClr r="0" g="0" b="0"/>
            </a:lnRef>
            <a:fillRef idx="1">
              <a:scrgbClr r="0" g="0" b="0"/>
            </a:fillRef>
            <a:effectRef idx="0">
              <a:scrgbClr r="0" g="0" b="0"/>
            </a:effectRef>
            <a:fontRef idx="minor">
              <a:schemeClr val="lt1"/>
            </a:fontRef>
          </p:style>
        </p:sp>
        <p:sp>
          <p:nvSpPr>
            <p:cNvPr id="9" name="Rounded Rectangle 4">
              <a:extLst>
                <a:ext uri="{FF2B5EF4-FFF2-40B4-BE49-F238E27FC236}">
                  <a16:creationId xmlns:a16="http://schemas.microsoft.com/office/drawing/2014/main" id="{B50E358D-1E9F-4BB0-9699-AAAD5DFE2EFA}"/>
                </a:ext>
              </a:extLst>
            </p:cNvPr>
            <p:cNvSpPr/>
            <p:nvPr/>
          </p:nvSpPr>
          <p:spPr>
            <a:xfrm>
              <a:off x="309188" y="18537"/>
              <a:ext cx="6186862" cy="1977324"/>
            </a:xfrm>
            <a:prstGeom prst="rect">
              <a:avLst/>
            </a:prstGeom>
            <a:sp3d/>
          </p:spPr>
          <p:style>
            <a:lnRef idx="0">
              <a:scrgbClr r="0" g="0" b="0"/>
            </a:lnRef>
            <a:fillRef idx="0">
              <a:scrgbClr r="0" g="0" b="0"/>
            </a:fillRef>
            <a:effectRef idx="0">
              <a:scrgbClr r="0" g="0" b="0"/>
            </a:effectRef>
            <a:fontRef idx="minor">
              <a:schemeClr val="lt1"/>
            </a:fontRef>
          </p:style>
          <p:txBody>
            <a:bodyPr lIns="152400" tIns="152400" rIns="152400" bIns="152400" spcCol="1270" anchor="ctr"/>
            <a:lstStyle/>
            <a:p>
              <a:pPr algn="ctr" defTabSz="1778000" fontAlgn="auto">
                <a:lnSpc>
                  <a:spcPct val="90000"/>
                </a:lnSpc>
                <a:spcAft>
                  <a:spcPct val="35000"/>
                </a:spcAft>
                <a:defRPr/>
              </a:pPr>
              <a:r>
                <a:rPr lang="en-US" sz="4000" b="1" dirty="0" smtClean="0"/>
                <a:t>In CY2017 </a:t>
              </a:r>
              <a:r>
                <a:rPr lang="en-US" sz="4000" b="1" dirty="0"/>
                <a:t>over $12 mil. was distributed to </a:t>
              </a:r>
              <a:r>
                <a:rPr lang="en-US" sz="4000" b="1" dirty="0" smtClean="0"/>
                <a:t>563 </a:t>
              </a:r>
              <a:r>
                <a:rPr lang="en-US" sz="4000" b="1" dirty="0"/>
                <a:t>FRAs across the state.</a:t>
              </a:r>
            </a:p>
          </p:txBody>
        </p:sp>
      </p:grpSp>
      <p:grpSp>
        <p:nvGrpSpPr>
          <p:cNvPr id="10" name="Group 9"/>
          <p:cNvGrpSpPr/>
          <p:nvPr/>
        </p:nvGrpSpPr>
        <p:grpSpPr>
          <a:xfrm>
            <a:off x="2481994" y="104413"/>
            <a:ext cx="7199992" cy="76200"/>
            <a:chOff x="3003942" y="712749"/>
            <a:chExt cx="7199992" cy="76200"/>
          </a:xfrm>
        </p:grpSpPr>
        <p:sp>
          <p:nvSpPr>
            <p:cNvPr id="11" name="Rectangle 10"/>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072" y="5700890"/>
            <a:ext cx="2590806" cy="968674"/>
          </a:xfrm>
          <a:prstGeom prst="rect">
            <a:avLst/>
          </a:prstGeom>
        </p:spPr>
      </p:pic>
    </p:spTree>
    <p:extLst>
      <p:ext uri="{BB962C8B-B14F-4D97-AF65-F5344CB8AC3E}">
        <p14:creationId xmlns:p14="http://schemas.microsoft.com/office/powerpoint/2010/main" val="20056671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0573DAB2-6F31-4080-9B40-57007BDA3288}"/>
              </a:ext>
            </a:extLst>
          </p:cNvPr>
          <p:cNvSpPr>
            <a:spLocks noGrp="1"/>
          </p:cNvSpPr>
          <p:nvPr>
            <p:ph type="title"/>
          </p:nvPr>
        </p:nvSpPr>
        <p:spPr>
          <a:xfrm>
            <a:off x="2743200" y="636917"/>
            <a:ext cx="6781800" cy="914400"/>
          </a:xfrm>
        </p:spPr>
        <p:txBody>
          <a:bodyPr>
            <a:normAutofit/>
          </a:bodyPr>
          <a:lstStyle/>
          <a:p>
            <a:pPr algn="ctr" eaLnBrk="1" hangingPunct="1"/>
            <a:r>
              <a:rPr lang="en-US" altLang="en-US" b="1" dirty="0" smtClean="0"/>
              <a:t>Distribution Requirements</a:t>
            </a:r>
            <a:endParaRPr lang="en-US" altLang="en-US" b="1" dirty="0"/>
          </a:p>
        </p:txBody>
      </p:sp>
      <p:sp>
        <p:nvSpPr>
          <p:cNvPr id="3" name="Content Placeholder 2">
            <a:extLst>
              <a:ext uri="{FF2B5EF4-FFF2-40B4-BE49-F238E27FC236}">
                <a16:creationId xmlns:a16="http://schemas.microsoft.com/office/drawing/2014/main" id="{5450909B-A21B-490C-9D91-D9D9CD9237DF}"/>
              </a:ext>
            </a:extLst>
          </p:cNvPr>
          <p:cNvSpPr>
            <a:spLocks noGrp="1"/>
          </p:cNvSpPr>
          <p:nvPr>
            <p:ph idx="1"/>
          </p:nvPr>
        </p:nvSpPr>
        <p:spPr>
          <a:xfrm>
            <a:off x="2133600" y="1219200"/>
            <a:ext cx="8001000" cy="4724400"/>
          </a:xfrm>
        </p:spPr>
        <p:txBody>
          <a:bodyPr rtlCol="0">
            <a:normAutofit/>
          </a:bodyPr>
          <a:lstStyle/>
          <a:p>
            <a:pPr marL="0" indent="0" fontAlgn="auto">
              <a:spcAft>
                <a:spcPts val="0"/>
              </a:spcAft>
              <a:buNone/>
              <a:defRPr/>
            </a:pPr>
            <a:endParaRPr lang="en-US" sz="3600" dirty="0"/>
          </a:p>
          <a:p>
            <a:pPr fontAlgn="auto">
              <a:spcAft>
                <a:spcPts val="0"/>
              </a:spcAft>
              <a:defRPr/>
            </a:pPr>
            <a:r>
              <a:rPr lang="en-US" sz="3600" dirty="0"/>
              <a:t>Each FRA receives a “base” distribution of $1,000</a:t>
            </a:r>
          </a:p>
          <a:p>
            <a:pPr fontAlgn="auto">
              <a:spcAft>
                <a:spcPts val="0"/>
              </a:spcAft>
              <a:defRPr/>
            </a:pPr>
            <a:r>
              <a:rPr lang="en-US" sz="3600" dirty="0"/>
              <a:t>The KSFFA receives 3% of the premium tax collected</a:t>
            </a:r>
          </a:p>
          <a:p>
            <a:pPr fontAlgn="auto">
              <a:spcAft>
                <a:spcPts val="0"/>
              </a:spcAft>
              <a:defRPr/>
            </a:pPr>
            <a:r>
              <a:rPr lang="en-US" sz="3600" dirty="0"/>
              <a:t>$100,000 goes to the KSFFA for a statewide death benefit fund.</a:t>
            </a:r>
          </a:p>
          <a:p>
            <a:pPr fontAlgn="auto">
              <a:spcAft>
                <a:spcPts val="0"/>
              </a:spcAft>
              <a:defRPr/>
            </a:pP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2" y="5700890"/>
            <a:ext cx="2590806" cy="968674"/>
          </a:xfrm>
          <a:prstGeom prst="rect">
            <a:avLst/>
          </a:prstGeom>
        </p:spPr>
      </p:pic>
      <p:grpSp>
        <p:nvGrpSpPr>
          <p:cNvPr id="5" name="Group 4"/>
          <p:cNvGrpSpPr/>
          <p:nvPr/>
        </p:nvGrpSpPr>
        <p:grpSpPr>
          <a:xfrm>
            <a:off x="2325008" y="307676"/>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7384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5D4F-B404-4285-842C-F25DB0699F0D}"/>
              </a:ext>
            </a:extLst>
          </p:cNvPr>
          <p:cNvSpPr>
            <a:spLocks noGrp="1"/>
          </p:cNvSpPr>
          <p:nvPr>
            <p:ph type="title"/>
          </p:nvPr>
        </p:nvSpPr>
        <p:spPr>
          <a:xfrm>
            <a:off x="2698524" y="280806"/>
            <a:ext cx="6781800" cy="838200"/>
          </a:xfrm>
        </p:spPr>
        <p:txBody>
          <a:bodyPr rtlCol="0">
            <a:normAutofit fontScale="90000"/>
          </a:bodyPr>
          <a:lstStyle/>
          <a:p>
            <a:pPr algn="ctr" fontAlgn="auto">
              <a:spcAft>
                <a:spcPts val="0"/>
              </a:spcAft>
              <a:defRPr/>
            </a:pPr>
            <a:r>
              <a:rPr lang="en-US" b="1" dirty="0" smtClean="0"/>
              <a:t>CY2017 </a:t>
            </a:r>
            <a:r>
              <a:rPr lang="en-US" b="1" dirty="0"/>
              <a:t>Distribution Must Funds</a:t>
            </a:r>
          </a:p>
        </p:txBody>
      </p:sp>
      <p:graphicFrame>
        <p:nvGraphicFramePr>
          <p:cNvPr id="5" name="Diagram 4">
            <a:extLst>
              <a:ext uri="{FF2B5EF4-FFF2-40B4-BE49-F238E27FC236}">
                <a16:creationId xmlns:a16="http://schemas.microsoft.com/office/drawing/2014/main" id="{646BAD1E-FADE-4D4F-AAD3-F100E3039919}"/>
              </a:ext>
            </a:extLst>
          </p:cNvPr>
          <p:cNvGraphicFramePr/>
          <p:nvPr>
            <p:extLst>
              <p:ext uri="{D42A27DB-BD31-4B8C-83A1-F6EECF244321}">
                <p14:modId xmlns:p14="http://schemas.microsoft.com/office/powerpoint/2010/main" val="2818641181"/>
              </p:ext>
            </p:extLst>
          </p:nvPr>
        </p:nvGraphicFramePr>
        <p:xfrm>
          <a:off x="2163792" y="1219199"/>
          <a:ext cx="8229600" cy="551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a:extLst>
              <a:ext uri="{FF2B5EF4-FFF2-40B4-BE49-F238E27FC236}">
                <a16:creationId xmlns:a16="http://schemas.microsoft.com/office/drawing/2014/main" id="{9F4D88F1-66D8-44CC-AF9C-20C94C0DA0E4}"/>
              </a:ext>
            </a:extLst>
          </p:cNvPr>
          <p:cNvSpPr/>
          <p:nvPr/>
        </p:nvSpPr>
        <p:spPr bwMode="auto">
          <a:xfrm>
            <a:off x="2361597" y="1046671"/>
            <a:ext cx="8151091" cy="5562600"/>
          </a:xfrm>
          <a:prstGeom prst="round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wrap="none" anchor="ctr"/>
          <a:lstStyle/>
          <a:p>
            <a:pPr algn="ctr">
              <a:defRPr/>
            </a:pPr>
            <a:r>
              <a:rPr lang="en-US" sz="4400" b="1" dirty="0">
                <a:solidFill>
                  <a:schemeClr val="tx1"/>
                </a:solidFill>
                <a:latin typeface="Times New Roman" pitchFamily="18" charset="0"/>
              </a:rPr>
              <a:t>$</a:t>
            </a:r>
            <a:r>
              <a:rPr lang="en-US" sz="4400" b="1" dirty="0" smtClean="0">
                <a:solidFill>
                  <a:schemeClr val="tx1"/>
                </a:solidFill>
                <a:latin typeface="Times New Roman" pitchFamily="18" charset="0"/>
              </a:rPr>
              <a:t>1,164,863 </a:t>
            </a:r>
            <a:r>
              <a:rPr lang="en-US" sz="4400" b="1" dirty="0">
                <a:solidFill>
                  <a:schemeClr val="tx1"/>
                </a:solidFill>
                <a:latin typeface="Times New Roman" pitchFamily="18" charset="0"/>
              </a:rPr>
              <a:t>is subtracted </a:t>
            </a:r>
          </a:p>
          <a:p>
            <a:pPr algn="ctr">
              <a:defRPr/>
            </a:pPr>
            <a:r>
              <a:rPr lang="en-US" sz="4400" b="1" dirty="0">
                <a:solidFill>
                  <a:schemeClr val="tx1"/>
                </a:solidFill>
                <a:latin typeface="Times New Roman" pitchFamily="18" charset="0"/>
              </a:rPr>
              <a:t>from the Premium Tax</a:t>
            </a:r>
          </a:p>
        </p:txBody>
      </p:sp>
      <p:grpSp>
        <p:nvGrpSpPr>
          <p:cNvPr id="7" name="Group 6"/>
          <p:cNvGrpSpPr/>
          <p:nvPr/>
        </p:nvGrpSpPr>
        <p:grpSpPr>
          <a:xfrm>
            <a:off x="2481994" y="104413"/>
            <a:ext cx="7199992" cy="76200"/>
            <a:chOff x="3003942" y="712749"/>
            <a:chExt cx="7199992" cy="76200"/>
          </a:xfrm>
        </p:grpSpPr>
        <p:sp>
          <p:nvSpPr>
            <p:cNvPr id="8" name="Rectangle 7"/>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762326"/>
            <a:ext cx="2590806" cy="968674"/>
          </a:xfrm>
          <a:prstGeom prst="rect">
            <a:avLst/>
          </a:prstGeom>
        </p:spPr>
      </p:pic>
    </p:spTree>
    <p:extLst>
      <p:ext uri="{BB962C8B-B14F-4D97-AF65-F5344CB8AC3E}">
        <p14:creationId xmlns:p14="http://schemas.microsoft.com/office/powerpoint/2010/main" val="316912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C5CB256-4F52-41D4-A679-AA0A55B14AF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460099BB-66F2-40DF-8F28-7BFB9CC331D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10960D9-05B0-4E3D-83B5-47D689DC42C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BDBA8A1C-FA16-4497-B9A1-0B77114F907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55BEE14-EA10-404F-8FC4-094553E493F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A886D7A-4E6E-456B-9D4D-B174F6416F4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F0886D75-C27D-46E1-92EB-DA088CF04D5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1CA241F2-C53C-4969-9911-23A508D7341B}"/>
              </a:ext>
            </a:extLst>
          </p:cNvPr>
          <p:cNvSpPr>
            <a:spLocks noGrp="1" noChangeArrowheads="1"/>
          </p:cNvSpPr>
          <p:nvPr>
            <p:ph type="title"/>
          </p:nvPr>
        </p:nvSpPr>
        <p:spPr>
          <a:xfrm>
            <a:off x="2318349" y="426038"/>
            <a:ext cx="6781800" cy="1066800"/>
          </a:xfrm>
        </p:spPr>
        <p:txBody>
          <a:bodyPr>
            <a:normAutofit/>
          </a:bodyPr>
          <a:lstStyle/>
          <a:p>
            <a:pPr algn="ctr" eaLnBrk="1" hangingPunct="1"/>
            <a:r>
              <a:rPr lang="en-US" altLang="en-US" b="1" dirty="0"/>
              <a:t>Kansas Firefighter Relief Act</a:t>
            </a:r>
          </a:p>
        </p:txBody>
      </p:sp>
      <p:graphicFrame>
        <p:nvGraphicFramePr>
          <p:cNvPr id="5" name="Content Placeholder 4">
            <a:extLst>
              <a:ext uri="{FF2B5EF4-FFF2-40B4-BE49-F238E27FC236}">
                <a16:creationId xmlns:a16="http://schemas.microsoft.com/office/drawing/2014/main" id="{A9A22F7E-1624-4674-A277-096B7CCEE2F9}"/>
              </a:ext>
            </a:extLst>
          </p:cNvPr>
          <p:cNvGraphicFramePr>
            <a:graphicFrameLocks noGrp="1"/>
          </p:cNvGraphicFramePr>
          <p:nvPr>
            <p:ph idx="1"/>
          </p:nvPr>
        </p:nvGraphicFramePr>
        <p:xfrm>
          <a:off x="2057400" y="1600201"/>
          <a:ext cx="4267200" cy="4949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9571" name="Picture 1" descr="1959-Penney's  2">
            <a:extLst>
              <a:ext uri="{FF2B5EF4-FFF2-40B4-BE49-F238E27FC236}">
                <a16:creationId xmlns:a16="http://schemas.microsoft.com/office/drawing/2014/main" id="{FEEA4D5C-4A96-4347-B8FA-5C3A1D8F60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600200"/>
            <a:ext cx="37338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072" y="5783113"/>
            <a:ext cx="2590806" cy="968674"/>
          </a:xfrm>
          <a:prstGeom prst="rect">
            <a:avLst/>
          </a:prstGeom>
        </p:spPr>
      </p:pic>
      <p:grpSp>
        <p:nvGrpSpPr>
          <p:cNvPr id="7" name="Group 6"/>
          <p:cNvGrpSpPr/>
          <p:nvPr/>
        </p:nvGrpSpPr>
        <p:grpSpPr>
          <a:xfrm>
            <a:off x="2318349" y="349838"/>
            <a:ext cx="7199992" cy="76200"/>
            <a:chOff x="3003942" y="712749"/>
            <a:chExt cx="7199992" cy="76200"/>
          </a:xfrm>
        </p:grpSpPr>
        <p:sp>
          <p:nvSpPr>
            <p:cNvPr id="8" name="Rectangle 7"/>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6317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8FB70F24-FBA8-4F1E-AA43-8156090DC3C8}"/>
                                            </p:graphicEl>
                                          </p:spTgt>
                                        </p:tgtEl>
                                        <p:attrNameLst>
                                          <p:attrName>style.visibility</p:attrName>
                                        </p:attrNameLst>
                                      </p:cBhvr>
                                      <p:to>
                                        <p:strVal val="visible"/>
                                      </p:to>
                                    </p:set>
                                    <p:animEffect transition="in" filter="fade">
                                      <p:cBhvr>
                                        <p:cTn id="7" dur="2000"/>
                                        <p:tgtEl>
                                          <p:spTgt spid="5">
                                            <p:graphicEl>
                                              <a:dgm id="{8FB70F24-FBA8-4F1E-AA43-8156090DC3C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AC85584A-D445-4296-A25E-D526A6F9F58B}"/>
                                            </p:graphicEl>
                                          </p:spTgt>
                                        </p:tgtEl>
                                        <p:attrNameLst>
                                          <p:attrName>style.visibility</p:attrName>
                                        </p:attrNameLst>
                                      </p:cBhvr>
                                      <p:to>
                                        <p:strVal val="visible"/>
                                      </p:to>
                                    </p:set>
                                    <p:animEffect transition="in" filter="fade">
                                      <p:cBhvr>
                                        <p:cTn id="12" dur="2000"/>
                                        <p:tgtEl>
                                          <p:spTgt spid="5">
                                            <p:graphicEl>
                                              <a:dgm id="{AC85584A-D445-4296-A25E-D526A6F9F5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Box 3">
            <a:extLst>
              <a:ext uri="{FF2B5EF4-FFF2-40B4-BE49-F238E27FC236}">
                <a16:creationId xmlns:a16="http://schemas.microsoft.com/office/drawing/2014/main" id="{378FAFE9-E6DA-4FC2-A350-DB0CCF513C7E}"/>
              </a:ext>
            </a:extLst>
          </p:cNvPr>
          <p:cNvSpPr txBox="1">
            <a:spLocks noChangeArrowheads="1"/>
          </p:cNvSpPr>
          <p:nvPr/>
        </p:nvSpPr>
        <p:spPr bwMode="auto">
          <a:xfrm>
            <a:off x="2057400" y="2438401"/>
            <a:ext cx="78023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5400" dirty="0"/>
              <a:t>The </a:t>
            </a:r>
            <a:r>
              <a:rPr lang="en-US" altLang="en-US" sz="5400" dirty="0" smtClean="0"/>
              <a:t>Firefighter </a:t>
            </a:r>
            <a:r>
              <a:rPr lang="en-US" altLang="en-US" sz="5400" u="sng" dirty="0"/>
              <a:t>Relief</a:t>
            </a:r>
            <a:r>
              <a:rPr lang="en-US" altLang="en-US" sz="5400" dirty="0"/>
              <a:t> Act</a:t>
            </a:r>
          </a:p>
        </p:txBody>
      </p:sp>
      <p:grpSp>
        <p:nvGrpSpPr>
          <p:cNvPr id="3" name="Group 2"/>
          <p:cNvGrpSpPr/>
          <p:nvPr/>
        </p:nvGrpSpPr>
        <p:grpSpPr>
          <a:xfrm>
            <a:off x="2531723" y="665130"/>
            <a:ext cx="7199992" cy="76200"/>
            <a:chOff x="3003942" y="712749"/>
            <a:chExt cx="7199992" cy="76200"/>
          </a:xfrm>
        </p:grpSpPr>
        <p:sp>
          <p:nvSpPr>
            <p:cNvPr id="4" name="Rectangle 3"/>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2" y="5783113"/>
            <a:ext cx="2590806" cy="968674"/>
          </a:xfrm>
          <a:prstGeom prst="rect">
            <a:avLst/>
          </a:prstGeom>
        </p:spPr>
      </p:pic>
    </p:spTree>
    <p:extLst>
      <p:ext uri="{BB962C8B-B14F-4D97-AF65-F5344CB8AC3E}">
        <p14:creationId xmlns:p14="http://schemas.microsoft.com/office/powerpoint/2010/main" val="3620044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ctrTitle"/>
          </p:nvPr>
        </p:nvSpPr>
        <p:spPr>
          <a:xfrm>
            <a:off x="4040612" y="406882"/>
            <a:ext cx="3583406" cy="786779"/>
          </a:xfrm>
        </p:spPr>
        <p:txBody>
          <a:bodyPr>
            <a:normAutofit/>
          </a:bodyPr>
          <a:lstStyle/>
          <a:p>
            <a:r>
              <a:rPr lang="en-US" sz="4800" b="1" dirty="0" smtClean="0"/>
              <a:t> Agenda</a:t>
            </a:r>
            <a:endParaRPr lang="en-US" sz="4800" b="1" dirty="0"/>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386" y="5676377"/>
            <a:ext cx="2590806" cy="968674"/>
          </a:xfrm>
          <a:prstGeom prst="rect">
            <a:avLst/>
          </a:prstGeom>
        </p:spPr>
      </p:pic>
      <p:grpSp>
        <p:nvGrpSpPr>
          <p:cNvPr id="37" name="Group 36"/>
          <p:cNvGrpSpPr/>
          <p:nvPr/>
        </p:nvGrpSpPr>
        <p:grpSpPr>
          <a:xfrm>
            <a:off x="2397872" y="271734"/>
            <a:ext cx="7199992" cy="76200"/>
            <a:chOff x="3003942" y="712749"/>
            <a:chExt cx="7199992" cy="76200"/>
          </a:xfrm>
        </p:grpSpPr>
        <p:sp>
          <p:nvSpPr>
            <p:cNvPr id="38" name="Rectangle 37"/>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3600192" y="1629150"/>
            <a:ext cx="4741079" cy="4216539"/>
          </a:xfrm>
          <a:prstGeom prst="rect">
            <a:avLst/>
          </a:prstGeom>
        </p:spPr>
        <p:txBody>
          <a:bodyPr wrap="square">
            <a:spAutoFit/>
          </a:bodyPr>
          <a:lstStyle/>
          <a:p>
            <a:pPr>
              <a:buClr>
                <a:srgbClr val="000000"/>
              </a:buClr>
            </a:pPr>
            <a:r>
              <a:rPr lang="en-US" altLang="en-US" sz="2800" b="1" dirty="0"/>
              <a:t>Contact Information</a:t>
            </a:r>
          </a:p>
          <a:p>
            <a:pPr>
              <a:buClr>
                <a:srgbClr val="000000"/>
              </a:buClr>
            </a:pPr>
            <a:r>
              <a:rPr lang="en-US" altLang="en-US" sz="2800" b="1" dirty="0"/>
              <a:t>FRA Program Totals </a:t>
            </a:r>
          </a:p>
          <a:p>
            <a:pPr lvl="1">
              <a:buClr>
                <a:srgbClr val="000000"/>
              </a:buClr>
            </a:pPr>
            <a:r>
              <a:rPr lang="en-US" altLang="en-US" b="1" dirty="0"/>
              <a:t>Receipts</a:t>
            </a:r>
          </a:p>
          <a:p>
            <a:pPr lvl="1">
              <a:buClr>
                <a:srgbClr val="000000"/>
              </a:buClr>
            </a:pPr>
            <a:r>
              <a:rPr lang="en-US" altLang="en-US" b="1" dirty="0"/>
              <a:t>Expenditures</a:t>
            </a:r>
          </a:p>
          <a:p>
            <a:pPr lvl="1">
              <a:buClr>
                <a:srgbClr val="000000"/>
              </a:buClr>
            </a:pPr>
            <a:r>
              <a:rPr lang="en-US" altLang="en-US" b="1" dirty="0"/>
              <a:t>Assets</a:t>
            </a:r>
          </a:p>
          <a:p>
            <a:pPr lvl="1">
              <a:buClr>
                <a:srgbClr val="000000"/>
              </a:buClr>
            </a:pPr>
            <a:r>
              <a:rPr lang="en-US" altLang="en-US" b="1" dirty="0"/>
              <a:t>Relief </a:t>
            </a:r>
          </a:p>
          <a:p>
            <a:pPr lvl="1">
              <a:buClr>
                <a:srgbClr val="000000"/>
              </a:buClr>
            </a:pPr>
            <a:r>
              <a:rPr lang="en-US" altLang="en-US" b="1" dirty="0"/>
              <a:t>FRA </a:t>
            </a:r>
            <a:r>
              <a:rPr lang="en-US" altLang="en-US" b="1" dirty="0" smtClean="0"/>
              <a:t>Loans</a:t>
            </a:r>
          </a:p>
          <a:p>
            <a:pPr lvl="1">
              <a:buClr>
                <a:srgbClr val="000000"/>
              </a:buClr>
            </a:pPr>
            <a:r>
              <a:rPr lang="en-US" altLang="en-US" b="1" dirty="0" smtClean="0"/>
              <a:t>Workers Comp</a:t>
            </a:r>
            <a:endParaRPr lang="en-US" altLang="en-US" b="1" dirty="0"/>
          </a:p>
          <a:p>
            <a:pPr lvl="1">
              <a:buClr>
                <a:srgbClr val="000000"/>
              </a:buClr>
            </a:pPr>
            <a:r>
              <a:rPr lang="en-US" altLang="en-US" sz="3200" b="1" dirty="0"/>
              <a:t>FRA Business </a:t>
            </a:r>
            <a:r>
              <a:rPr lang="en-US" altLang="en-US" sz="3200" b="1" dirty="0" smtClean="0"/>
              <a:t>Affairs</a:t>
            </a:r>
            <a:endParaRPr lang="en-US" altLang="en-US" b="1" dirty="0"/>
          </a:p>
          <a:p>
            <a:pPr lvl="1">
              <a:buClr>
                <a:srgbClr val="000000"/>
              </a:buClr>
            </a:pPr>
            <a:r>
              <a:rPr lang="en-US" altLang="en-US" b="1" dirty="0"/>
              <a:t>Redeterminations and Hearing</a:t>
            </a:r>
          </a:p>
          <a:p>
            <a:pPr lvl="1">
              <a:buClr>
                <a:srgbClr val="000000"/>
              </a:buClr>
            </a:pPr>
            <a:r>
              <a:rPr lang="en-US" altLang="en-US" b="1" dirty="0"/>
              <a:t>KORA</a:t>
            </a:r>
          </a:p>
          <a:p>
            <a:pPr lvl="1">
              <a:buClr>
                <a:srgbClr val="000000"/>
              </a:buClr>
            </a:pPr>
            <a:r>
              <a:rPr lang="en-US" altLang="en-US" b="1" dirty="0"/>
              <a:t>FRA Best </a:t>
            </a:r>
            <a:r>
              <a:rPr lang="en-US" altLang="en-US" b="1" dirty="0" smtClean="0"/>
              <a:t>Practices</a:t>
            </a:r>
          </a:p>
          <a:p>
            <a:pPr lvl="1">
              <a:buClr>
                <a:srgbClr val="000000"/>
              </a:buClr>
            </a:pPr>
            <a:r>
              <a:rPr lang="en-US" altLang="en-US" b="1" dirty="0" smtClean="0"/>
              <a:t>Things to Remember</a:t>
            </a:r>
            <a:endParaRPr lang="en-US" altLang="en-US" b="1" dirty="0"/>
          </a:p>
        </p:txBody>
      </p:sp>
    </p:spTree>
    <p:extLst>
      <p:ext uri="{BB962C8B-B14F-4D97-AF65-F5344CB8AC3E}">
        <p14:creationId xmlns:p14="http://schemas.microsoft.com/office/powerpoint/2010/main" val="92758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474556"/>
            <a:ext cx="6781800" cy="838200"/>
          </a:xfrm>
        </p:spPr>
        <p:txBody>
          <a:bodyPr rtlCol="0">
            <a:normAutofit fontScale="90000"/>
          </a:bodyPr>
          <a:lstStyle/>
          <a:p>
            <a:pPr algn="ctr" fontAlgn="auto">
              <a:spcAft>
                <a:spcPts val="0"/>
              </a:spcAft>
              <a:defRPr/>
            </a:pPr>
            <a:r>
              <a:rPr lang="en-US" b="1" dirty="0"/>
              <a:t>What is the Firefighter Relief Act?</a:t>
            </a:r>
          </a:p>
        </p:txBody>
      </p:sp>
      <p:sp>
        <p:nvSpPr>
          <p:cNvPr id="3" name="Content Placeholder 2"/>
          <p:cNvSpPr>
            <a:spLocks noGrp="1"/>
          </p:cNvSpPr>
          <p:nvPr>
            <p:ph idx="1"/>
          </p:nvPr>
        </p:nvSpPr>
        <p:spPr>
          <a:xfrm>
            <a:off x="2019300" y="1543050"/>
            <a:ext cx="8077200" cy="4724400"/>
          </a:xfrm>
        </p:spPr>
        <p:txBody>
          <a:bodyPr rtlCol="0">
            <a:normAutofit/>
          </a:bodyPr>
          <a:lstStyle/>
          <a:p>
            <a:pPr fontAlgn="auto">
              <a:spcAft>
                <a:spcPts val="0"/>
              </a:spcAft>
              <a:defRPr/>
            </a:pPr>
            <a:r>
              <a:rPr lang="en-US" b="1" dirty="0"/>
              <a:t>Establishes a Firefighters Relief Fund for firefighters injured or killed in the line of duty.  </a:t>
            </a:r>
          </a:p>
          <a:p>
            <a:pPr fontAlgn="auto">
              <a:spcAft>
                <a:spcPts val="0"/>
              </a:spcAft>
              <a:defRPr/>
            </a:pPr>
            <a:r>
              <a:rPr lang="en-US" b="1" dirty="0"/>
              <a:t>2 states have a firefighter relief act:</a:t>
            </a:r>
          </a:p>
          <a:p>
            <a:pPr lvl="1" fontAlgn="auto">
              <a:spcAft>
                <a:spcPts val="0"/>
              </a:spcAft>
              <a:buFont typeface="Wingdings" pitchFamily="2" charset="2"/>
              <a:buChar char="Ø"/>
              <a:defRPr/>
            </a:pPr>
            <a:r>
              <a:rPr lang="en-US" sz="2000" b="1" dirty="0"/>
              <a:t>Kansas:  </a:t>
            </a:r>
          </a:p>
          <a:p>
            <a:pPr lvl="2" fontAlgn="auto">
              <a:spcAft>
                <a:spcPts val="0"/>
              </a:spcAft>
              <a:buFont typeface="Wingdings" pitchFamily="2" charset="2"/>
              <a:buChar char="Ø"/>
              <a:defRPr/>
            </a:pPr>
            <a:r>
              <a:rPr lang="en-US" b="1" dirty="0"/>
              <a:t>562 FRAs</a:t>
            </a:r>
          </a:p>
          <a:p>
            <a:pPr lvl="2" fontAlgn="auto">
              <a:spcAft>
                <a:spcPts val="0"/>
              </a:spcAft>
              <a:buFont typeface="Wingdings" pitchFamily="2" charset="2"/>
              <a:buChar char="Ø"/>
              <a:defRPr/>
            </a:pPr>
            <a:r>
              <a:rPr lang="en-US" b="1" dirty="0"/>
              <a:t>$13 Million fund</a:t>
            </a:r>
          </a:p>
          <a:p>
            <a:pPr lvl="2" fontAlgn="auto">
              <a:spcAft>
                <a:spcPts val="0"/>
              </a:spcAft>
              <a:buFont typeface="Wingdings" pitchFamily="2" charset="2"/>
              <a:buChar char="Ø"/>
              <a:defRPr/>
            </a:pPr>
            <a:r>
              <a:rPr lang="en-US" b="1" dirty="0"/>
              <a:t>2 Employees to manage &amp; administer the fund</a:t>
            </a:r>
          </a:p>
          <a:p>
            <a:pPr lvl="1" fontAlgn="auto">
              <a:spcAft>
                <a:spcPts val="0"/>
              </a:spcAft>
              <a:buFont typeface="Wingdings" pitchFamily="2" charset="2"/>
              <a:buChar char="Ø"/>
              <a:defRPr/>
            </a:pPr>
            <a:r>
              <a:rPr lang="en-US" sz="2000" b="1" dirty="0"/>
              <a:t>Pennsylvania:</a:t>
            </a:r>
          </a:p>
          <a:p>
            <a:pPr lvl="2" fontAlgn="auto">
              <a:spcAft>
                <a:spcPts val="0"/>
              </a:spcAft>
              <a:buFont typeface="Wingdings" pitchFamily="2" charset="2"/>
              <a:buChar char="Ø"/>
              <a:defRPr/>
            </a:pPr>
            <a:r>
              <a:rPr lang="en-US" b="1" dirty="0"/>
              <a:t>2,000 FRAs</a:t>
            </a:r>
          </a:p>
          <a:p>
            <a:pPr lvl="2" fontAlgn="auto">
              <a:spcAft>
                <a:spcPts val="0"/>
              </a:spcAft>
              <a:buFont typeface="Wingdings" pitchFamily="2" charset="2"/>
              <a:buChar char="Ø"/>
              <a:defRPr/>
            </a:pPr>
            <a:r>
              <a:rPr lang="en-US" b="1" dirty="0"/>
              <a:t>$70 Million fund</a:t>
            </a:r>
          </a:p>
          <a:p>
            <a:pPr lvl="2" fontAlgn="auto">
              <a:spcAft>
                <a:spcPts val="0"/>
              </a:spcAft>
              <a:buFont typeface="Wingdings" pitchFamily="2" charset="2"/>
              <a:buChar char="Ø"/>
              <a:defRPr/>
            </a:pPr>
            <a:r>
              <a:rPr lang="en-US" b="1" dirty="0"/>
              <a:t>45 Employees to manage &amp; administer the fund</a:t>
            </a:r>
          </a:p>
          <a:p>
            <a:pPr lvl="1" fontAlgn="auto">
              <a:spcAft>
                <a:spcPts val="0"/>
              </a:spcAft>
              <a:buNone/>
              <a:defRPr/>
            </a:pPr>
            <a:endParaRPr lang="en-US" dirty="0"/>
          </a:p>
        </p:txBody>
      </p:sp>
      <p:sp>
        <p:nvSpPr>
          <p:cNvPr id="4" name="Rectangle 3"/>
          <p:cNvSpPr>
            <a:spLocks noChangeArrowheads="1"/>
          </p:cNvSpPr>
          <p:nvPr/>
        </p:nvSpPr>
        <p:spPr bwMode="auto">
          <a:xfrm>
            <a:off x="3095972" y="3216825"/>
            <a:ext cx="1258887" cy="304800"/>
          </a:xfrm>
          <a:prstGeom prst="rect">
            <a:avLst/>
          </a:prstGeom>
          <a:solidFill>
            <a:srgbClr val="FF0000">
              <a:alpha val="34901"/>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dirty="0">
              <a:latin typeface="Times New Roman" panose="02020603050405020304" pitchFamily="18" charset="0"/>
            </a:endParaRPr>
          </a:p>
        </p:txBody>
      </p:sp>
      <p:sp>
        <p:nvSpPr>
          <p:cNvPr id="5" name="Rectangle 4"/>
          <p:cNvSpPr>
            <a:spLocks noChangeArrowheads="1"/>
          </p:cNvSpPr>
          <p:nvPr/>
        </p:nvSpPr>
        <p:spPr bwMode="auto">
          <a:xfrm>
            <a:off x="3072994" y="4529572"/>
            <a:ext cx="1554162" cy="304800"/>
          </a:xfrm>
          <a:prstGeom prst="rect">
            <a:avLst/>
          </a:prstGeom>
          <a:solidFill>
            <a:srgbClr val="FF0000">
              <a:alpha val="34901"/>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dirty="0">
              <a:latin typeface="Times New Roman" panose="02020603050405020304" pitchFamily="18" charset="0"/>
            </a:endParaRPr>
          </a:p>
        </p:txBody>
      </p:sp>
      <p:sp>
        <p:nvSpPr>
          <p:cNvPr id="6" name="Rectangle 5"/>
          <p:cNvSpPr>
            <a:spLocks noChangeArrowheads="1"/>
          </p:cNvSpPr>
          <p:nvPr/>
        </p:nvSpPr>
        <p:spPr bwMode="auto">
          <a:xfrm>
            <a:off x="3105304" y="3563040"/>
            <a:ext cx="5105400" cy="304800"/>
          </a:xfrm>
          <a:prstGeom prst="rect">
            <a:avLst/>
          </a:prstGeom>
          <a:solidFill>
            <a:srgbClr val="00B050">
              <a:alpha val="39999"/>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dirty="0">
              <a:latin typeface="Times New Roman" panose="02020603050405020304" pitchFamily="18" charset="0"/>
            </a:endParaRPr>
          </a:p>
        </p:txBody>
      </p:sp>
      <p:sp>
        <p:nvSpPr>
          <p:cNvPr id="7" name="Rectangle 6"/>
          <p:cNvSpPr>
            <a:spLocks noChangeArrowheads="1"/>
          </p:cNvSpPr>
          <p:nvPr/>
        </p:nvSpPr>
        <p:spPr bwMode="auto">
          <a:xfrm>
            <a:off x="3105304" y="4912266"/>
            <a:ext cx="5257800" cy="381000"/>
          </a:xfrm>
          <a:prstGeom prst="rect">
            <a:avLst/>
          </a:prstGeom>
          <a:solidFill>
            <a:srgbClr val="00B050">
              <a:alpha val="39999"/>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dirty="0">
              <a:latin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2" y="5783113"/>
            <a:ext cx="2590806" cy="968674"/>
          </a:xfrm>
          <a:prstGeom prst="rect">
            <a:avLst/>
          </a:prstGeom>
        </p:spPr>
      </p:pic>
      <p:grpSp>
        <p:nvGrpSpPr>
          <p:cNvPr id="10" name="Group 9"/>
          <p:cNvGrpSpPr/>
          <p:nvPr/>
        </p:nvGrpSpPr>
        <p:grpSpPr>
          <a:xfrm>
            <a:off x="2523096" y="260526"/>
            <a:ext cx="7199992" cy="76200"/>
            <a:chOff x="3003942" y="712749"/>
            <a:chExt cx="7199992" cy="76200"/>
          </a:xfrm>
        </p:grpSpPr>
        <p:sp>
          <p:nvSpPr>
            <p:cNvPr id="11" name="Rectangle 10"/>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0456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2" y="697460"/>
            <a:ext cx="9601196" cy="1303867"/>
          </a:xfrm>
        </p:spPr>
        <p:txBody>
          <a:bodyPr rtlCol="0">
            <a:normAutofit/>
          </a:bodyPr>
          <a:lstStyle/>
          <a:p>
            <a:pPr algn="ctr" fontAlgn="auto">
              <a:spcAft>
                <a:spcPts val="0"/>
              </a:spcAft>
              <a:defRPr/>
            </a:pPr>
            <a:r>
              <a:rPr lang="en-US" sz="3600" b="1" dirty="0"/>
              <a:t>Where do we get the money to fund the Firefighter Relief Act?</a:t>
            </a:r>
          </a:p>
        </p:txBody>
      </p:sp>
      <p:sp>
        <p:nvSpPr>
          <p:cNvPr id="3" name="Content Placeholder 2"/>
          <p:cNvSpPr>
            <a:spLocks noGrp="1"/>
          </p:cNvSpPr>
          <p:nvPr>
            <p:ph idx="1"/>
          </p:nvPr>
        </p:nvSpPr>
        <p:spPr>
          <a:xfrm>
            <a:off x="1981200" y="2494472"/>
            <a:ext cx="8305800" cy="3578525"/>
          </a:xfrm>
        </p:spPr>
        <p:txBody>
          <a:bodyPr/>
          <a:lstStyle/>
          <a:p>
            <a:pPr eaLnBrk="1" hangingPunct="1"/>
            <a:r>
              <a:rPr lang="en-US" altLang="en-US" dirty="0" smtClean="0"/>
              <a:t>From all Fire and Lightning Insurance written in the state for the previous year.</a:t>
            </a:r>
          </a:p>
          <a:p>
            <a:pPr eaLnBrk="1" hangingPunct="1"/>
            <a:r>
              <a:rPr lang="en-US" altLang="en-US" dirty="0" smtClean="0"/>
              <a:t>2% tax on premiums of fire and lightning insurance written in the state.  </a:t>
            </a:r>
          </a:p>
          <a:p>
            <a:pPr eaLnBrk="1" hangingPunct="1"/>
            <a:r>
              <a:rPr lang="en-US" altLang="en-US" dirty="0" smtClean="0"/>
              <a:t>This 2% tax funds the Kansas Firefighter Relief Act</a:t>
            </a:r>
          </a:p>
        </p:txBody>
      </p:sp>
      <p:grpSp>
        <p:nvGrpSpPr>
          <p:cNvPr id="4" name="Group 3"/>
          <p:cNvGrpSpPr/>
          <p:nvPr/>
        </p:nvGrpSpPr>
        <p:grpSpPr>
          <a:xfrm>
            <a:off x="2531723" y="665130"/>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497" y="5755257"/>
            <a:ext cx="2590806" cy="968674"/>
          </a:xfrm>
          <a:prstGeom prst="rect">
            <a:avLst/>
          </a:prstGeom>
        </p:spPr>
      </p:pic>
    </p:spTree>
    <p:extLst>
      <p:ext uri="{BB962C8B-B14F-4D97-AF65-F5344CB8AC3E}">
        <p14:creationId xmlns:p14="http://schemas.microsoft.com/office/powerpoint/2010/main" val="2154180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838200" y="665130"/>
            <a:ext cx="10515600" cy="1325563"/>
          </a:xfrm>
        </p:spPr>
        <p:txBody>
          <a:bodyPr/>
          <a:lstStyle/>
          <a:p>
            <a:pPr algn="ctr" eaLnBrk="1" hangingPunct="1"/>
            <a:r>
              <a:rPr lang="en-US" altLang="en-US" b="1" dirty="0" smtClean="0"/>
              <a:t>How are the Funds Distributed? </a:t>
            </a:r>
          </a:p>
        </p:txBody>
      </p:sp>
      <p:sp>
        <p:nvSpPr>
          <p:cNvPr id="3" name="Content Placeholder 2"/>
          <p:cNvSpPr>
            <a:spLocks noGrp="1"/>
          </p:cNvSpPr>
          <p:nvPr>
            <p:ph idx="1"/>
          </p:nvPr>
        </p:nvSpPr>
        <p:spPr>
          <a:xfrm>
            <a:off x="2362200" y="2636807"/>
            <a:ext cx="7467600" cy="3246408"/>
          </a:xfrm>
        </p:spPr>
        <p:txBody>
          <a:bodyPr/>
          <a:lstStyle/>
          <a:p>
            <a:pPr eaLnBrk="1" hangingPunct="1"/>
            <a:r>
              <a:rPr lang="en-US" altLang="en-US" dirty="0" smtClean="0"/>
              <a:t>The funds are distributed to each FRA based on the population and valuation of the geographical area served by the fire department.  </a:t>
            </a:r>
          </a:p>
          <a:p>
            <a:pPr eaLnBrk="1" hangingPunct="1"/>
            <a:r>
              <a:rPr lang="en-US" altLang="en-US" u="sng" dirty="0" smtClean="0"/>
              <a:t>50% of the distribution </a:t>
            </a:r>
            <a:r>
              <a:rPr lang="en-US" altLang="en-US" dirty="0" smtClean="0"/>
              <a:t>is based on the </a:t>
            </a:r>
            <a:r>
              <a:rPr lang="en-US" altLang="en-US" b="1" u="sng" dirty="0" smtClean="0"/>
              <a:t>population</a:t>
            </a:r>
          </a:p>
          <a:p>
            <a:pPr eaLnBrk="1" hangingPunct="1"/>
            <a:r>
              <a:rPr lang="en-US" altLang="en-US" u="sng" dirty="0" smtClean="0"/>
              <a:t>50% of the distribution </a:t>
            </a:r>
            <a:r>
              <a:rPr lang="en-US" altLang="en-US" dirty="0" smtClean="0"/>
              <a:t>is based on the </a:t>
            </a:r>
            <a:r>
              <a:rPr lang="en-US" altLang="en-US" b="1" u="sng" dirty="0" smtClean="0"/>
              <a:t>assessed tangible property valuation </a:t>
            </a:r>
          </a:p>
          <a:p>
            <a:pPr eaLnBrk="1" hangingPunct="1"/>
            <a:endParaRPr lang="en-US" altLang="en-US" dirty="0" smtClean="0"/>
          </a:p>
        </p:txBody>
      </p:sp>
      <p:grpSp>
        <p:nvGrpSpPr>
          <p:cNvPr id="4" name="Group 3"/>
          <p:cNvGrpSpPr/>
          <p:nvPr/>
        </p:nvGrpSpPr>
        <p:grpSpPr>
          <a:xfrm>
            <a:off x="2531723" y="665130"/>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882" y="5755257"/>
            <a:ext cx="2590806" cy="968674"/>
          </a:xfrm>
          <a:prstGeom prst="rect">
            <a:avLst/>
          </a:prstGeom>
        </p:spPr>
      </p:pic>
    </p:spTree>
    <p:extLst>
      <p:ext uri="{BB962C8B-B14F-4D97-AF65-F5344CB8AC3E}">
        <p14:creationId xmlns:p14="http://schemas.microsoft.com/office/powerpoint/2010/main" val="1404378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09801"/>
            <a:ext cx="7772400" cy="1362075"/>
          </a:xfrm>
        </p:spPr>
        <p:txBody>
          <a:bodyPr rtlCol="0">
            <a:normAutofit/>
          </a:bodyPr>
          <a:lstStyle/>
          <a:p>
            <a:pPr algn="ctr" fontAlgn="auto">
              <a:spcAft>
                <a:spcPts val="0"/>
              </a:spcAft>
              <a:defRPr/>
            </a:pPr>
            <a:r>
              <a:rPr lang="en-US" sz="5400" dirty="0"/>
              <a:t>What </a:t>
            </a:r>
            <a:r>
              <a:rPr lang="en-US" sz="5400" dirty="0" smtClean="0"/>
              <a:t>does relief mean?</a:t>
            </a:r>
            <a:endParaRPr lang="en-US" sz="5400" dirty="0"/>
          </a:p>
        </p:txBody>
      </p:sp>
      <p:grpSp>
        <p:nvGrpSpPr>
          <p:cNvPr id="3" name="Group 2"/>
          <p:cNvGrpSpPr/>
          <p:nvPr/>
        </p:nvGrpSpPr>
        <p:grpSpPr>
          <a:xfrm>
            <a:off x="2531723" y="665130"/>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84" y="5599981"/>
            <a:ext cx="2590806" cy="968674"/>
          </a:xfrm>
          <a:prstGeom prst="rect">
            <a:avLst/>
          </a:prstGeom>
        </p:spPr>
      </p:pic>
    </p:spTree>
    <p:extLst>
      <p:ext uri="{BB962C8B-B14F-4D97-AF65-F5344CB8AC3E}">
        <p14:creationId xmlns:p14="http://schemas.microsoft.com/office/powerpoint/2010/main" val="3435291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85081F5E-3771-4CCC-BA55-16C341D93AC9}"/>
              </a:ext>
            </a:extLst>
          </p:cNvPr>
          <p:cNvSpPr>
            <a:spLocks noGrp="1"/>
          </p:cNvSpPr>
          <p:nvPr>
            <p:ph type="title"/>
          </p:nvPr>
        </p:nvSpPr>
        <p:spPr>
          <a:xfrm>
            <a:off x="2274346" y="284881"/>
            <a:ext cx="8229600" cy="1143000"/>
          </a:xfrm>
        </p:spPr>
        <p:txBody>
          <a:bodyPr>
            <a:noAutofit/>
          </a:bodyPr>
          <a:lstStyle/>
          <a:p>
            <a:pPr algn="ctr"/>
            <a:r>
              <a:rPr lang="en-US" altLang="en-US" sz="3600" b="1" dirty="0"/>
              <a:t>FRA</a:t>
            </a:r>
            <a:r>
              <a:rPr lang="en-US" altLang="en-US" sz="4000" b="1" dirty="0"/>
              <a:t> Definition: Line of Duty Death or Injury</a:t>
            </a:r>
          </a:p>
        </p:txBody>
      </p:sp>
      <p:sp>
        <p:nvSpPr>
          <p:cNvPr id="4" name="Rounded Rectangle 3">
            <a:extLst>
              <a:ext uri="{FF2B5EF4-FFF2-40B4-BE49-F238E27FC236}">
                <a16:creationId xmlns:a16="http://schemas.microsoft.com/office/drawing/2014/main" id="{336098BF-74CA-497E-A265-5504C3E9F950}"/>
              </a:ext>
            </a:extLst>
          </p:cNvPr>
          <p:cNvSpPr/>
          <p:nvPr/>
        </p:nvSpPr>
        <p:spPr>
          <a:xfrm>
            <a:off x="2685051" y="1353930"/>
            <a:ext cx="8991600" cy="548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4000" dirty="0"/>
              <a:t>There are many different definitions for a Firefighter Line of Duty Death or Injury:</a:t>
            </a:r>
          </a:p>
          <a:p>
            <a:pPr marL="1028700" lvl="1" indent="-571500" eaLnBrk="0" hangingPunct="0">
              <a:buFont typeface="Arial" panose="020B0604020202020204" pitchFamily="34" charset="0"/>
              <a:buChar char="•"/>
              <a:defRPr/>
            </a:pPr>
            <a:r>
              <a:rPr lang="en-US" sz="4000" dirty="0"/>
              <a:t>State Policy</a:t>
            </a:r>
          </a:p>
          <a:p>
            <a:pPr marL="1028700" lvl="1" indent="-571500" eaLnBrk="0" hangingPunct="0">
              <a:buFont typeface="Arial" panose="020B0604020202020204" pitchFamily="34" charset="0"/>
              <a:buChar char="•"/>
              <a:defRPr/>
            </a:pPr>
            <a:r>
              <a:rPr lang="en-US" sz="4000" dirty="0"/>
              <a:t>Local Policy</a:t>
            </a:r>
          </a:p>
          <a:p>
            <a:pPr marL="1028700" lvl="1" indent="-571500" eaLnBrk="0" hangingPunct="0">
              <a:buFont typeface="Arial" panose="020B0604020202020204" pitchFamily="34" charset="0"/>
              <a:buChar char="•"/>
              <a:defRPr/>
            </a:pPr>
            <a:r>
              <a:rPr lang="en-US" sz="4000" dirty="0"/>
              <a:t>Workers Comp</a:t>
            </a:r>
          </a:p>
          <a:p>
            <a:pPr marL="1028700" lvl="1" indent="-571500" eaLnBrk="0" hangingPunct="0">
              <a:buFont typeface="Arial" panose="020B0604020202020204" pitchFamily="34" charset="0"/>
              <a:buChar char="•"/>
              <a:defRPr/>
            </a:pPr>
            <a:r>
              <a:rPr lang="en-US" sz="4000" dirty="0"/>
              <a:t>Public Safety Officers Benefit</a:t>
            </a:r>
          </a:p>
          <a:p>
            <a:pPr algn="ctr" eaLnBrk="0" hangingPunct="0">
              <a:defRPr/>
            </a:pPr>
            <a:endParaRPr lang="en-US" sz="4000" dirty="0"/>
          </a:p>
        </p:txBody>
      </p:sp>
      <p:graphicFrame>
        <p:nvGraphicFramePr>
          <p:cNvPr id="5" name="Diagram 4">
            <a:extLst>
              <a:ext uri="{FF2B5EF4-FFF2-40B4-BE49-F238E27FC236}">
                <a16:creationId xmlns:a16="http://schemas.microsoft.com/office/drawing/2014/main" id="{9CFD18BD-CC50-47A0-A82C-3B2A3E167566}"/>
              </a:ext>
            </a:extLst>
          </p:cNvPr>
          <p:cNvGraphicFramePr/>
          <p:nvPr>
            <p:extLst>
              <p:ext uri="{D42A27DB-BD31-4B8C-83A1-F6EECF244321}">
                <p14:modId xmlns:p14="http://schemas.microsoft.com/office/powerpoint/2010/main" val="1269907621"/>
              </p:ext>
            </p:extLst>
          </p:nvPr>
        </p:nvGraphicFramePr>
        <p:xfrm>
          <a:off x="2799351" y="1473192"/>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2789150" y="132411"/>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245" y="5786689"/>
            <a:ext cx="2590806" cy="968674"/>
          </a:xfrm>
          <a:prstGeom prst="rect">
            <a:avLst/>
          </a:prstGeom>
        </p:spPr>
      </p:pic>
    </p:spTree>
    <p:extLst>
      <p:ext uri="{BB962C8B-B14F-4D97-AF65-F5344CB8AC3E}">
        <p14:creationId xmlns:p14="http://schemas.microsoft.com/office/powerpoint/2010/main" val="526630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
                                            <p:bg/>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8CAD3374-8EB6-436D-A00C-6433AF736858}"/>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graphicEl>
                                              <a:dgm id="{AB75CE6B-3585-4EF3-BFDD-DAEAFE8253F3}"/>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graphicEl>
                                              <a:dgm id="{588140EE-20AA-467A-942A-237AE9CEE8F5}"/>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8887EEEE-F5F4-4230-B320-D865A7D128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allAtOnce" animBg="1"/>
      <p:bldGraphic spid="5"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a:extLst>
              <a:ext uri="{FF2B5EF4-FFF2-40B4-BE49-F238E27FC236}">
                <a16:creationId xmlns:a16="http://schemas.microsoft.com/office/drawing/2014/main" id="{71DDDC11-3EDD-44C9-A564-50AF5B890C18}"/>
              </a:ext>
            </a:extLst>
          </p:cNvPr>
          <p:cNvSpPr>
            <a:spLocks noGrp="1"/>
          </p:cNvSpPr>
          <p:nvPr>
            <p:ph type="title"/>
          </p:nvPr>
        </p:nvSpPr>
        <p:spPr>
          <a:xfrm>
            <a:off x="838200" y="500062"/>
            <a:ext cx="10515600" cy="1325563"/>
          </a:xfrm>
        </p:spPr>
        <p:txBody>
          <a:bodyPr/>
          <a:lstStyle/>
          <a:p>
            <a:pPr algn="ctr"/>
            <a:r>
              <a:rPr lang="en-US" altLang="en-US" b="1" dirty="0"/>
              <a:t>Line of Duty Death</a:t>
            </a:r>
          </a:p>
        </p:txBody>
      </p:sp>
      <p:sp>
        <p:nvSpPr>
          <p:cNvPr id="3" name="Content Placeholder 2">
            <a:extLst>
              <a:ext uri="{FF2B5EF4-FFF2-40B4-BE49-F238E27FC236}">
                <a16:creationId xmlns:a16="http://schemas.microsoft.com/office/drawing/2014/main" id="{AE2DF9E4-C632-4C86-84CD-78B4A6B2E9DF}"/>
              </a:ext>
            </a:extLst>
          </p:cNvPr>
          <p:cNvSpPr>
            <a:spLocks noGrp="1"/>
          </p:cNvSpPr>
          <p:nvPr>
            <p:ph idx="1"/>
          </p:nvPr>
        </p:nvSpPr>
        <p:spPr>
          <a:xfrm>
            <a:off x="830766" y="1640651"/>
            <a:ext cx="10515600" cy="4351338"/>
          </a:xfrm>
        </p:spPr>
        <p:txBody>
          <a:bodyPr>
            <a:normAutofit/>
          </a:bodyPr>
          <a:lstStyle/>
          <a:p>
            <a:r>
              <a:rPr lang="en-US" altLang="en-US" sz="4000" dirty="0"/>
              <a:t>The FRA </a:t>
            </a:r>
            <a:r>
              <a:rPr lang="en-US" altLang="en-US" sz="4000" u="sng" dirty="0"/>
              <a:t>can and should pay</a:t>
            </a:r>
            <a:r>
              <a:rPr lang="en-US" altLang="en-US" sz="4000" dirty="0"/>
              <a:t>  for funeral expenses.</a:t>
            </a:r>
          </a:p>
          <a:p>
            <a:r>
              <a:rPr lang="en-US" altLang="en-US" sz="4000" dirty="0"/>
              <a:t>The FRA can provide a death benefit to the family.  </a:t>
            </a:r>
          </a:p>
          <a:p>
            <a:r>
              <a:rPr lang="en-US" altLang="en-US" sz="4000" dirty="0"/>
              <a:t>Your governing body attorney should be notified immediately and informed of </a:t>
            </a:r>
            <a:r>
              <a:rPr lang="en-US" altLang="en-US" sz="4000" dirty="0" smtClean="0"/>
              <a:t>the situation </a:t>
            </a:r>
            <a:r>
              <a:rPr lang="en-US" altLang="en-US" sz="4000" dirty="0"/>
              <a:t>and statutory provisions.  </a:t>
            </a:r>
          </a:p>
        </p:txBody>
      </p:sp>
      <p:grpSp>
        <p:nvGrpSpPr>
          <p:cNvPr id="4" name="Group 3"/>
          <p:cNvGrpSpPr/>
          <p:nvPr/>
        </p:nvGrpSpPr>
        <p:grpSpPr>
          <a:xfrm>
            <a:off x="2496004" y="500062"/>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1" y="5807015"/>
            <a:ext cx="2590806" cy="968674"/>
          </a:xfrm>
          <a:prstGeom prst="rect">
            <a:avLst/>
          </a:prstGeom>
        </p:spPr>
      </p:pic>
    </p:spTree>
    <p:extLst>
      <p:ext uri="{BB962C8B-B14F-4D97-AF65-F5344CB8AC3E}">
        <p14:creationId xmlns:p14="http://schemas.microsoft.com/office/powerpoint/2010/main" val="3112902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7AED8238-5046-42A5-B28E-6D779D9309A2}"/>
              </a:ext>
            </a:extLst>
          </p:cNvPr>
          <p:cNvSpPr>
            <a:spLocks noGrp="1"/>
          </p:cNvSpPr>
          <p:nvPr>
            <p:ph type="title"/>
          </p:nvPr>
        </p:nvSpPr>
        <p:spPr>
          <a:xfrm>
            <a:off x="1167065" y="648773"/>
            <a:ext cx="10515600" cy="1325563"/>
          </a:xfrm>
        </p:spPr>
        <p:txBody>
          <a:bodyPr/>
          <a:lstStyle/>
          <a:p>
            <a:pPr algn="ctr"/>
            <a:r>
              <a:rPr lang="en-US" altLang="en-US" b="1" dirty="0"/>
              <a:t>What does “Relief” Mean?</a:t>
            </a:r>
            <a:endParaRPr lang="en-US" altLang="en-US" dirty="0"/>
          </a:p>
        </p:txBody>
      </p:sp>
      <p:graphicFrame>
        <p:nvGraphicFramePr>
          <p:cNvPr id="4" name="Content Placeholder 3">
            <a:extLst>
              <a:ext uri="{FF2B5EF4-FFF2-40B4-BE49-F238E27FC236}">
                <a16:creationId xmlns:a16="http://schemas.microsoft.com/office/drawing/2014/main" id="{BB5B4480-988A-4E4E-B1E2-05BC4854EDFA}"/>
              </a:ext>
            </a:extLst>
          </p:cNvPr>
          <p:cNvGraphicFramePr>
            <a:graphicFrameLocks noGrp="1"/>
          </p:cNvGraphicFramePr>
          <p:nvPr>
            <p:ph idx="1"/>
            <p:extLst>
              <p:ext uri="{D42A27DB-BD31-4B8C-83A1-F6EECF244321}">
                <p14:modId xmlns:p14="http://schemas.microsoft.com/office/powerpoint/2010/main" val="289267306"/>
              </p:ext>
            </p:extLst>
          </p:nvPr>
        </p:nvGraphicFramePr>
        <p:xfrm>
          <a:off x="2592673" y="1647556"/>
          <a:ext cx="8265543" cy="4687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2824869" y="572573"/>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91" y="5781136"/>
            <a:ext cx="2590806" cy="968674"/>
          </a:xfrm>
          <a:prstGeom prst="rect">
            <a:avLst/>
          </a:prstGeom>
        </p:spPr>
      </p:pic>
    </p:spTree>
    <p:extLst>
      <p:ext uri="{BB962C8B-B14F-4D97-AF65-F5344CB8AC3E}">
        <p14:creationId xmlns:p14="http://schemas.microsoft.com/office/powerpoint/2010/main" val="143015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8377949-455A-4500-8D0D-D0CC38C7476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332F0CE-E3B8-4448-BC54-9A7D1FA8AA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301F8FB-6B38-43CD-BD15-8CF4FDCA088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F535D62-D070-4F94-BCC3-DCEEF87D0A0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7323F030-CF35-41B3-9E60-9D016AD509E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EF3E128D-CC40-49E1-B483-6567F2D83B4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ABDA-4926-4161-80CC-FA72FC69BCBA}"/>
              </a:ext>
            </a:extLst>
          </p:cNvPr>
          <p:cNvSpPr>
            <a:spLocks noGrp="1"/>
          </p:cNvSpPr>
          <p:nvPr>
            <p:ph type="title"/>
          </p:nvPr>
        </p:nvSpPr>
        <p:spPr>
          <a:xfrm>
            <a:off x="2731546" y="534837"/>
            <a:ext cx="7467600" cy="914400"/>
          </a:xfrm>
        </p:spPr>
        <p:txBody>
          <a:bodyPr rtlCol="0">
            <a:noAutofit/>
          </a:bodyPr>
          <a:lstStyle/>
          <a:p>
            <a:pPr algn="ctr" fontAlgn="auto">
              <a:spcAft>
                <a:spcPts val="0"/>
              </a:spcAft>
              <a:defRPr/>
            </a:pPr>
            <a:r>
              <a:rPr lang="en-US" sz="3600" b="1" dirty="0"/>
              <a:t>Attorney General Opinion “FRA Discretionary Power”</a:t>
            </a:r>
          </a:p>
        </p:txBody>
      </p:sp>
      <p:graphicFrame>
        <p:nvGraphicFramePr>
          <p:cNvPr id="5" name="Diagram 4">
            <a:extLst>
              <a:ext uri="{FF2B5EF4-FFF2-40B4-BE49-F238E27FC236}">
                <a16:creationId xmlns:a16="http://schemas.microsoft.com/office/drawing/2014/main" id="{C3E3095A-2BD8-4409-87DF-68315FED5DF5}"/>
              </a:ext>
            </a:extLst>
          </p:cNvPr>
          <p:cNvGraphicFramePr/>
          <p:nvPr>
            <p:extLst>
              <p:ext uri="{D42A27DB-BD31-4B8C-83A1-F6EECF244321}">
                <p14:modId xmlns:p14="http://schemas.microsoft.com/office/powerpoint/2010/main" val="2366608328"/>
              </p:ext>
            </p:extLst>
          </p:nvPr>
        </p:nvGraphicFramePr>
        <p:xfrm>
          <a:off x="2719556" y="1564256"/>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2865350" y="343618"/>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750" y="5815641"/>
            <a:ext cx="2590806" cy="968674"/>
          </a:xfrm>
          <a:prstGeom prst="rect">
            <a:avLst/>
          </a:prstGeom>
        </p:spPr>
      </p:pic>
    </p:spTree>
    <p:extLst>
      <p:ext uri="{BB962C8B-B14F-4D97-AF65-F5344CB8AC3E}">
        <p14:creationId xmlns:p14="http://schemas.microsoft.com/office/powerpoint/2010/main" val="383549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018CB24-9FCD-482B-9FC3-B331D890C97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CF91641F-E8CF-4ADD-B018-C4EC5C3C667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6AC2CB5-DC37-42BE-908F-54B095EB521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7A320C2-3D5C-4806-8581-FD320824AFE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80AEEC2-70B1-4804-BF97-729D528368C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D7B2B37C-AE74-40F1-9CE5-75BCEF1FDCB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6960EDBB-FBF8-4D66-A29F-A199C787D4DF}"/>
              </a:ext>
            </a:extLst>
          </p:cNvPr>
          <p:cNvSpPr>
            <a:spLocks noGrp="1"/>
          </p:cNvSpPr>
          <p:nvPr>
            <p:ph type="title"/>
          </p:nvPr>
        </p:nvSpPr>
        <p:spPr>
          <a:xfrm>
            <a:off x="1257302" y="671581"/>
            <a:ext cx="9601196" cy="1303867"/>
          </a:xfrm>
        </p:spPr>
        <p:txBody>
          <a:bodyPr/>
          <a:lstStyle/>
          <a:p>
            <a:pPr algn="ctr"/>
            <a:r>
              <a:rPr lang="en-US" altLang="en-US" b="1" dirty="0"/>
              <a:t>Types of Injury Relief</a:t>
            </a:r>
          </a:p>
        </p:txBody>
      </p:sp>
      <p:graphicFrame>
        <p:nvGraphicFramePr>
          <p:cNvPr id="2" name="Diagram 1">
            <a:extLst>
              <a:ext uri="{FF2B5EF4-FFF2-40B4-BE49-F238E27FC236}">
                <a16:creationId xmlns:a16="http://schemas.microsoft.com/office/drawing/2014/main" id="{8B0E5F00-05B9-4C60-AB52-D63B6CD5855E}"/>
              </a:ext>
            </a:extLst>
          </p:cNvPr>
          <p:cNvGraphicFramePr/>
          <p:nvPr>
            <p:extLst>
              <p:ext uri="{D42A27DB-BD31-4B8C-83A1-F6EECF244321}">
                <p14:modId xmlns:p14="http://schemas.microsoft.com/office/powerpoint/2010/main" val="2860965070"/>
              </p:ext>
            </p:extLst>
          </p:nvPr>
        </p:nvGraphicFramePr>
        <p:xfrm>
          <a:off x="1600200" y="1781355"/>
          <a:ext cx="8915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2531723" y="665130"/>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497" y="5689481"/>
            <a:ext cx="2590806" cy="968674"/>
          </a:xfrm>
          <a:prstGeom prst="rect">
            <a:avLst/>
          </a:prstGeom>
        </p:spPr>
      </p:pic>
    </p:spTree>
    <p:extLst>
      <p:ext uri="{BB962C8B-B14F-4D97-AF65-F5344CB8AC3E}">
        <p14:creationId xmlns:p14="http://schemas.microsoft.com/office/powerpoint/2010/main" val="371708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CCB6AE5F-4382-4192-8D09-28A1953DC55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B29DF2D2-1AA4-4A38-95D0-2BC210FF959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FF63584A-DE05-440B-8357-7318CFA42DC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595C7232-EE2E-4E6A-A0C1-38C76F0C3C5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C4AED954-10C2-43FF-8FE1-228AB186435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DC844016-5750-42AA-97BF-7D1E8362BC9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196AB402-5C78-49A8-81F2-0B1107CEA24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992D2D5A-3067-4216-AB4D-B5F18CC0EC08}"/>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graphicEl>
                                              <a:dgm id="{507E9270-1EC9-469C-AD1C-C7A3EEDEF05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graphicEl>
                                              <a:dgm id="{E287CA21-BE38-455E-ADBD-26ED398528EC}"/>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dgm id="{A721EBD7-8D18-4AE8-A31B-79A65A8F2B6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0E4F259D-0B61-45A6-8B54-44A5D5C06A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algn="ctr"/>
            <a:r>
              <a:rPr lang="en-US" altLang="en-US" b="1" dirty="0" smtClean="0"/>
              <a:t>Eye Glasses &amp; Hearing Aids</a:t>
            </a:r>
          </a:p>
        </p:txBody>
      </p:sp>
      <p:sp>
        <p:nvSpPr>
          <p:cNvPr id="3" name="Content Placeholder 2"/>
          <p:cNvSpPr>
            <a:spLocks noGrp="1"/>
          </p:cNvSpPr>
          <p:nvPr>
            <p:ph idx="1"/>
          </p:nvPr>
        </p:nvSpPr>
        <p:spPr>
          <a:xfrm>
            <a:off x="1732506" y="1792286"/>
            <a:ext cx="10515600" cy="4351338"/>
          </a:xfrm>
        </p:spPr>
        <p:txBody>
          <a:bodyPr>
            <a:normAutofit/>
          </a:bodyPr>
          <a:lstStyle/>
          <a:p>
            <a:r>
              <a:rPr lang="en-US" altLang="en-US" sz="3600" dirty="0" smtClean="0"/>
              <a:t>Eye Glasses may be replaced using FRA funds if damaged during the performance of their duties as a FF.</a:t>
            </a:r>
          </a:p>
          <a:p>
            <a:r>
              <a:rPr lang="en-US" altLang="en-US" sz="3600" dirty="0" smtClean="0"/>
              <a:t>Hearing Aids may be replaced using FRA funds if damaged during the performance of their duties as a FF.  </a:t>
            </a:r>
          </a:p>
          <a:p>
            <a:r>
              <a:rPr lang="en-US" altLang="en-US" sz="3600" dirty="0" smtClean="0"/>
              <a:t>Any Expenditure over $1,500 must be approved by governing body attorney.</a:t>
            </a:r>
          </a:p>
        </p:txBody>
      </p:sp>
      <p:grpSp>
        <p:nvGrpSpPr>
          <p:cNvPr id="4" name="Group 3"/>
          <p:cNvGrpSpPr/>
          <p:nvPr/>
        </p:nvGrpSpPr>
        <p:grpSpPr>
          <a:xfrm>
            <a:off x="2496004" y="466723"/>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28941"/>
            <a:ext cx="2590806" cy="968674"/>
          </a:xfrm>
          <a:prstGeom prst="rect">
            <a:avLst/>
          </a:prstGeom>
        </p:spPr>
      </p:pic>
    </p:spTree>
    <p:extLst>
      <p:ext uri="{BB962C8B-B14F-4D97-AF65-F5344CB8AC3E}">
        <p14:creationId xmlns:p14="http://schemas.microsoft.com/office/powerpoint/2010/main" val="3967117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8380" y="228601"/>
            <a:ext cx="7772400" cy="1065361"/>
          </a:xfrm>
        </p:spPr>
        <p:txBody>
          <a:bodyPr>
            <a:normAutofit/>
          </a:bodyPr>
          <a:lstStyle/>
          <a:p>
            <a:r>
              <a:rPr lang="en-US" sz="4800" b="1" dirty="0" smtClean="0"/>
              <a:t>Kansas Insurance Department</a:t>
            </a:r>
            <a:endParaRPr lang="en-US" sz="4800" b="1" dirty="0"/>
          </a:p>
        </p:txBody>
      </p:sp>
      <p:sp>
        <p:nvSpPr>
          <p:cNvPr id="3" name="TextBox 2"/>
          <p:cNvSpPr txBox="1"/>
          <p:nvPr/>
        </p:nvSpPr>
        <p:spPr>
          <a:xfrm>
            <a:off x="1592580" y="1293962"/>
            <a:ext cx="9144000" cy="830997"/>
          </a:xfrm>
          <a:prstGeom prst="rect">
            <a:avLst/>
          </a:prstGeom>
          <a:noFill/>
        </p:spPr>
        <p:txBody>
          <a:bodyPr wrap="square" rtlCol="0">
            <a:spAutoFit/>
          </a:bodyPr>
          <a:lstStyle/>
          <a:p>
            <a:pPr algn="ctr"/>
            <a:r>
              <a:rPr lang="en-US" sz="2400" b="1" dirty="0"/>
              <a:t>Vicki Schmidt</a:t>
            </a:r>
          </a:p>
          <a:p>
            <a:pPr algn="ctr"/>
            <a:r>
              <a:rPr lang="en-US" sz="2400" dirty="0"/>
              <a:t>Commissioner of Insurance</a:t>
            </a:r>
          </a:p>
        </p:txBody>
      </p:sp>
      <p:sp>
        <p:nvSpPr>
          <p:cNvPr id="4" name="TextBox 3"/>
          <p:cNvSpPr txBox="1"/>
          <p:nvPr/>
        </p:nvSpPr>
        <p:spPr>
          <a:xfrm>
            <a:off x="529590" y="2413231"/>
            <a:ext cx="3497580" cy="3570208"/>
          </a:xfrm>
          <a:prstGeom prst="rect">
            <a:avLst/>
          </a:prstGeom>
          <a:noFill/>
        </p:spPr>
        <p:txBody>
          <a:bodyPr wrap="square" rtlCol="0">
            <a:spAutoFit/>
          </a:bodyPr>
          <a:lstStyle/>
          <a:p>
            <a:pPr algn="r"/>
            <a:r>
              <a:rPr lang="en-US" sz="2000" dirty="0"/>
              <a:t>420 SW 9</a:t>
            </a:r>
            <a:r>
              <a:rPr lang="en-US" sz="2000" baseline="30000" dirty="0"/>
              <a:t>th</a:t>
            </a:r>
            <a:r>
              <a:rPr lang="en-US" sz="2000" dirty="0"/>
              <a:t> Street</a:t>
            </a:r>
          </a:p>
          <a:p>
            <a:pPr algn="r"/>
            <a:r>
              <a:rPr lang="en-US" sz="2000" dirty="0"/>
              <a:t>Topeka, KS  66612</a:t>
            </a:r>
          </a:p>
          <a:p>
            <a:pPr algn="r"/>
            <a:r>
              <a:rPr lang="en-US" sz="2000" dirty="0"/>
              <a:t>Phone: (785) 296-3071</a:t>
            </a:r>
          </a:p>
          <a:p>
            <a:pPr algn="r"/>
            <a:r>
              <a:rPr lang="en-US" sz="2000" dirty="0"/>
              <a:t>Fax: (785) 296-7805</a:t>
            </a:r>
          </a:p>
          <a:p>
            <a:pPr algn="r"/>
            <a:endParaRPr lang="en-US" sz="2000" dirty="0"/>
          </a:p>
          <a:p>
            <a:pPr algn="r"/>
            <a:r>
              <a:rPr lang="en-US" sz="2000" dirty="0"/>
              <a:t>www.ksinsurance.org</a:t>
            </a:r>
          </a:p>
          <a:p>
            <a:pPr algn="r"/>
            <a:r>
              <a:rPr lang="en-US" sz="2000" dirty="0"/>
              <a:t>k</a:t>
            </a:r>
            <a:r>
              <a:rPr lang="en-US" sz="2000" dirty="0" smtClean="0"/>
              <a:t>id.commissioner@ks.gov</a:t>
            </a:r>
            <a:endParaRPr lang="en-US" sz="2000" dirty="0"/>
          </a:p>
          <a:p>
            <a:endParaRPr lang="en-US" sz="2000" dirty="0"/>
          </a:p>
          <a:p>
            <a:r>
              <a:rPr lang="en-US" sz="2000" dirty="0"/>
              <a:t>Consumer Assistance Hotline:</a:t>
            </a:r>
          </a:p>
          <a:p>
            <a:r>
              <a:rPr lang="en-US" sz="2800" b="1" dirty="0"/>
              <a:t>   1-800-432-2484</a:t>
            </a:r>
          </a:p>
          <a:p>
            <a:endParaRPr lang="en-US" dirty="0"/>
          </a:p>
        </p:txBody>
      </p:sp>
      <p:grpSp>
        <p:nvGrpSpPr>
          <p:cNvPr id="8" name="Group 7"/>
          <p:cNvGrpSpPr/>
          <p:nvPr/>
        </p:nvGrpSpPr>
        <p:grpSpPr>
          <a:xfrm>
            <a:off x="871243" y="5983439"/>
            <a:ext cx="2396917" cy="535890"/>
            <a:chOff x="228600" y="5984820"/>
            <a:chExt cx="2908380" cy="65024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984820"/>
              <a:ext cx="609600" cy="6502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45" y="5991747"/>
              <a:ext cx="1527255" cy="6433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3486" y="6062847"/>
              <a:ext cx="573494" cy="572213"/>
            </a:xfrm>
            <a:prstGeom prst="rect">
              <a:avLst/>
            </a:prstGeom>
          </p:spPr>
        </p:pic>
      </p:gr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5230"/>
          <a:stretch/>
        </p:blipFill>
        <p:spPr>
          <a:xfrm>
            <a:off x="7461882" y="2437267"/>
            <a:ext cx="3581400" cy="4267355"/>
          </a:xfrm>
          <a:prstGeom prst="rect">
            <a:avLst/>
          </a:prstGeom>
          <a:ln w="12700">
            <a:solidFill>
              <a:schemeClr val="tx1"/>
            </a:solidFill>
          </a:ln>
        </p:spPr>
      </p:pic>
      <p:grpSp>
        <p:nvGrpSpPr>
          <p:cNvPr id="41" name="Group 40"/>
          <p:cNvGrpSpPr/>
          <p:nvPr/>
        </p:nvGrpSpPr>
        <p:grpSpPr>
          <a:xfrm>
            <a:off x="2564584" y="540404"/>
            <a:ext cx="7199992" cy="76200"/>
            <a:chOff x="3003942" y="712749"/>
            <a:chExt cx="7199992" cy="76200"/>
          </a:xfrm>
        </p:grpSpPr>
        <p:sp>
          <p:nvSpPr>
            <p:cNvPr id="42" name="Rectangle 41"/>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2463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6831"/>
            <a:ext cx="10515600" cy="1325563"/>
          </a:xfrm>
          <a:solidFill>
            <a:schemeClr val="bg1"/>
          </a:solidFill>
        </p:spPr>
        <p:txBody>
          <a:bodyPr>
            <a:normAutofit/>
          </a:bodyPr>
          <a:lstStyle/>
          <a:p>
            <a:pPr algn="ctr"/>
            <a:r>
              <a:rPr lang="en-US" sz="5400" b="1" dirty="0" smtClean="0"/>
              <a:t>Unauthorized Use of the Funds</a:t>
            </a:r>
            <a:endParaRPr lang="en-US" sz="5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4095536"/>
              </p:ext>
            </p:extLst>
          </p:nvPr>
        </p:nvGraphicFramePr>
        <p:xfrm>
          <a:off x="1167065" y="182999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2531723" y="665130"/>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828941"/>
            <a:ext cx="2590806" cy="968674"/>
          </a:xfrm>
          <a:prstGeom prst="rect">
            <a:avLst/>
          </a:prstGeom>
        </p:spPr>
      </p:pic>
    </p:spTree>
    <p:extLst>
      <p:ext uri="{BB962C8B-B14F-4D97-AF65-F5344CB8AC3E}">
        <p14:creationId xmlns:p14="http://schemas.microsoft.com/office/powerpoint/2010/main" val="20613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graphicEl>
                                              <a:dgm id="{7CAC2252-BD24-4AAC-9512-15AAAE7C62DB}"/>
                                            </p:graphicEl>
                                          </p:spTgt>
                                        </p:tgtEl>
                                        <p:attrNameLst>
                                          <p:attrName>style.visibility</p:attrName>
                                        </p:attrNameLst>
                                      </p:cBhvr>
                                      <p:to>
                                        <p:strVal val="visible"/>
                                      </p:to>
                                    </p:set>
                                    <p:anim calcmode="lin" valueType="num">
                                      <p:cBhvr additive="base">
                                        <p:cTn id="11" dur="500" fill="hold"/>
                                        <p:tgtEl>
                                          <p:spTgt spid="4">
                                            <p:graphicEl>
                                              <a:dgm id="{7CAC2252-BD24-4AAC-9512-15AAAE7C62DB}"/>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7CAC2252-BD24-4AAC-9512-15AAAE7C62DB}"/>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graphicEl>
                                              <a:dgm id="{F47E6F3E-52BB-467D-8C1F-AB7977C87314}"/>
                                            </p:graphicEl>
                                          </p:spTgt>
                                        </p:tgtEl>
                                        <p:attrNameLst>
                                          <p:attrName>style.visibility</p:attrName>
                                        </p:attrNameLst>
                                      </p:cBhvr>
                                      <p:to>
                                        <p:strVal val="visible"/>
                                      </p:to>
                                    </p:set>
                                    <p:anim calcmode="lin" valueType="num">
                                      <p:cBhvr additive="base">
                                        <p:cTn id="17" dur="500" fill="hold"/>
                                        <p:tgtEl>
                                          <p:spTgt spid="4">
                                            <p:graphicEl>
                                              <a:dgm id="{F47E6F3E-52BB-467D-8C1F-AB7977C8731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F47E6F3E-52BB-467D-8C1F-AB7977C87314}"/>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39985159-B2F5-459B-8583-DA68C883E19B}"/>
                                            </p:graphicEl>
                                          </p:spTgt>
                                        </p:tgtEl>
                                        <p:attrNameLst>
                                          <p:attrName>style.visibility</p:attrName>
                                        </p:attrNameLst>
                                      </p:cBhvr>
                                      <p:to>
                                        <p:strVal val="visible"/>
                                      </p:to>
                                    </p:set>
                                    <p:anim calcmode="lin" valueType="num">
                                      <p:cBhvr additive="base">
                                        <p:cTn id="23" dur="500" fill="hold"/>
                                        <p:tgtEl>
                                          <p:spTgt spid="4">
                                            <p:graphicEl>
                                              <a:dgm id="{39985159-B2F5-459B-8583-DA68C883E19B}"/>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39985159-B2F5-459B-8583-DA68C883E19B}"/>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graphicEl>
                                              <a:dgm id="{1F775C8F-B3C3-4DAF-96F6-948212D1F833}"/>
                                            </p:graphicEl>
                                          </p:spTgt>
                                        </p:tgtEl>
                                        <p:attrNameLst>
                                          <p:attrName>style.visibility</p:attrName>
                                        </p:attrNameLst>
                                      </p:cBhvr>
                                      <p:to>
                                        <p:strVal val="visible"/>
                                      </p:to>
                                    </p:set>
                                    <p:anim calcmode="lin" valueType="num">
                                      <p:cBhvr additive="base">
                                        <p:cTn id="29" dur="500" fill="hold"/>
                                        <p:tgtEl>
                                          <p:spTgt spid="4">
                                            <p:graphicEl>
                                              <a:dgm id="{1F775C8F-B3C3-4DAF-96F6-948212D1F83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graphicEl>
                                              <a:dgm id="{1F775C8F-B3C3-4DAF-96F6-948212D1F833}"/>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graphicEl>
                                              <a:dgm id="{5E8100EF-6164-451F-9D3C-95FB700BBFEC}"/>
                                            </p:graphicEl>
                                          </p:spTgt>
                                        </p:tgtEl>
                                        <p:attrNameLst>
                                          <p:attrName>style.visibility</p:attrName>
                                        </p:attrNameLst>
                                      </p:cBhvr>
                                      <p:to>
                                        <p:strVal val="visible"/>
                                      </p:to>
                                    </p:set>
                                    <p:anim calcmode="lin" valueType="num">
                                      <p:cBhvr additive="base">
                                        <p:cTn id="35" dur="500" fill="hold"/>
                                        <p:tgtEl>
                                          <p:spTgt spid="4">
                                            <p:graphicEl>
                                              <a:dgm id="{5E8100EF-6164-451F-9D3C-95FB700BBFEC}"/>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5E8100EF-6164-451F-9D3C-95FB700BBFEC}"/>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graphicEl>
                                              <a:dgm id="{03D37D89-471A-4F6E-AC6D-580CBF5E4793}"/>
                                            </p:graphicEl>
                                          </p:spTgt>
                                        </p:tgtEl>
                                        <p:attrNameLst>
                                          <p:attrName>style.visibility</p:attrName>
                                        </p:attrNameLst>
                                      </p:cBhvr>
                                      <p:to>
                                        <p:strVal val="visible"/>
                                      </p:to>
                                    </p:set>
                                    <p:anim calcmode="lin" valueType="num">
                                      <p:cBhvr additive="base">
                                        <p:cTn id="41" dur="500" fill="hold"/>
                                        <p:tgtEl>
                                          <p:spTgt spid="4">
                                            <p:graphicEl>
                                              <a:dgm id="{03D37D89-471A-4F6E-AC6D-580CBF5E4793}"/>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03D37D89-471A-4F6E-AC6D-580CBF5E4793}"/>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graphicEl>
                                              <a:dgm id="{9BAF3615-EA56-4A55-91B2-F3C2B50E6B35}"/>
                                            </p:graphicEl>
                                          </p:spTgt>
                                        </p:tgtEl>
                                        <p:attrNameLst>
                                          <p:attrName>style.visibility</p:attrName>
                                        </p:attrNameLst>
                                      </p:cBhvr>
                                      <p:to>
                                        <p:strVal val="visible"/>
                                      </p:to>
                                    </p:set>
                                    <p:anim calcmode="lin" valueType="num">
                                      <p:cBhvr additive="base">
                                        <p:cTn id="47" dur="500" fill="hold"/>
                                        <p:tgtEl>
                                          <p:spTgt spid="4">
                                            <p:graphicEl>
                                              <a:dgm id="{9BAF3615-EA56-4A55-91B2-F3C2B50E6B35}"/>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9BAF3615-EA56-4A55-91B2-F3C2B50E6B35}"/>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dgm id="{01F4F1A3-0499-4C38-9FAA-9C52CC5D3074}"/>
                                            </p:graphicEl>
                                          </p:spTgt>
                                        </p:tgtEl>
                                        <p:attrNameLst>
                                          <p:attrName>style.visibility</p:attrName>
                                        </p:attrNameLst>
                                      </p:cBhvr>
                                      <p:to>
                                        <p:strVal val="visible"/>
                                      </p:to>
                                    </p:set>
                                    <p:anim calcmode="lin" valueType="num">
                                      <p:cBhvr additive="base">
                                        <p:cTn id="53" dur="500" fill="hold"/>
                                        <p:tgtEl>
                                          <p:spTgt spid="4">
                                            <p:graphicEl>
                                              <a:dgm id="{01F4F1A3-0499-4C38-9FAA-9C52CC5D3074}"/>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graphicEl>
                                              <a:dgm id="{01F4F1A3-0499-4C38-9FAA-9C52CC5D307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2310065" y="2888410"/>
            <a:ext cx="8229600" cy="1143000"/>
          </a:xfrm>
        </p:spPr>
        <p:txBody>
          <a:bodyPr/>
          <a:lstStyle/>
          <a:p>
            <a:pPr algn="ctr"/>
            <a:r>
              <a:rPr lang="en-US" altLang="en-US" sz="6600" b="1" dirty="0"/>
              <a:t>Members of the FRA</a:t>
            </a:r>
          </a:p>
        </p:txBody>
      </p:sp>
      <p:grpSp>
        <p:nvGrpSpPr>
          <p:cNvPr id="3" name="Group 2"/>
          <p:cNvGrpSpPr/>
          <p:nvPr/>
        </p:nvGrpSpPr>
        <p:grpSpPr>
          <a:xfrm>
            <a:off x="2531723" y="665130"/>
            <a:ext cx="7199992" cy="76200"/>
            <a:chOff x="3003942" y="712749"/>
            <a:chExt cx="7199992" cy="76200"/>
          </a:xfrm>
        </p:grpSpPr>
        <p:sp>
          <p:nvSpPr>
            <p:cNvPr id="4" name="Rectangle 3"/>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84" y="5599981"/>
            <a:ext cx="2590806" cy="968674"/>
          </a:xfrm>
          <a:prstGeom prst="rect">
            <a:avLst/>
          </a:prstGeom>
        </p:spPr>
      </p:pic>
    </p:spTree>
    <p:extLst>
      <p:ext uri="{BB962C8B-B14F-4D97-AF65-F5344CB8AC3E}">
        <p14:creationId xmlns:p14="http://schemas.microsoft.com/office/powerpoint/2010/main" val="176274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2742481" y="781380"/>
            <a:ext cx="6781800" cy="838200"/>
          </a:xfrm>
        </p:spPr>
        <p:txBody>
          <a:bodyPr>
            <a:normAutofit/>
          </a:bodyPr>
          <a:lstStyle/>
          <a:p>
            <a:pPr algn="ctr"/>
            <a:r>
              <a:rPr lang="en-US" altLang="en-US" sz="4800" b="1" dirty="0" smtClean="0"/>
              <a:t>Member of the FRA</a:t>
            </a:r>
          </a:p>
        </p:txBody>
      </p:sp>
      <p:sp>
        <p:nvSpPr>
          <p:cNvPr id="3" name="Content Placeholder 2"/>
          <p:cNvSpPr>
            <a:spLocks noGrp="1"/>
          </p:cNvSpPr>
          <p:nvPr>
            <p:ph idx="1"/>
          </p:nvPr>
        </p:nvSpPr>
        <p:spPr>
          <a:xfrm>
            <a:off x="2060995" y="2035592"/>
            <a:ext cx="7924800" cy="3955900"/>
          </a:xfrm>
        </p:spPr>
        <p:txBody>
          <a:bodyPr rtlCol="0">
            <a:normAutofit fontScale="92500"/>
          </a:bodyPr>
          <a:lstStyle/>
          <a:p>
            <a:pPr fontAlgn="auto">
              <a:spcAft>
                <a:spcPts val="0"/>
              </a:spcAft>
              <a:defRPr/>
            </a:pPr>
            <a:r>
              <a:rPr lang="en-US" dirty="0"/>
              <a:t>KSA 40-1707 sets specific prerequisites for any relief or benefit to be available to the members of the firefighters relief association who is injured, physically disabled or killed in or by reason of the discharge of such </a:t>
            </a:r>
            <a:r>
              <a:rPr lang="en-US" b="1" u="sng" dirty="0"/>
              <a:t>member's duties as a firefighter</a:t>
            </a:r>
            <a:r>
              <a:rPr lang="en-US" b="1" dirty="0"/>
              <a:t>.</a:t>
            </a:r>
            <a:r>
              <a:rPr lang="en-US" dirty="0"/>
              <a:t>  </a:t>
            </a:r>
          </a:p>
          <a:p>
            <a:pPr fontAlgn="auto">
              <a:spcAft>
                <a:spcPts val="0"/>
              </a:spcAft>
              <a:defRPr/>
            </a:pPr>
            <a:r>
              <a:rPr lang="en-US" dirty="0"/>
              <a:t>The entitlement of relief or benefit under the Relief Act is exclusively determined upon the </a:t>
            </a:r>
            <a:r>
              <a:rPr lang="en-US" b="1" u="sng" dirty="0"/>
              <a:t>function and duties</a:t>
            </a:r>
            <a:r>
              <a:rPr lang="en-US" b="1" dirty="0"/>
              <a:t> </a:t>
            </a:r>
            <a:r>
              <a:rPr lang="en-US" dirty="0"/>
              <a:t>of the intended recipient </a:t>
            </a:r>
            <a:r>
              <a:rPr lang="en-US" b="1" u="sng" dirty="0"/>
              <a:t>as a firefighter</a:t>
            </a:r>
            <a:r>
              <a:rPr lang="en-US" dirty="0"/>
              <a:t>.  The </a:t>
            </a:r>
            <a:r>
              <a:rPr lang="en-US" b="1" u="sng" dirty="0"/>
              <a:t>function of the individual as a firefighter is essential in qualifying</a:t>
            </a:r>
            <a:r>
              <a:rPr lang="en-US" b="1" dirty="0"/>
              <a:t> </a:t>
            </a:r>
            <a:r>
              <a:rPr lang="en-US" dirty="0"/>
              <a:t>for any relief under the relief act.  </a:t>
            </a:r>
          </a:p>
          <a:p>
            <a:pPr fontAlgn="auto">
              <a:spcAft>
                <a:spcPts val="0"/>
              </a:spcAft>
              <a:defRPr/>
            </a:pPr>
            <a:endParaRPr lang="en-US" dirty="0"/>
          </a:p>
        </p:txBody>
      </p:sp>
      <p:sp>
        <p:nvSpPr>
          <p:cNvPr id="4" name="Rectangle 3"/>
          <p:cNvSpPr>
            <a:spLocks noChangeArrowheads="1"/>
          </p:cNvSpPr>
          <p:nvPr/>
        </p:nvSpPr>
        <p:spPr bwMode="auto">
          <a:xfrm>
            <a:off x="6643058" y="3083764"/>
            <a:ext cx="2881223" cy="381000"/>
          </a:xfrm>
          <a:prstGeom prst="rect">
            <a:avLst/>
          </a:prstGeom>
          <a:solidFill>
            <a:srgbClr val="FF0000">
              <a:alpha val="39999"/>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dirty="0">
              <a:solidFill>
                <a:srgbClr val="000000"/>
              </a:solidFill>
              <a:latin typeface="Times New Roman" panose="02020603050405020304" pitchFamily="18" charset="0"/>
            </a:endParaRPr>
          </a:p>
        </p:txBody>
      </p:sp>
      <p:sp>
        <p:nvSpPr>
          <p:cNvPr id="5" name="Rectangle 4"/>
          <p:cNvSpPr>
            <a:spLocks noChangeArrowheads="1"/>
          </p:cNvSpPr>
          <p:nvPr/>
        </p:nvSpPr>
        <p:spPr bwMode="auto">
          <a:xfrm>
            <a:off x="2385261" y="3551582"/>
            <a:ext cx="5105528" cy="381000"/>
          </a:xfrm>
          <a:prstGeom prst="rect">
            <a:avLst/>
          </a:prstGeom>
          <a:solidFill>
            <a:srgbClr val="FF0000">
              <a:alpha val="39999"/>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dirty="0">
              <a:solidFill>
                <a:srgbClr val="000000"/>
              </a:solidFill>
              <a:latin typeface="Times New Roman" panose="02020603050405020304" pitchFamily="18" charset="0"/>
            </a:endParaRPr>
          </a:p>
        </p:txBody>
      </p:sp>
      <p:grpSp>
        <p:nvGrpSpPr>
          <p:cNvPr id="6" name="Group 5"/>
          <p:cNvGrpSpPr/>
          <p:nvPr/>
        </p:nvGrpSpPr>
        <p:grpSpPr>
          <a:xfrm>
            <a:off x="2533385" y="509854"/>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675" y="5829571"/>
            <a:ext cx="2590806" cy="968674"/>
          </a:xfrm>
          <a:prstGeom prst="rect">
            <a:avLst/>
          </a:prstGeom>
        </p:spPr>
      </p:pic>
    </p:spTree>
    <p:extLst>
      <p:ext uri="{BB962C8B-B14F-4D97-AF65-F5344CB8AC3E}">
        <p14:creationId xmlns:p14="http://schemas.microsoft.com/office/powerpoint/2010/main" val="2452123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993900" y="1095556"/>
            <a:ext cx="8229600" cy="792163"/>
          </a:xfrm>
        </p:spPr>
        <p:txBody>
          <a:bodyPr>
            <a:normAutofit fontScale="90000"/>
          </a:bodyPr>
          <a:lstStyle/>
          <a:p>
            <a:pPr algn="ctr"/>
            <a:r>
              <a:rPr lang="en-US" altLang="en-US" b="1" dirty="0" smtClean="0"/>
              <a:t>Definition of a Firefighter</a:t>
            </a:r>
            <a:br>
              <a:rPr lang="en-US" altLang="en-US" b="1" dirty="0" smtClean="0"/>
            </a:br>
            <a:endParaRPr lang="en-US" altLang="en-US" b="1" dirty="0" smtClean="0"/>
          </a:p>
        </p:txBody>
      </p:sp>
      <p:sp>
        <p:nvSpPr>
          <p:cNvPr id="3" name="Content Placeholder 2"/>
          <p:cNvSpPr>
            <a:spLocks noGrp="1"/>
          </p:cNvSpPr>
          <p:nvPr>
            <p:ph idx="1"/>
          </p:nvPr>
        </p:nvSpPr>
        <p:spPr>
          <a:xfrm>
            <a:off x="1993900" y="2290763"/>
            <a:ext cx="8229600" cy="3447660"/>
          </a:xfrm>
        </p:spPr>
        <p:txBody>
          <a:bodyPr/>
          <a:lstStyle/>
          <a:p>
            <a:pPr>
              <a:defRPr/>
            </a:pPr>
            <a:r>
              <a:rPr lang="en-US" b="1" dirty="0"/>
              <a:t>The Kansas Act of </a:t>
            </a:r>
            <a:r>
              <a:rPr lang="en-US" b="1" dirty="0" smtClean="0"/>
              <a:t>Discrimination</a:t>
            </a:r>
            <a:r>
              <a:rPr lang="en-US" dirty="0"/>
              <a:t> </a:t>
            </a:r>
            <a:r>
              <a:rPr lang="en-US" dirty="0" smtClean="0"/>
              <a:t>K.S.A</a:t>
            </a:r>
            <a:r>
              <a:rPr lang="en-US" dirty="0"/>
              <a:t>. </a:t>
            </a:r>
            <a:r>
              <a:rPr lang="en-US" dirty="0" smtClean="0"/>
              <a:t>44-1112</a:t>
            </a:r>
            <a:r>
              <a:rPr lang="en-US" dirty="0"/>
              <a:t> </a:t>
            </a:r>
          </a:p>
          <a:p>
            <a:pPr marL="0" indent="0">
              <a:buNone/>
              <a:defRPr/>
            </a:pPr>
            <a:r>
              <a:rPr lang="en-US" dirty="0"/>
              <a:t>(f) "Firefighter" means an employee, the duties of whose position are </a:t>
            </a:r>
            <a:r>
              <a:rPr lang="en-US" u="sng" dirty="0"/>
              <a:t>primarily to perform work directly connected with the control and extinguishment of fires </a:t>
            </a:r>
            <a:r>
              <a:rPr lang="en-US" dirty="0"/>
              <a:t>or </a:t>
            </a:r>
            <a:r>
              <a:rPr lang="en-US" u="sng" dirty="0"/>
              <a:t>the maintenance and use of firefighting apparatus and equipment</a:t>
            </a:r>
            <a:r>
              <a:rPr lang="en-US" dirty="0"/>
              <a:t>, including an employee engaged in this activity who is </a:t>
            </a:r>
            <a:r>
              <a:rPr lang="en-US" u="sng" dirty="0"/>
              <a:t>transferred to a supervisory or administrative position</a:t>
            </a:r>
            <a:r>
              <a:rPr lang="en-US" dirty="0" smtClean="0"/>
              <a:t>.</a:t>
            </a:r>
            <a:endParaRPr lang="en-US" dirty="0"/>
          </a:p>
        </p:txBody>
      </p:sp>
      <p:grpSp>
        <p:nvGrpSpPr>
          <p:cNvPr id="4" name="Group 3"/>
          <p:cNvGrpSpPr/>
          <p:nvPr/>
        </p:nvGrpSpPr>
        <p:grpSpPr>
          <a:xfrm>
            <a:off x="2531723" y="665130"/>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629" y="5738423"/>
            <a:ext cx="2590806" cy="968674"/>
          </a:xfrm>
          <a:prstGeom prst="rect">
            <a:avLst/>
          </a:prstGeom>
        </p:spPr>
      </p:pic>
    </p:spTree>
    <p:extLst>
      <p:ext uri="{BB962C8B-B14F-4D97-AF65-F5344CB8AC3E}">
        <p14:creationId xmlns:p14="http://schemas.microsoft.com/office/powerpoint/2010/main" val="990154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838199" y="715992"/>
            <a:ext cx="10515600" cy="1325563"/>
          </a:xfrm>
        </p:spPr>
        <p:txBody>
          <a:bodyPr/>
          <a:lstStyle/>
          <a:p>
            <a:pPr algn="ctr"/>
            <a:r>
              <a:rPr lang="en-US" altLang="en-US" b="1" dirty="0" smtClean="0"/>
              <a:t>What are the duties of a FF?</a:t>
            </a:r>
          </a:p>
        </p:txBody>
      </p:sp>
      <p:sp>
        <p:nvSpPr>
          <p:cNvPr id="98307" name="Content Placeholder 2"/>
          <p:cNvSpPr>
            <a:spLocks noGrp="1"/>
          </p:cNvSpPr>
          <p:nvPr>
            <p:ph idx="1"/>
          </p:nvPr>
        </p:nvSpPr>
        <p:spPr>
          <a:xfrm>
            <a:off x="1167065" y="1757242"/>
            <a:ext cx="10515600" cy="4351338"/>
          </a:xfrm>
        </p:spPr>
        <p:txBody>
          <a:bodyPr>
            <a:normAutofit/>
          </a:bodyPr>
          <a:lstStyle/>
          <a:p>
            <a:r>
              <a:rPr lang="en-US" altLang="en-US" dirty="0" smtClean="0"/>
              <a:t>Mopping the floor</a:t>
            </a:r>
          </a:p>
          <a:p>
            <a:r>
              <a:rPr lang="en-US" altLang="en-US" dirty="0" smtClean="0"/>
              <a:t>Washing the truck</a:t>
            </a:r>
          </a:p>
          <a:p>
            <a:r>
              <a:rPr lang="en-US" altLang="en-US" dirty="0" smtClean="0"/>
              <a:t>Weather Spotting</a:t>
            </a:r>
          </a:p>
          <a:p>
            <a:r>
              <a:rPr lang="en-US" altLang="en-US" dirty="0" smtClean="0"/>
              <a:t>Cake Walk</a:t>
            </a:r>
          </a:p>
          <a:p>
            <a:r>
              <a:rPr lang="en-US" altLang="en-US" dirty="0" smtClean="0"/>
              <a:t>Assisting on EMS calls</a:t>
            </a:r>
          </a:p>
          <a:p>
            <a:r>
              <a:rPr lang="en-US" altLang="en-US" dirty="0" smtClean="0"/>
              <a:t>Fire Prevention Education Activities</a:t>
            </a:r>
          </a:p>
          <a:p>
            <a:r>
              <a:rPr lang="en-US" altLang="en-US" dirty="0" smtClean="0"/>
              <a:t>Fire Department Paperwork</a:t>
            </a:r>
          </a:p>
          <a:p>
            <a:r>
              <a:rPr lang="en-US" altLang="en-US" dirty="0" smtClean="0"/>
              <a:t>Installing Smoke Detectors</a:t>
            </a:r>
          </a:p>
        </p:txBody>
      </p:sp>
      <p:grpSp>
        <p:nvGrpSpPr>
          <p:cNvPr id="4" name="Group 3"/>
          <p:cNvGrpSpPr/>
          <p:nvPr/>
        </p:nvGrpSpPr>
        <p:grpSpPr>
          <a:xfrm>
            <a:off x="2531723" y="665130"/>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44" y="5824267"/>
            <a:ext cx="2590806" cy="968674"/>
          </a:xfrm>
          <a:prstGeom prst="rect">
            <a:avLst/>
          </a:prstGeom>
        </p:spPr>
      </p:pic>
    </p:spTree>
    <p:extLst>
      <p:ext uri="{BB962C8B-B14F-4D97-AF65-F5344CB8AC3E}">
        <p14:creationId xmlns:p14="http://schemas.microsoft.com/office/powerpoint/2010/main" val="727686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3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93299"/>
            <a:ext cx="6781800" cy="685800"/>
          </a:xfrm>
        </p:spPr>
        <p:txBody>
          <a:bodyPr rtlCol="0">
            <a:normAutofit fontScale="90000"/>
          </a:bodyPr>
          <a:lstStyle/>
          <a:p>
            <a:pPr algn="ctr" fontAlgn="auto">
              <a:spcAft>
                <a:spcPts val="0"/>
              </a:spcAft>
              <a:defRPr/>
            </a:pPr>
            <a:r>
              <a:rPr lang="en-US" b="1" dirty="0"/>
              <a:t>Who Deserves FRA Benefits?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3380463"/>
              </p:ext>
            </p:extLst>
          </p:nvPr>
        </p:nvGraphicFramePr>
        <p:xfrm>
          <a:off x="1905000" y="839637"/>
          <a:ext cx="8229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9332" name="TextBox 4"/>
          <p:cNvSpPr txBox="1">
            <a:spLocks noChangeArrowheads="1"/>
          </p:cNvSpPr>
          <p:nvPr/>
        </p:nvSpPr>
        <p:spPr bwMode="auto">
          <a:xfrm rot="-4064428">
            <a:off x="3286919" y="4048919"/>
            <a:ext cx="2554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solidFill>
                  <a:srgbClr val="FFFFFF"/>
                </a:solidFill>
              </a:rPr>
              <a:t>FRA Benefits</a:t>
            </a:r>
          </a:p>
        </p:txBody>
      </p:sp>
      <p:grpSp>
        <p:nvGrpSpPr>
          <p:cNvPr id="5" name="Group 4"/>
          <p:cNvGrpSpPr/>
          <p:nvPr/>
        </p:nvGrpSpPr>
        <p:grpSpPr>
          <a:xfrm>
            <a:off x="2628900" y="138919"/>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014" y="5738363"/>
            <a:ext cx="2590806" cy="968674"/>
          </a:xfrm>
          <a:prstGeom prst="rect">
            <a:avLst/>
          </a:prstGeom>
        </p:spPr>
      </p:pic>
    </p:spTree>
    <p:extLst>
      <p:ext uri="{BB962C8B-B14F-4D97-AF65-F5344CB8AC3E}">
        <p14:creationId xmlns:p14="http://schemas.microsoft.com/office/powerpoint/2010/main" val="382120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F8EDE9E-9908-4A94-B43F-4FFDFB8C269D}"/>
                                            </p:graphicEl>
                                          </p:spTgt>
                                        </p:tgtEl>
                                        <p:attrNameLst>
                                          <p:attrName>style.visibility</p:attrName>
                                        </p:attrNameLst>
                                      </p:cBhvr>
                                      <p:to>
                                        <p:strVal val="visible"/>
                                      </p:to>
                                    </p:set>
                                    <p:animEffect transition="in" filter="fade">
                                      <p:cBhvr>
                                        <p:cTn id="7" dur="2000"/>
                                        <p:tgtEl>
                                          <p:spTgt spid="4">
                                            <p:graphicEl>
                                              <a:dgm id="{FF8EDE9E-9908-4A94-B43F-4FFDFB8C269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790AD66-B76B-4EDE-8462-EA989B97B29C}"/>
                                            </p:graphicEl>
                                          </p:spTgt>
                                        </p:tgtEl>
                                        <p:attrNameLst>
                                          <p:attrName>style.visibility</p:attrName>
                                        </p:attrNameLst>
                                      </p:cBhvr>
                                      <p:to>
                                        <p:strVal val="visible"/>
                                      </p:to>
                                    </p:set>
                                    <p:animEffect transition="in" filter="fade">
                                      <p:cBhvr>
                                        <p:cTn id="12" dur="2000"/>
                                        <p:tgtEl>
                                          <p:spTgt spid="4">
                                            <p:graphicEl>
                                              <a:dgm id="{2790AD66-B76B-4EDE-8462-EA989B97B29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61F1F55-B87E-4BD4-8A3A-859FEA5D9741}"/>
                                            </p:graphicEl>
                                          </p:spTgt>
                                        </p:tgtEl>
                                        <p:attrNameLst>
                                          <p:attrName>style.visibility</p:attrName>
                                        </p:attrNameLst>
                                      </p:cBhvr>
                                      <p:to>
                                        <p:strVal val="visible"/>
                                      </p:to>
                                    </p:set>
                                    <p:animEffect transition="in" filter="fade">
                                      <p:cBhvr>
                                        <p:cTn id="17" dur="2000"/>
                                        <p:tgtEl>
                                          <p:spTgt spid="4">
                                            <p:graphicEl>
                                              <a:dgm id="{C61F1F55-B87E-4BD4-8A3A-859FEA5D974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BE217128-DEF8-4CEE-A123-DC18142B7511}"/>
                                            </p:graphicEl>
                                          </p:spTgt>
                                        </p:tgtEl>
                                        <p:attrNameLst>
                                          <p:attrName>style.visibility</p:attrName>
                                        </p:attrNameLst>
                                      </p:cBhvr>
                                      <p:to>
                                        <p:strVal val="visible"/>
                                      </p:to>
                                    </p:set>
                                    <p:animEffect transition="in" filter="fade">
                                      <p:cBhvr>
                                        <p:cTn id="22" dur="2000"/>
                                        <p:tgtEl>
                                          <p:spTgt spid="4">
                                            <p:graphicEl>
                                              <a:dgm id="{BE217128-DEF8-4CEE-A123-DC18142B751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990" y="303212"/>
            <a:ext cx="8274050" cy="460375"/>
          </a:xfrm>
        </p:spPr>
        <p:txBody>
          <a:bodyPr rtlCol="0">
            <a:normAutofit fontScale="90000"/>
          </a:bodyPr>
          <a:lstStyle/>
          <a:p>
            <a:pPr algn="ctr" fontAlgn="auto">
              <a:spcAft>
                <a:spcPts val="0"/>
              </a:spcAft>
              <a:defRPr/>
            </a:pPr>
            <a:r>
              <a:rPr lang="en-US" b="1" dirty="0"/>
              <a:t>Firefighter Relief Act Coverage</a:t>
            </a:r>
          </a:p>
        </p:txBody>
      </p:sp>
      <p:graphicFrame>
        <p:nvGraphicFramePr>
          <p:cNvPr id="4" name="Content Placeholder 3"/>
          <p:cNvGraphicFramePr>
            <a:graphicFrameLocks noGrp="1"/>
          </p:cNvGraphicFramePr>
          <p:nvPr>
            <p:ph idx="1"/>
          </p:nvPr>
        </p:nvGraphicFramePr>
        <p:xfrm>
          <a:off x="1905000" y="533400"/>
          <a:ext cx="8153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010796923"/>
              </p:ext>
            </p:extLst>
          </p:nvPr>
        </p:nvGraphicFramePr>
        <p:xfrm>
          <a:off x="2921479" y="789137"/>
          <a:ext cx="7848600" cy="5867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7" name="Group 6"/>
          <p:cNvGrpSpPr/>
          <p:nvPr/>
        </p:nvGrpSpPr>
        <p:grpSpPr>
          <a:xfrm>
            <a:off x="2739019" y="138696"/>
            <a:ext cx="7199992" cy="76200"/>
            <a:chOff x="3003942" y="712749"/>
            <a:chExt cx="7199992" cy="76200"/>
          </a:xfrm>
        </p:grpSpPr>
        <p:sp>
          <p:nvSpPr>
            <p:cNvPr id="8" name="Rectangle 7"/>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365" y="5687863"/>
            <a:ext cx="2590806" cy="968674"/>
          </a:xfrm>
          <a:prstGeom prst="rect">
            <a:avLst/>
          </a:prstGeom>
        </p:spPr>
      </p:pic>
    </p:spTree>
    <p:extLst>
      <p:ext uri="{BB962C8B-B14F-4D97-AF65-F5344CB8AC3E}">
        <p14:creationId xmlns:p14="http://schemas.microsoft.com/office/powerpoint/2010/main" val="4031414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668" y="977660"/>
            <a:ext cx="6781800" cy="838200"/>
          </a:xfrm>
        </p:spPr>
        <p:txBody>
          <a:bodyPr rtlCol="0">
            <a:normAutofit fontScale="90000"/>
          </a:bodyPr>
          <a:lstStyle/>
          <a:p>
            <a:pPr algn="ctr" fontAlgn="auto">
              <a:spcAft>
                <a:spcPts val="0"/>
              </a:spcAft>
              <a:defRPr/>
            </a:pPr>
            <a:r>
              <a:rPr lang="en-US" b="1" dirty="0"/>
              <a:t>Non Members or Members with no FF Duties</a:t>
            </a:r>
          </a:p>
        </p:txBody>
      </p:sp>
      <p:sp>
        <p:nvSpPr>
          <p:cNvPr id="3" name="Content Placeholder 2"/>
          <p:cNvSpPr>
            <a:spLocks noGrp="1"/>
          </p:cNvSpPr>
          <p:nvPr>
            <p:ph idx="1"/>
          </p:nvPr>
        </p:nvSpPr>
        <p:spPr>
          <a:xfrm>
            <a:off x="2235434" y="2138454"/>
            <a:ext cx="8534400" cy="5257800"/>
          </a:xfrm>
        </p:spPr>
        <p:txBody>
          <a:bodyPr rtlCol="0">
            <a:normAutofit/>
          </a:bodyPr>
          <a:lstStyle/>
          <a:p>
            <a:pPr fontAlgn="auto">
              <a:spcAft>
                <a:spcPts val="0"/>
              </a:spcAft>
              <a:defRPr/>
            </a:pPr>
            <a:r>
              <a:rPr lang="en-US" dirty="0"/>
              <a:t>There is no entitlement to benefits for “Non Members” or Members with no Firefighting duties.</a:t>
            </a:r>
          </a:p>
          <a:p>
            <a:pPr fontAlgn="auto">
              <a:spcAft>
                <a:spcPts val="0"/>
              </a:spcAft>
              <a:defRPr/>
            </a:pPr>
            <a:r>
              <a:rPr lang="en-US" dirty="0"/>
              <a:t>There is no authorized purpose for these people to receive any benefits under the provisions of the Relief Act.  </a:t>
            </a:r>
          </a:p>
          <a:p>
            <a:pPr fontAlgn="auto">
              <a:spcAft>
                <a:spcPts val="0"/>
              </a:spcAft>
              <a:defRPr/>
            </a:pPr>
            <a:r>
              <a:rPr lang="en-US" dirty="0"/>
              <a:t>If I receive information that this situation exists within your FRA, I will notify the County Attorney to take action to rectify the situation and your FRA will be unqualified for funds until the County Attorney notifies me that it is resolved.  </a:t>
            </a:r>
          </a:p>
        </p:txBody>
      </p:sp>
      <p:grpSp>
        <p:nvGrpSpPr>
          <p:cNvPr id="4" name="Group 3"/>
          <p:cNvGrpSpPr/>
          <p:nvPr/>
        </p:nvGrpSpPr>
        <p:grpSpPr>
          <a:xfrm>
            <a:off x="2504631" y="371832"/>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18" y="5755257"/>
            <a:ext cx="2590806" cy="968674"/>
          </a:xfrm>
          <a:prstGeom prst="rect">
            <a:avLst/>
          </a:prstGeom>
        </p:spPr>
      </p:pic>
    </p:spTree>
    <p:extLst>
      <p:ext uri="{BB962C8B-B14F-4D97-AF65-F5344CB8AC3E}">
        <p14:creationId xmlns:p14="http://schemas.microsoft.com/office/powerpoint/2010/main" val="1763087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194" y="628291"/>
            <a:ext cx="7848600" cy="1066800"/>
          </a:xfrm>
        </p:spPr>
        <p:txBody>
          <a:bodyPr rtlCol="0">
            <a:normAutofit fontScale="90000"/>
          </a:bodyPr>
          <a:lstStyle/>
          <a:p>
            <a:pPr algn="ctr" fontAlgn="auto">
              <a:spcAft>
                <a:spcPts val="0"/>
              </a:spcAft>
              <a:defRPr/>
            </a:pPr>
            <a:r>
              <a:rPr lang="en-US" b="1" dirty="0"/>
              <a:t>Non Members of the FRA Board of Directors</a:t>
            </a:r>
          </a:p>
        </p:txBody>
      </p:sp>
      <p:sp>
        <p:nvSpPr>
          <p:cNvPr id="3" name="Content Placeholder 2"/>
          <p:cNvSpPr>
            <a:spLocks noGrp="1"/>
          </p:cNvSpPr>
          <p:nvPr>
            <p:ph idx="1"/>
          </p:nvPr>
        </p:nvSpPr>
        <p:spPr>
          <a:xfrm>
            <a:off x="2137193" y="1901230"/>
            <a:ext cx="8329523" cy="4724400"/>
          </a:xfrm>
        </p:spPr>
        <p:txBody>
          <a:bodyPr rtlCol="0">
            <a:normAutofit lnSpcReduction="10000"/>
          </a:bodyPr>
          <a:lstStyle/>
          <a:p>
            <a:pPr fontAlgn="auto">
              <a:spcAft>
                <a:spcPts val="0"/>
              </a:spcAft>
              <a:defRPr/>
            </a:pPr>
            <a:r>
              <a:rPr lang="en-US" sz="3600" dirty="0"/>
              <a:t>The FRA is composed of “members of a fire department” (K.S.A. 40-1701(a)</a:t>
            </a:r>
          </a:p>
          <a:p>
            <a:pPr fontAlgn="auto">
              <a:spcAft>
                <a:spcPts val="0"/>
              </a:spcAft>
              <a:defRPr/>
            </a:pPr>
            <a:r>
              <a:rPr lang="en-US" sz="3600" dirty="0"/>
              <a:t>An FRA Board of Directors Member (or Officer of the Corporation) may be a “non-member” if: </a:t>
            </a:r>
          </a:p>
          <a:p>
            <a:pPr lvl="1" fontAlgn="auto">
              <a:spcAft>
                <a:spcPts val="0"/>
              </a:spcAft>
              <a:defRPr/>
            </a:pPr>
            <a:r>
              <a:rPr lang="en-US" dirty="0"/>
              <a:t>The FRA Bylaws allow for the inclusion of non-members to be included in the FRA Board of Directors.</a:t>
            </a:r>
          </a:p>
          <a:p>
            <a:pPr fontAlgn="auto">
              <a:spcAft>
                <a:spcPts val="0"/>
              </a:spcAft>
              <a:defRPr/>
            </a:pPr>
            <a:r>
              <a:rPr lang="en-US" sz="3600" dirty="0"/>
              <a:t>Any non-member officer on the FRA Board of Directors is </a:t>
            </a:r>
            <a:r>
              <a:rPr lang="en-US" sz="3600" b="1" u="sng" dirty="0"/>
              <a:t>not authorized</a:t>
            </a:r>
            <a:r>
              <a:rPr lang="en-US" sz="3600" dirty="0"/>
              <a:t> to receive any FRA benefits.</a:t>
            </a:r>
          </a:p>
        </p:txBody>
      </p:sp>
      <p:grpSp>
        <p:nvGrpSpPr>
          <p:cNvPr id="4" name="Group 3"/>
          <p:cNvGrpSpPr/>
          <p:nvPr/>
        </p:nvGrpSpPr>
        <p:grpSpPr>
          <a:xfrm>
            <a:off x="2461498" y="345952"/>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18" y="5863095"/>
            <a:ext cx="2590806" cy="968674"/>
          </a:xfrm>
          <a:prstGeom prst="rect">
            <a:avLst/>
          </a:prstGeom>
        </p:spPr>
      </p:pic>
    </p:spTree>
    <p:extLst>
      <p:ext uri="{BB962C8B-B14F-4D97-AF65-F5344CB8AC3E}">
        <p14:creationId xmlns:p14="http://schemas.microsoft.com/office/powerpoint/2010/main" val="256702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2053806" y="964721"/>
            <a:ext cx="8001000" cy="1066800"/>
          </a:xfrm>
        </p:spPr>
        <p:txBody>
          <a:bodyPr/>
          <a:lstStyle/>
          <a:p>
            <a:pPr algn="ctr"/>
            <a:r>
              <a:rPr lang="en-US" altLang="en-US" sz="3200" b="1" dirty="0"/>
              <a:t>FRA Members Providing Service to Multiple Fire Departments</a:t>
            </a:r>
          </a:p>
        </p:txBody>
      </p:sp>
      <p:sp>
        <p:nvSpPr>
          <p:cNvPr id="3" name="Content Placeholder 2"/>
          <p:cNvSpPr>
            <a:spLocks noGrp="1"/>
          </p:cNvSpPr>
          <p:nvPr>
            <p:ph idx="1"/>
          </p:nvPr>
        </p:nvSpPr>
        <p:spPr>
          <a:xfrm>
            <a:off x="2432648" y="2372264"/>
            <a:ext cx="7812657" cy="5410200"/>
          </a:xfrm>
        </p:spPr>
        <p:txBody>
          <a:bodyPr/>
          <a:lstStyle/>
          <a:p>
            <a:r>
              <a:rPr lang="en-US" altLang="en-US" dirty="0" smtClean="0"/>
              <a:t>Firefighters may belong to several Fire Districts and there is no conflict with the Relief Act when this occurs.</a:t>
            </a:r>
          </a:p>
          <a:p>
            <a:r>
              <a:rPr lang="en-US" altLang="en-US" dirty="0" smtClean="0"/>
              <a:t>Any Firefighter that is a member of any Fire District or Department in the state of Kansas is entitled to receive the same benefits that any other member of “the” Department receives.  </a:t>
            </a:r>
          </a:p>
          <a:p>
            <a:r>
              <a:rPr lang="en-US" altLang="en-US" dirty="0" smtClean="0"/>
              <a:t>Service time remains with each Department separately and can not be combined unless there is a merger of FRAs.  </a:t>
            </a:r>
          </a:p>
        </p:txBody>
      </p:sp>
      <p:grpSp>
        <p:nvGrpSpPr>
          <p:cNvPr id="4" name="Group 3"/>
          <p:cNvGrpSpPr/>
          <p:nvPr/>
        </p:nvGrpSpPr>
        <p:grpSpPr>
          <a:xfrm>
            <a:off x="2531723" y="547778"/>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1" y="5798389"/>
            <a:ext cx="2590806" cy="968674"/>
          </a:xfrm>
          <a:prstGeom prst="rect">
            <a:avLst/>
          </a:prstGeom>
        </p:spPr>
      </p:pic>
    </p:spTree>
    <p:extLst>
      <p:ext uri="{BB962C8B-B14F-4D97-AF65-F5344CB8AC3E}">
        <p14:creationId xmlns:p14="http://schemas.microsoft.com/office/powerpoint/2010/main" val="1011374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77" y="1249144"/>
            <a:ext cx="3980731" cy="5330942"/>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932" y="1260942"/>
            <a:ext cx="3989358" cy="5319144"/>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4777057" y="2406770"/>
            <a:ext cx="2346385" cy="1938992"/>
          </a:xfrm>
          <a:prstGeom prst="rect">
            <a:avLst/>
          </a:prstGeom>
          <a:noFill/>
        </p:spPr>
        <p:txBody>
          <a:bodyPr wrap="square" rtlCol="0">
            <a:spAutoFit/>
          </a:bodyPr>
          <a:lstStyle/>
          <a:p>
            <a:r>
              <a:rPr lang="en-US" sz="2400" b="1" dirty="0" smtClean="0"/>
              <a:t>Ride-a-longs with Topeka Fire</a:t>
            </a:r>
          </a:p>
          <a:p>
            <a:endParaRPr lang="en-US" sz="2400" b="1" dirty="0"/>
          </a:p>
          <a:p>
            <a:r>
              <a:rPr lang="en-US" sz="2400" b="1" dirty="0" smtClean="0"/>
              <a:t>August 7</a:t>
            </a:r>
            <a:r>
              <a:rPr lang="en-US" sz="2400" b="1" baseline="30000" dirty="0" smtClean="0"/>
              <a:t>th</a:t>
            </a:r>
            <a:r>
              <a:rPr lang="en-US" sz="2400" b="1" dirty="0" smtClean="0"/>
              <a:t> and 17</a:t>
            </a:r>
            <a:r>
              <a:rPr lang="en-US" sz="2400" b="1" baseline="30000" dirty="0" smtClean="0"/>
              <a:t>th</a:t>
            </a:r>
            <a:r>
              <a:rPr lang="en-US" sz="2400" b="1" dirty="0" smtClean="0"/>
              <a:t> 2018</a:t>
            </a:r>
            <a:endParaRPr lang="en-US" sz="2400" b="1" dirty="0"/>
          </a:p>
        </p:txBody>
      </p:sp>
      <p:grpSp>
        <p:nvGrpSpPr>
          <p:cNvPr id="5" name="Group 4"/>
          <p:cNvGrpSpPr/>
          <p:nvPr/>
        </p:nvGrpSpPr>
        <p:grpSpPr>
          <a:xfrm>
            <a:off x="2717050" y="457200"/>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7057" y="5697676"/>
            <a:ext cx="2590806" cy="968674"/>
          </a:xfrm>
          <a:prstGeom prst="rect">
            <a:avLst/>
          </a:prstGeom>
        </p:spPr>
      </p:pic>
    </p:spTree>
    <p:extLst>
      <p:ext uri="{BB962C8B-B14F-4D97-AF65-F5344CB8AC3E}">
        <p14:creationId xmlns:p14="http://schemas.microsoft.com/office/powerpoint/2010/main" val="2051845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a:xfrm>
            <a:off x="2667000" y="895709"/>
            <a:ext cx="6781800" cy="990600"/>
          </a:xfrm>
        </p:spPr>
        <p:txBody>
          <a:bodyPr/>
          <a:lstStyle/>
          <a:p>
            <a:pPr algn="ctr" eaLnBrk="1" hangingPunct="1"/>
            <a:r>
              <a:rPr lang="en-US" altLang="en-US" b="1" dirty="0" smtClean="0"/>
              <a:t>Service Time</a:t>
            </a:r>
          </a:p>
        </p:txBody>
      </p:sp>
      <p:sp>
        <p:nvSpPr>
          <p:cNvPr id="3" name="Content Placeholder 2"/>
          <p:cNvSpPr>
            <a:spLocks noGrp="1"/>
          </p:cNvSpPr>
          <p:nvPr>
            <p:ph idx="1"/>
          </p:nvPr>
        </p:nvSpPr>
        <p:spPr>
          <a:xfrm>
            <a:off x="2171700" y="2763329"/>
            <a:ext cx="7772400" cy="4724400"/>
          </a:xfrm>
        </p:spPr>
        <p:txBody>
          <a:bodyPr rtlCol="0">
            <a:normAutofit/>
          </a:bodyPr>
          <a:lstStyle/>
          <a:p>
            <a:pPr fontAlgn="auto">
              <a:spcAft>
                <a:spcPts val="0"/>
              </a:spcAft>
              <a:defRPr/>
            </a:pPr>
            <a:r>
              <a:rPr lang="en-US" sz="2800" dirty="0"/>
              <a:t>“Service Time” relates to the time on “such” department.  “</a:t>
            </a:r>
            <a:r>
              <a:rPr lang="en-US" sz="2800" u="sng" dirty="0"/>
              <a:t>Such</a:t>
            </a:r>
            <a:r>
              <a:rPr lang="en-US" sz="2800" dirty="0"/>
              <a:t>” means your department only.  </a:t>
            </a:r>
          </a:p>
          <a:p>
            <a:pPr fontAlgn="auto">
              <a:spcAft>
                <a:spcPts val="0"/>
              </a:spcAft>
              <a:defRPr/>
            </a:pPr>
            <a:r>
              <a:rPr lang="en-US" sz="2800" dirty="0"/>
              <a:t>Service time from another department is not counted unless it is the result of a merger of FRAs.</a:t>
            </a:r>
          </a:p>
          <a:p>
            <a:pPr fontAlgn="auto">
              <a:spcAft>
                <a:spcPts val="0"/>
              </a:spcAft>
              <a:defRPr/>
            </a:pPr>
            <a:r>
              <a:rPr lang="en-US" sz="2800" dirty="0"/>
              <a:t>Service time is “cumulative” with such department and stays with the FF throughout their career.  </a:t>
            </a:r>
          </a:p>
        </p:txBody>
      </p:sp>
      <p:grpSp>
        <p:nvGrpSpPr>
          <p:cNvPr id="4" name="Group 3"/>
          <p:cNvGrpSpPr/>
          <p:nvPr/>
        </p:nvGrpSpPr>
        <p:grpSpPr>
          <a:xfrm>
            <a:off x="2531723" y="665130"/>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84" y="5599981"/>
            <a:ext cx="2590806" cy="968674"/>
          </a:xfrm>
          <a:prstGeom prst="rect">
            <a:avLst/>
          </a:prstGeom>
        </p:spPr>
      </p:pic>
    </p:spTree>
    <p:extLst>
      <p:ext uri="{BB962C8B-B14F-4D97-AF65-F5344CB8AC3E}">
        <p14:creationId xmlns:p14="http://schemas.microsoft.com/office/powerpoint/2010/main" val="2435923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1818736" y="2206925"/>
            <a:ext cx="8229600" cy="2373702"/>
          </a:xfrm>
        </p:spPr>
        <p:txBody>
          <a:bodyPr>
            <a:normAutofit fontScale="90000"/>
          </a:bodyPr>
          <a:lstStyle/>
          <a:p>
            <a:pPr algn="ctr" eaLnBrk="1" hangingPunct="1"/>
            <a:r>
              <a:rPr lang="en-US" altLang="en-US" sz="8000" dirty="0"/>
              <a:t/>
            </a:r>
            <a:br>
              <a:rPr lang="en-US" altLang="en-US" sz="8000" dirty="0"/>
            </a:br>
            <a:r>
              <a:rPr lang="en-US" altLang="en-US" sz="8000" b="1" dirty="0"/>
              <a:t>Insurance</a:t>
            </a:r>
            <a:br>
              <a:rPr lang="en-US" altLang="en-US" sz="8000" b="1" dirty="0"/>
            </a:br>
            <a:r>
              <a:rPr lang="en-US" altLang="en-US" sz="8000" b="1" dirty="0"/>
              <a:t>&amp; </a:t>
            </a:r>
            <a:br>
              <a:rPr lang="en-US" altLang="en-US" sz="8000" b="1" dirty="0"/>
            </a:br>
            <a:r>
              <a:rPr lang="en-US" altLang="en-US" sz="8000" b="1" dirty="0"/>
              <a:t>Annuities</a:t>
            </a:r>
            <a:r>
              <a:rPr lang="en-US" altLang="en-US" sz="8000" dirty="0"/>
              <a:t/>
            </a:r>
            <a:br>
              <a:rPr lang="en-US" altLang="en-US" sz="8000" dirty="0"/>
            </a:br>
            <a:r>
              <a:rPr lang="en-US" altLang="en-US" sz="8000" dirty="0"/>
              <a:t/>
            </a:r>
            <a:br>
              <a:rPr lang="en-US" altLang="en-US" sz="8000" dirty="0"/>
            </a:br>
            <a:endParaRPr lang="en-US" altLang="en-US" sz="8000" dirty="0"/>
          </a:p>
        </p:txBody>
      </p:sp>
      <p:grpSp>
        <p:nvGrpSpPr>
          <p:cNvPr id="3" name="Group 2"/>
          <p:cNvGrpSpPr/>
          <p:nvPr/>
        </p:nvGrpSpPr>
        <p:grpSpPr>
          <a:xfrm>
            <a:off x="2531723" y="665130"/>
            <a:ext cx="7199992" cy="76200"/>
            <a:chOff x="3003942" y="712749"/>
            <a:chExt cx="7199992" cy="76200"/>
          </a:xfrm>
        </p:grpSpPr>
        <p:sp>
          <p:nvSpPr>
            <p:cNvPr id="4" name="Rectangle 3"/>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84" y="5599981"/>
            <a:ext cx="2590806" cy="968674"/>
          </a:xfrm>
          <a:prstGeom prst="rect">
            <a:avLst/>
          </a:prstGeom>
        </p:spPr>
      </p:pic>
    </p:spTree>
    <p:extLst>
      <p:ext uri="{BB962C8B-B14F-4D97-AF65-F5344CB8AC3E}">
        <p14:creationId xmlns:p14="http://schemas.microsoft.com/office/powerpoint/2010/main" val="3196376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42" y="316302"/>
            <a:ext cx="7620000" cy="838200"/>
          </a:xfrm>
        </p:spPr>
        <p:txBody>
          <a:bodyPr rtlCol="0">
            <a:normAutofit fontScale="90000"/>
          </a:bodyPr>
          <a:lstStyle/>
          <a:p>
            <a:pPr algn="ctr" fontAlgn="auto">
              <a:spcAft>
                <a:spcPts val="0"/>
              </a:spcAft>
              <a:defRPr/>
            </a:pPr>
            <a:r>
              <a:rPr lang="en-US" sz="4000" b="1" dirty="0"/>
              <a:t>Benefits:</a:t>
            </a:r>
            <a:r>
              <a:rPr lang="en-US" b="1" dirty="0"/>
              <a:t/>
            </a:r>
            <a:br>
              <a:rPr lang="en-US" b="1" dirty="0"/>
            </a:br>
            <a:r>
              <a:rPr lang="en-US" b="1" dirty="0"/>
              <a:t>Insurance, Annuities, </a:t>
            </a:r>
            <a:r>
              <a:rPr lang="en-US" sz="4000" b="1" dirty="0"/>
              <a:t>Pensions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7573284"/>
              </p:ext>
            </p:extLst>
          </p:nvPr>
        </p:nvGraphicFramePr>
        <p:xfrm>
          <a:off x="2807746" y="1802741"/>
          <a:ext cx="7838443" cy="4478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2807746" y="94172"/>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91" y="5797311"/>
            <a:ext cx="2590806" cy="968674"/>
          </a:xfrm>
          <a:prstGeom prst="rect">
            <a:avLst/>
          </a:prstGeom>
        </p:spPr>
      </p:pic>
    </p:spTree>
    <p:extLst>
      <p:ext uri="{BB962C8B-B14F-4D97-AF65-F5344CB8AC3E}">
        <p14:creationId xmlns:p14="http://schemas.microsoft.com/office/powerpoint/2010/main" val="94773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EF5C5A0-97E4-42F9-B185-3B8A21F8FF7A}"/>
                                            </p:graphicEl>
                                          </p:spTgt>
                                        </p:tgtEl>
                                        <p:attrNameLst>
                                          <p:attrName>style.visibility</p:attrName>
                                        </p:attrNameLst>
                                      </p:cBhvr>
                                      <p:to>
                                        <p:strVal val="visible"/>
                                      </p:to>
                                    </p:set>
                                    <p:animEffect transition="in" filter="fade">
                                      <p:cBhvr>
                                        <p:cTn id="7" dur="2000"/>
                                        <p:tgtEl>
                                          <p:spTgt spid="4">
                                            <p:graphicEl>
                                              <a:dgm id="{3EF5C5A0-97E4-42F9-B185-3B8A21F8FF7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32DB3FD-7285-4B5A-9739-6036B174B05B}"/>
                                            </p:graphicEl>
                                          </p:spTgt>
                                        </p:tgtEl>
                                        <p:attrNameLst>
                                          <p:attrName>style.visibility</p:attrName>
                                        </p:attrNameLst>
                                      </p:cBhvr>
                                      <p:to>
                                        <p:strVal val="visible"/>
                                      </p:to>
                                    </p:set>
                                    <p:animEffect transition="in" filter="fade">
                                      <p:cBhvr>
                                        <p:cTn id="12" dur="2000"/>
                                        <p:tgtEl>
                                          <p:spTgt spid="4">
                                            <p:graphicEl>
                                              <a:dgm id="{132DB3FD-7285-4B5A-9739-6036B174B05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EFC0B120-4BC9-4602-AE02-D406ED024AAB}"/>
                                            </p:graphicEl>
                                          </p:spTgt>
                                        </p:tgtEl>
                                        <p:attrNameLst>
                                          <p:attrName>style.visibility</p:attrName>
                                        </p:attrNameLst>
                                      </p:cBhvr>
                                      <p:to>
                                        <p:strVal val="visible"/>
                                      </p:to>
                                    </p:set>
                                    <p:animEffect transition="in" filter="fade">
                                      <p:cBhvr>
                                        <p:cTn id="17" dur="2000"/>
                                        <p:tgtEl>
                                          <p:spTgt spid="4">
                                            <p:graphicEl>
                                              <a:dgm id="{EFC0B120-4BC9-4602-AE02-D406ED024AA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0CA69155-4A7E-4BEB-A16C-F218B47E2966}"/>
                                            </p:graphicEl>
                                          </p:spTgt>
                                        </p:tgtEl>
                                        <p:attrNameLst>
                                          <p:attrName>style.visibility</p:attrName>
                                        </p:attrNameLst>
                                      </p:cBhvr>
                                      <p:to>
                                        <p:strVal val="visible"/>
                                      </p:to>
                                    </p:set>
                                    <p:animEffect transition="in" filter="fade">
                                      <p:cBhvr>
                                        <p:cTn id="22" dur="2000"/>
                                        <p:tgtEl>
                                          <p:spTgt spid="4">
                                            <p:graphicEl>
                                              <a:dgm id="{0CA69155-4A7E-4BEB-A16C-F218B47E296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BD094BEA-E837-4990-B4E9-8BC0F9BA44AE}"/>
                                            </p:graphicEl>
                                          </p:spTgt>
                                        </p:tgtEl>
                                        <p:attrNameLst>
                                          <p:attrName>style.visibility</p:attrName>
                                        </p:attrNameLst>
                                      </p:cBhvr>
                                      <p:to>
                                        <p:strVal val="visible"/>
                                      </p:to>
                                    </p:set>
                                    <p:animEffect transition="in" filter="fade">
                                      <p:cBhvr>
                                        <p:cTn id="27" dur="2000"/>
                                        <p:tgtEl>
                                          <p:spTgt spid="4">
                                            <p:graphicEl>
                                              <a:dgm id="{BD094BEA-E837-4990-B4E9-8BC0F9BA44A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DCCC9401-BAA0-4D15-A5E3-9A39A8F1D67A}"/>
                                            </p:graphicEl>
                                          </p:spTgt>
                                        </p:tgtEl>
                                        <p:attrNameLst>
                                          <p:attrName>style.visibility</p:attrName>
                                        </p:attrNameLst>
                                      </p:cBhvr>
                                      <p:to>
                                        <p:strVal val="visible"/>
                                      </p:to>
                                    </p:set>
                                    <p:animEffect transition="in" filter="fade">
                                      <p:cBhvr>
                                        <p:cTn id="32" dur="2000"/>
                                        <p:tgtEl>
                                          <p:spTgt spid="4">
                                            <p:graphicEl>
                                              <a:dgm id="{DCCC9401-BAA0-4D15-A5E3-9A39A8F1D67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FE937FF6-54C7-4AE8-BFC1-588220F7033D}"/>
                                            </p:graphicEl>
                                          </p:spTgt>
                                        </p:tgtEl>
                                        <p:attrNameLst>
                                          <p:attrName>style.visibility</p:attrName>
                                        </p:attrNameLst>
                                      </p:cBhvr>
                                      <p:to>
                                        <p:strVal val="visible"/>
                                      </p:to>
                                    </p:set>
                                    <p:animEffect transition="in" filter="fade">
                                      <p:cBhvr>
                                        <p:cTn id="37" dur="2000"/>
                                        <p:tgtEl>
                                          <p:spTgt spid="4">
                                            <p:graphicEl>
                                              <a:dgm id="{FE937FF6-54C7-4AE8-BFC1-588220F7033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0105D3CF-7C48-4433-B2AC-F5BD49E01D33}"/>
                                            </p:graphicEl>
                                          </p:spTgt>
                                        </p:tgtEl>
                                        <p:attrNameLst>
                                          <p:attrName>style.visibility</p:attrName>
                                        </p:attrNameLst>
                                      </p:cBhvr>
                                      <p:to>
                                        <p:strVal val="visible"/>
                                      </p:to>
                                    </p:set>
                                    <p:animEffect transition="in" filter="fade">
                                      <p:cBhvr>
                                        <p:cTn id="42" dur="2000"/>
                                        <p:tgtEl>
                                          <p:spTgt spid="4">
                                            <p:graphicEl>
                                              <a:dgm id="{0105D3CF-7C48-4433-B2AC-F5BD49E01D3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CB48D270-81BE-41A6-8B8C-F13E15BC1EC5}"/>
                                            </p:graphicEl>
                                          </p:spTgt>
                                        </p:tgtEl>
                                        <p:attrNameLst>
                                          <p:attrName>style.visibility</p:attrName>
                                        </p:attrNameLst>
                                      </p:cBhvr>
                                      <p:to>
                                        <p:strVal val="visible"/>
                                      </p:to>
                                    </p:set>
                                    <p:animEffect transition="in" filter="fade">
                                      <p:cBhvr>
                                        <p:cTn id="47" dur="2000"/>
                                        <p:tgtEl>
                                          <p:spTgt spid="4">
                                            <p:graphicEl>
                                              <a:dgm id="{CB48D270-81BE-41A6-8B8C-F13E15BC1EC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C483767F-D6EF-4D49-8B89-944A2373ADD8}"/>
                                            </p:graphicEl>
                                          </p:spTgt>
                                        </p:tgtEl>
                                        <p:attrNameLst>
                                          <p:attrName>style.visibility</p:attrName>
                                        </p:attrNameLst>
                                      </p:cBhvr>
                                      <p:to>
                                        <p:strVal val="visible"/>
                                      </p:to>
                                    </p:set>
                                    <p:animEffect transition="in" filter="fade">
                                      <p:cBhvr>
                                        <p:cTn id="52" dur="2000"/>
                                        <p:tgtEl>
                                          <p:spTgt spid="4">
                                            <p:graphicEl>
                                              <a:dgm id="{C483767F-D6EF-4D49-8B89-944A2373AD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265981"/>
            <a:ext cx="8686800" cy="838200"/>
          </a:xfrm>
        </p:spPr>
        <p:txBody>
          <a:bodyPr rtlCol="0">
            <a:normAutofit fontScale="90000"/>
          </a:bodyPr>
          <a:lstStyle/>
          <a:p>
            <a:pPr algn="ctr" fontAlgn="auto">
              <a:spcAft>
                <a:spcPts val="0"/>
              </a:spcAft>
              <a:defRPr/>
            </a:pPr>
            <a:r>
              <a:rPr lang="en-US" b="1" dirty="0"/>
              <a:t>Types of Insurance your FRA can Purchase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7942205"/>
              </p:ext>
            </p:extLst>
          </p:nvPr>
        </p:nvGraphicFramePr>
        <p:xfrm>
          <a:off x="2426746" y="1219200"/>
          <a:ext cx="8001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2534104" y="226443"/>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775745"/>
            <a:ext cx="2590806" cy="968674"/>
          </a:xfrm>
          <a:prstGeom prst="rect">
            <a:avLst/>
          </a:prstGeom>
        </p:spPr>
      </p:pic>
    </p:spTree>
    <p:extLst>
      <p:ext uri="{BB962C8B-B14F-4D97-AF65-F5344CB8AC3E}">
        <p14:creationId xmlns:p14="http://schemas.microsoft.com/office/powerpoint/2010/main" val="169575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D3BF596-6E36-4AE9-ACFF-666067E24FBB}"/>
                                            </p:graphicEl>
                                          </p:spTgt>
                                        </p:tgtEl>
                                        <p:attrNameLst>
                                          <p:attrName>style.visibility</p:attrName>
                                        </p:attrNameLst>
                                      </p:cBhvr>
                                      <p:to>
                                        <p:strVal val="visible"/>
                                      </p:to>
                                    </p:set>
                                    <p:animEffect transition="in" filter="fade">
                                      <p:cBhvr>
                                        <p:cTn id="7" dur="2000"/>
                                        <p:tgtEl>
                                          <p:spTgt spid="4">
                                            <p:graphicEl>
                                              <a:dgm id="{ED3BF596-6E36-4AE9-ACFF-666067E24FB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70B44899-02BC-4035-96FC-830C8A090E37}"/>
                                            </p:graphicEl>
                                          </p:spTgt>
                                        </p:tgtEl>
                                        <p:attrNameLst>
                                          <p:attrName>style.visibility</p:attrName>
                                        </p:attrNameLst>
                                      </p:cBhvr>
                                      <p:to>
                                        <p:strVal val="visible"/>
                                      </p:to>
                                    </p:set>
                                    <p:animEffect transition="in" filter="fade">
                                      <p:cBhvr>
                                        <p:cTn id="12" dur="2000"/>
                                        <p:tgtEl>
                                          <p:spTgt spid="4">
                                            <p:graphicEl>
                                              <a:dgm id="{70B44899-02BC-4035-96FC-830C8A090E3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B200E0F2-21F9-4ED9-B7B1-BAAA19D627E5}"/>
                                            </p:graphicEl>
                                          </p:spTgt>
                                        </p:tgtEl>
                                        <p:attrNameLst>
                                          <p:attrName>style.visibility</p:attrName>
                                        </p:attrNameLst>
                                      </p:cBhvr>
                                      <p:to>
                                        <p:strVal val="visible"/>
                                      </p:to>
                                    </p:set>
                                    <p:animEffect transition="in" filter="fade">
                                      <p:cBhvr>
                                        <p:cTn id="17" dur="2000"/>
                                        <p:tgtEl>
                                          <p:spTgt spid="4">
                                            <p:graphicEl>
                                              <a:dgm id="{B200E0F2-21F9-4ED9-B7B1-BAAA19D627E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2AB92B01-CCAB-48A2-8705-DA1A02225712}"/>
                                            </p:graphicEl>
                                          </p:spTgt>
                                        </p:tgtEl>
                                        <p:attrNameLst>
                                          <p:attrName>style.visibility</p:attrName>
                                        </p:attrNameLst>
                                      </p:cBhvr>
                                      <p:to>
                                        <p:strVal val="visible"/>
                                      </p:to>
                                    </p:set>
                                    <p:animEffect transition="in" filter="fade">
                                      <p:cBhvr>
                                        <p:cTn id="22" dur="2000"/>
                                        <p:tgtEl>
                                          <p:spTgt spid="4">
                                            <p:graphicEl>
                                              <a:dgm id="{2AB92B01-CCAB-48A2-8705-DA1A0222571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1EA14B5C-BF37-4709-B4CF-610A0E0C0035}"/>
                                            </p:graphicEl>
                                          </p:spTgt>
                                        </p:tgtEl>
                                        <p:attrNameLst>
                                          <p:attrName>style.visibility</p:attrName>
                                        </p:attrNameLst>
                                      </p:cBhvr>
                                      <p:to>
                                        <p:strVal val="visible"/>
                                      </p:to>
                                    </p:set>
                                    <p:animEffect transition="in" filter="fade">
                                      <p:cBhvr>
                                        <p:cTn id="27" dur="2000"/>
                                        <p:tgtEl>
                                          <p:spTgt spid="4">
                                            <p:graphicEl>
                                              <a:dgm id="{1EA14B5C-BF37-4709-B4CF-610A0E0C003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BB0DD953-D25B-49DB-9C65-4C35E27B2B57}"/>
                                            </p:graphicEl>
                                          </p:spTgt>
                                        </p:tgtEl>
                                        <p:attrNameLst>
                                          <p:attrName>style.visibility</p:attrName>
                                        </p:attrNameLst>
                                      </p:cBhvr>
                                      <p:to>
                                        <p:strVal val="visible"/>
                                      </p:to>
                                    </p:set>
                                    <p:animEffect transition="in" filter="fade">
                                      <p:cBhvr>
                                        <p:cTn id="32" dur="2000"/>
                                        <p:tgtEl>
                                          <p:spTgt spid="4">
                                            <p:graphicEl>
                                              <a:dgm id="{BB0DD953-D25B-49DB-9C65-4C35E27B2B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2960146" y="445011"/>
            <a:ext cx="6976730" cy="1143000"/>
          </a:xfrm>
          <a:solidFill>
            <a:schemeClr val="bg1"/>
          </a:solidFill>
        </p:spPr>
        <p:txBody>
          <a:bodyPr>
            <a:normAutofit fontScale="90000"/>
          </a:bodyPr>
          <a:lstStyle/>
          <a:p>
            <a:pPr algn="ctr" eaLnBrk="1" hangingPunct="1"/>
            <a:r>
              <a:rPr lang="en-US" altLang="en-US" sz="4000" b="1" dirty="0" smtClean="0"/>
              <a:t>Types of Insurance that can be purchased using FRA Funds</a:t>
            </a:r>
          </a:p>
        </p:txBody>
      </p:sp>
      <p:sp>
        <p:nvSpPr>
          <p:cNvPr id="3" name="Content Placeholder 2"/>
          <p:cNvSpPr>
            <a:spLocks noGrp="1"/>
          </p:cNvSpPr>
          <p:nvPr>
            <p:ph idx="1"/>
          </p:nvPr>
        </p:nvSpPr>
        <p:spPr>
          <a:xfrm>
            <a:off x="2589695" y="1708161"/>
            <a:ext cx="8458200" cy="4724400"/>
          </a:xfrm>
        </p:spPr>
        <p:txBody>
          <a:bodyPr rtlCol="0">
            <a:normAutofit fontScale="92500" lnSpcReduction="20000"/>
          </a:bodyPr>
          <a:lstStyle/>
          <a:p>
            <a:pPr fontAlgn="auto">
              <a:spcAft>
                <a:spcPts val="0"/>
              </a:spcAft>
              <a:defRPr/>
            </a:pPr>
            <a:r>
              <a:rPr lang="en-US" b="1" dirty="0"/>
              <a:t>Group Term</a:t>
            </a:r>
            <a:r>
              <a:rPr lang="en-US" dirty="0"/>
              <a:t>: type of insurance coverage offered to a group of people. This coverage will provide a benefit to the beneficiaries if the covered individual dies during the defined covered period</a:t>
            </a:r>
          </a:p>
          <a:p>
            <a:pPr fontAlgn="auto">
              <a:spcAft>
                <a:spcPts val="0"/>
              </a:spcAft>
              <a:defRPr/>
            </a:pPr>
            <a:r>
              <a:rPr lang="en-US" b="1" dirty="0"/>
              <a:t>Group Permanent</a:t>
            </a:r>
            <a:r>
              <a:rPr lang="en-US" dirty="0"/>
              <a:t>: following the same structure as group term, the significant difference being that premiums go toward the purchase of permanent insurance instead of term insurance. The member has a vested interest in the increments of paid-up insurance </a:t>
            </a:r>
            <a:r>
              <a:rPr lang="en-US" dirty="0" smtClean="0"/>
              <a:t>purchased</a:t>
            </a:r>
          </a:p>
          <a:p>
            <a:pPr fontAlgn="auto">
              <a:spcAft>
                <a:spcPts val="0"/>
              </a:spcAft>
              <a:defRPr/>
            </a:pPr>
            <a:r>
              <a:rPr lang="en-US" b="1" dirty="0" smtClean="0"/>
              <a:t>Individual Permanent: </a:t>
            </a:r>
            <a:r>
              <a:rPr lang="en-US" dirty="0" smtClean="0"/>
              <a:t>this is also referred to as </a:t>
            </a:r>
            <a:r>
              <a:rPr lang="en-US" b="1" u="sng" dirty="0" smtClean="0"/>
              <a:t>Whole </a:t>
            </a:r>
            <a:r>
              <a:rPr lang="en-US" b="1" u="sng" dirty="0"/>
              <a:t>L</a:t>
            </a:r>
            <a:r>
              <a:rPr lang="en-US" b="1" u="sng" dirty="0" smtClean="0"/>
              <a:t>ife </a:t>
            </a:r>
            <a:r>
              <a:rPr lang="en-US" b="1" u="sng" dirty="0"/>
              <a:t>I</a:t>
            </a:r>
            <a:r>
              <a:rPr lang="en-US" b="1" u="sng" dirty="0" smtClean="0"/>
              <a:t>nsurance</a:t>
            </a:r>
            <a:r>
              <a:rPr lang="en-US" dirty="0" smtClean="0"/>
              <a:t>. </a:t>
            </a:r>
            <a:r>
              <a:rPr lang="en-US" dirty="0"/>
              <a:t>An umbrella term for life insurance plans that do not expire (unlike term life insurance) and combine a death benefit with a savings portion. This savings portion can build a cash value </a:t>
            </a:r>
            <a:endParaRPr lang="en-US" dirty="0" smtClean="0"/>
          </a:p>
          <a:p>
            <a:pPr fontAlgn="auto">
              <a:spcAft>
                <a:spcPts val="0"/>
              </a:spcAft>
              <a:defRPr/>
            </a:pPr>
            <a:r>
              <a:rPr lang="en-US" b="1" dirty="0" smtClean="0"/>
              <a:t>The FRA owns the policy</a:t>
            </a:r>
            <a:endParaRPr lang="en-US" b="1" dirty="0"/>
          </a:p>
          <a:p>
            <a:pPr marL="0" indent="0" fontAlgn="auto">
              <a:spcAft>
                <a:spcPts val="0"/>
              </a:spcAft>
              <a:buNone/>
              <a:defRPr/>
            </a:pPr>
            <a:endParaRPr lang="en-US" b="1" dirty="0"/>
          </a:p>
          <a:p>
            <a:pPr marL="0" indent="0" fontAlgn="auto">
              <a:spcAft>
                <a:spcPts val="0"/>
              </a:spcAft>
              <a:buNone/>
              <a:defRPr/>
            </a:pPr>
            <a:endParaRPr lang="en-US" dirty="0"/>
          </a:p>
          <a:p>
            <a:pPr fontAlgn="auto">
              <a:spcAft>
                <a:spcPts val="0"/>
              </a:spcAft>
              <a:defRPr/>
            </a:pPr>
            <a:endParaRPr lang="en-US" dirty="0"/>
          </a:p>
        </p:txBody>
      </p:sp>
      <p:grpSp>
        <p:nvGrpSpPr>
          <p:cNvPr id="5" name="Group 4"/>
          <p:cNvGrpSpPr/>
          <p:nvPr/>
        </p:nvGrpSpPr>
        <p:grpSpPr>
          <a:xfrm>
            <a:off x="2848515" y="238401"/>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56" y="5746630"/>
            <a:ext cx="2590806" cy="968674"/>
          </a:xfrm>
          <a:prstGeom prst="rect">
            <a:avLst/>
          </a:prstGeom>
        </p:spPr>
      </p:pic>
    </p:spTree>
    <p:extLst>
      <p:ext uri="{BB962C8B-B14F-4D97-AF65-F5344CB8AC3E}">
        <p14:creationId xmlns:p14="http://schemas.microsoft.com/office/powerpoint/2010/main" val="2386959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17" y="425925"/>
            <a:ext cx="10515600" cy="1084362"/>
          </a:xfrm>
          <a:solidFill>
            <a:schemeClr val="bg1"/>
          </a:solidFill>
        </p:spPr>
        <p:txBody>
          <a:bodyPr>
            <a:normAutofit/>
          </a:bodyPr>
          <a:lstStyle/>
          <a:p>
            <a:pPr algn="ctr"/>
            <a:r>
              <a:rPr lang="en-US" b="1" dirty="0" smtClean="0"/>
              <a:t>Types of Insurance your FRA can’t Purchase:</a:t>
            </a:r>
            <a:endParaRPr lang="en-US" b="1" dirty="0"/>
          </a:p>
        </p:txBody>
      </p:sp>
      <p:graphicFrame>
        <p:nvGraphicFramePr>
          <p:cNvPr id="7" name="Diagram 6"/>
          <p:cNvGraphicFramePr/>
          <p:nvPr>
            <p:extLst>
              <p:ext uri="{D42A27DB-BD31-4B8C-83A1-F6EECF244321}">
                <p14:modId xmlns:p14="http://schemas.microsoft.com/office/powerpoint/2010/main" val="3858644223"/>
              </p:ext>
            </p:extLst>
          </p:nvPr>
        </p:nvGraphicFramePr>
        <p:xfrm>
          <a:off x="2151197" y="1398367"/>
          <a:ext cx="8128000" cy="5011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DOs and DON'Ts While Preparing For Floods - With Kashmi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54185" y="3034387"/>
            <a:ext cx="434164" cy="432484"/>
          </a:xfrm>
          <a:prstGeom prst="rect">
            <a:avLst/>
          </a:prstGeom>
        </p:spPr>
      </p:pic>
      <p:pic>
        <p:nvPicPr>
          <p:cNvPr id="5" name="Picture 4" descr="DOs and DON'Ts While Preparing For Floods - With Kashmi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54185" y="3716492"/>
            <a:ext cx="434164" cy="432484"/>
          </a:xfrm>
          <a:prstGeom prst="rect">
            <a:avLst/>
          </a:prstGeom>
        </p:spPr>
      </p:pic>
      <p:pic>
        <p:nvPicPr>
          <p:cNvPr id="6" name="Picture 5" descr="DOs and DON'Ts While Preparing For Floods - With Kashmi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54185" y="4398597"/>
            <a:ext cx="434164" cy="432484"/>
          </a:xfrm>
          <a:prstGeom prst="rect">
            <a:avLst/>
          </a:prstGeom>
        </p:spPr>
      </p:pic>
      <p:pic>
        <p:nvPicPr>
          <p:cNvPr id="8" name="Picture 7" descr="DOs and DON'Ts While Preparing For Floods - With Kashmi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54185" y="5053468"/>
            <a:ext cx="434164" cy="432484"/>
          </a:xfrm>
          <a:prstGeom prst="rect">
            <a:avLst/>
          </a:prstGeom>
        </p:spPr>
      </p:pic>
      <p:pic>
        <p:nvPicPr>
          <p:cNvPr id="9" name="Picture 8" descr="DOs and DON'Ts While Preparing For Floods - With Kashmi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54185" y="5752645"/>
            <a:ext cx="434164" cy="432484"/>
          </a:xfrm>
          <a:prstGeom prst="rect">
            <a:avLst/>
          </a:prstGeom>
        </p:spPr>
      </p:pic>
      <p:grpSp>
        <p:nvGrpSpPr>
          <p:cNvPr id="10" name="Group 9"/>
          <p:cNvGrpSpPr/>
          <p:nvPr/>
        </p:nvGrpSpPr>
        <p:grpSpPr>
          <a:xfrm>
            <a:off x="2322055" y="349725"/>
            <a:ext cx="7199992" cy="76200"/>
            <a:chOff x="3003942" y="712749"/>
            <a:chExt cx="7199992" cy="76200"/>
          </a:xfrm>
        </p:grpSpPr>
        <p:sp>
          <p:nvSpPr>
            <p:cNvPr id="11" name="Rectangle 10"/>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29" y="5774507"/>
            <a:ext cx="2590806" cy="968674"/>
          </a:xfrm>
          <a:prstGeom prst="rect">
            <a:avLst/>
          </a:prstGeom>
        </p:spPr>
      </p:pic>
    </p:spTree>
    <p:extLst>
      <p:ext uri="{BB962C8B-B14F-4D97-AF65-F5344CB8AC3E}">
        <p14:creationId xmlns:p14="http://schemas.microsoft.com/office/powerpoint/2010/main" val="17315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graphicEl>
                                              <a:dgm id="{942A65A7-00BB-498D-BDDF-F00BFDAFF20C}"/>
                                            </p:graphicEl>
                                          </p:spTgt>
                                        </p:tgtEl>
                                        <p:attrNameLst>
                                          <p:attrName>style.visibility</p:attrName>
                                        </p:attrNameLst>
                                      </p:cBhvr>
                                      <p:to>
                                        <p:strVal val="visible"/>
                                      </p:to>
                                    </p:set>
                                    <p:animEffect transition="in" filter="fade">
                                      <p:cBhvr>
                                        <p:cTn id="11" dur="1000"/>
                                        <p:tgtEl>
                                          <p:spTgt spid="7">
                                            <p:graphicEl>
                                              <a:dgm id="{942A65A7-00BB-498D-BDDF-F00BFDAFF20C}"/>
                                            </p:graphicEl>
                                          </p:spTgt>
                                        </p:tgtEl>
                                      </p:cBhvr>
                                    </p:animEffect>
                                    <p:anim calcmode="lin" valueType="num">
                                      <p:cBhvr>
                                        <p:cTn id="12" dur="1000" fill="hold"/>
                                        <p:tgtEl>
                                          <p:spTgt spid="7">
                                            <p:graphicEl>
                                              <a:dgm id="{942A65A7-00BB-498D-BDDF-F00BFDAFF20C}"/>
                                            </p:graphicEl>
                                          </p:spTgt>
                                        </p:tgtEl>
                                        <p:attrNameLst>
                                          <p:attrName>ppt_x</p:attrName>
                                        </p:attrNameLst>
                                      </p:cBhvr>
                                      <p:tavLst>
                                        <p:tav tm="0">
                                          <p:val>
                                            <p:strVal val="#ppt_x"/>
                                          </p:val>
                                        </p:tav>
                                        <p:tav tm="100000">
                                          <p:val>
                                            <p:strVal val="#ppt_x"/>
                                          </p:val>
                                        </p:tav>
                                      </p:tavLst>
                                    </p:anim>
                                    <p:anim calcmode="lin" valueType="num">
                                      <p:cBhvr>
                                        <p:cTn id="13" dur="1000" fill="hold"/>
                                        <p:tgtEl>
                                          <p:spTgt spid="7">
                                            <p:graphicEl>
                                              <a:dgm id="{942A65A7-00BB-498D-BDDF-F00BFDAFF20C}"/>
                                            </p:graphic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graphicEl>
                                              <a:dgm id="{AC702307-B4EB-40E9-AA44-EE6F04B575A8}"/>
                                            </p:graphicEl>
                                          </p:spTgt>
                                        </p:tgtEl>
                                        <p:attrNameLst>
                                          <p:attrName>style.visibility</p:attrName>
                                        </p:attrNameLst>
                                      </p:cBhvr>
                                      <p:to>
                                        <p:strVal val="visible"/>
                                      </p:to>
                                    </p:set>
                                    <p:animEffect transition="in" filter="fade">
                                      <p:cBhvr>
                                        <p:cTn id="16" dur="1000"/>
                                        <p:tgtEl>
                                          <p:spTgt spid="7">
                                            <p:graphicEl>
                                              <a:dgm id="{AC702307-B4EB-40E9-AA44-EE6F04B575A8}"/>
                                            </p:graphicEl>
                                          </p:spTgt>
                                        </p:tgtEl>
                                      </p:cBhvr>
                                    </p:animEffect>
                                    <p:anim calcmode="lin" valueType="num">
                                      <p:cBhvr>
                                        <p:cTn id="17" dur="1000" fill="hold"/>
                                        <p:tgtEl>
                                          <p:spTgt spid="7">
                                            <p:graphicEl>
                                              <a:dgm id="{AC702307-B4EB-40E9-AA44-EE6F04B575A8}"/>
                                            </p:graphicEl>
                                          </p:spTgt>
                                        </p:tgtEl>
                                        <p:attrNameLst>
                                          <p:attrName>ppt_x</p:attrName>
                                        </p:attrNameLst>
                                      </p:cBhvr>
                                      <p:tavLst>
                                        <p:tav tm="0">
                                          <p:val>
                                            <p:strVal val="#ppt_x"/>
                                          </p:val>
                                        </p:tav>
                                        <p:tav tm="100000">
                                          <p:val>
                                            <p:strVal val="#ppt_x"/>
                                          </p:val>
                                        </p:tav>
                                      </p:tavLst>
                                    </p:anim>
                                    <p:anim calcmode="lin" valueType="num">
                                      <p:cBhvr>
                                        <p:cTn id="18" dur="1000" fill="hold"/>
                                        <p:tgtEl>
                                          <p:spTgt spid="7">
                                            <p:graphicEl>
                                              <a:dgm id="{AC702307-B4EB-40E9-AA44-EE6F04B575A8}"/>
                                            </p:graphic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graphicEl>
                                              <a:dgm id="{CD44C6B7-A876-467F-8295-F91CAA26F406}"/>
                                            </p:graphicEl>
                                          </p:spTgt>
                                        </p:tgtEl>
                                        <p:attrNameLst>
                                          <p:attrName>style.visibility</p:attrName>
                                        </p:attrNameLst>
                                      </p:cBhvr>
                                      <p:to>
                                        <p:strVal val="visible"/>
                                      </p:to>
                                    </p:set>
                                    <p:animEffect transition="in" filter="fade">
                                      <p:cBhvr>
                                        <p:cTn id="21" dur="1000"/>
                                        <p:tgtEl>
                                          <p:spTgt spid="7">
                                            <p:graphicEl>
                                              <a:dgm id="{CD44C6B7-A876-467F-8295-F91CAA26F406}"/>
                                            </p:graphicEl>
                                          </p:spTgt>
                                        </p:tgtEl>
                                      </p:cBhvr>
                                    </p:animEffect>
                                    <p:anim calcmode="lin" valueType="num">
                                      <p:cBhvr>
                                        <p:cTn id="22" dur="1000" fill="hold"/>
                                        <p:tgtEl>
                                          <p:spTgt spid="7">
                                            <p:graphicEl>
                                              <a:dgm id="{CD44C6B7-A876-467F-8295-F91CAA26F406}"/>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CD44C6B7-A876-467F-8295-F91CAA26F406}"/>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70F2288B-7E8D-4C3C-8BAB-D05BB60AC94D}"/>
                                            </p:graphicEl>
                                          </p:spTgt>
                                        </p:tgtEl>
                                        <p:attrNameLst>
                                          <p:attrName>style.visibility</p:attrName>
                                        </p:attrNameLst>
                                      </p:cBhvr>
                                      <p:to>
                                        <p:strVal val="visible"/>
                                      </p:to>
                                    </p:set>
                                    <p:animEffect transition="in" filter="fade">
                                      <p:cBhvr>
                                        <p:cTn id="28" dur="1000"/>
                                        <p:tgtEl>
                                          <p:spTgt spid="7">
                                            <p:graphicEl>
                                              <a:dgm id="{70F2288B-7E8D-4C3C-8BAB-D05BB60AC94D}"/>
                                            </p:graphicEl>
                                          </p:spTgt>
                                        </p:tgtEl>
                                      </p:cBhvr>
                                    </p:animEffect>
                                    <p:anim calcmode="lin" valueType="num">
                                      <p:cBhvr>
                                        <p:cTn id="29" dur="1000" fill="hold"/>
                                        <p:tgtEl>
                                          <p:spTgt spid="7">
                                            <p:graphicEl>
                                              <a:dgm id="{70F2288B-7E8D-4C3C-8BAB-D05BB60AC94D}"/>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70F2288B-7E8D-4C3C-8BAB-D05BB60AC94D}"/>
                                            </p:graphic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graphicEl>
                                              <a:dgm id="{DF2C84EF-8DE3-4330-8EA1-88749AD048C6}"/>
                                            </p:graphicEl>
                                          </p:spTgt>
                                        </p:tgtEl>
                                        <p:attrNameLst>
                                          <p:attrName>style.visibility</p:attrName>
                                        </p:attrNameLst>
                                      </p:cBhvr>
                                      <p:to>
                                        <p:strVal val="visible"/>
                                      </p:to>
                                    </p:set>
                                    <p:animEffect transition="in" filter="fade">
                                      <p:cBhvr>
                                        <p:cTn id="33" dur="1000"/>
                                        <p:tgtEl>
                                          <p:spTgt spid="7">
                                            <p:graphicEl>
                                              <a:dgm id="{DF2C84EF-8DE3-4330-8EA1-88749AD048C6}"/>
                                            </p:graphicEl>
                                          </p:spTgt>
                                        </p:tgtEl>
                                      </p:cBhvr>
                                    </p:animEffect>
                                    <p:anim calcmode="lin" valueType="num">
                                      <p:cBhvr>
                                        <p:cTn id="34" dur="1000" fill="hold"/>
                                        <p:tgtEl>
                                          <p:spTgt spid="7">
                                            <p:graphicEl>
                                              <a:dgm id="{DF2C84EF-8DE3-4330-8EA1-88749AD048C6}"/>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DF2C84EF-8DE3-4330-8EA1-88749AD048C6}"/>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graphicEl>
                                              <a:dgm id="{903BB22B-5B3E-49A3-8032-CF30A14D8A09}"/>
                                            </p:graphicEl>
                                          </p:spTgt>
                                        </p:tgtEl>
                                        <p:attrNameLst>
                                          <p:attrName>style.visibility</p:attrName>
                                        </p:attrNameLst>
                                      </p:cBhvr>
                                      <p:to>
                                        <p:strVal val="visible"/>
                                      </p:to>
                                    </p:set>
                                    <p:animEffect transition="in" filter="fade">
                                      <p:cBhvr>
                                        <p:cTn id="40" dur="1000"/>
                                        <p:tgtEl>
                                          <p:spTgt spid="7">
                                            <p:graphicEl>
                                              <a:dgm id="{903BB22B-5B3E-49A3-8032-CF30A14D8A09}"/>
                                            </p:graphicEl>
                                          </p:spTgt>
                                        </p:tgtEl>
                                      </p:cBhvr>
                                    </p:animEffect>
                                    <p:anim calcmode="lin" valueType="num">
                                      <p:cBhvr>
                                        <p:cTn id="41" dur="1000" fill="hold"/>
                                        <p:tgtEl>
                                          <p:spTgt spid="7">
                                            <p:graphicEl>
                                              <a:dgm id="{903BB22B-5B3E-49A3-8032-CF30A14D8A09}"/>
                                            </p:graphicEl>
                                          </p:spTgt>
                                        </p:tgtEl>
                                        <p:attrNameLst>
                                          <p:attrName>ppt_x</p:attrName>
                                        </p:attrNameLst>
                                      </p:cBhvr>
                                      <p:tavLst>
                                        <p:tav tm="0">
                                          <p:val>
                                            <p:strVal val="#ppt_x"/>
                                          </p:val>
                                        </p:tav>
                                        <p:tav tm="100000">
                                          <p:val>
                                            <p:strVal val="#ppt_x"/>
                                          </p:val>
                                        </p:tav>
                                      </p:tavLst>
                                    </p:anim>
                                    <p:anim calcmode="lin" valueType="num">
                                      <p:cBhvr>
                                        <p:cTn id="42" dur="1000" fill="hold"/>
                                        <p:tgtEl>
                                          <p:spTgt spid="7">
                                            <p:graphicEl>
                                              <a:dgm id="{903BB22B-5B3E-49A3-8032-CF30A14D8A09}"/>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graphicEl>
                                              <a:dgm id="{3BDBEB10-EFA1-4809-B35C-12E31E6E266C}"/>
                                            </p:graphicEl>
                                          </p:spTgt>
                                        </p:tgtEl>
                                        <p:attrNameLst>
                                          <p:attrName>style.visibility</p:attrName>
                                        </p:attrNameLst>
                                      </p:cBhvr>
                                      <p:to>
                                        <p:strVal val="visible"/>
                                      </p:to>
                                    </p:set>
                                    <p:animEffect transition="in" filter="fade">
                                      <p:cBhvr>
                                        <p:cTn id="45" dur="1000"/>
                                        <p:tgtEl>
                                          <p:spTgt spid="7">
                                            <p:graphicEl>
                                              <a:dgm id="{3BDBEB10-EFA1-4809-B35C-12E31E6E266C}"/>
                                            </p:graphicEl>
                                          </p:spTgt>
                                        </p:tgtEl>
                                      </p:cBhvr>
                                    </p:animEffect>
                                    <p:anim calcmode="lin" valueType="num">
                                      <p:cBhvr>
                                        <p:cTn id="46" dur="1000" fill="hold"/>
                                        <p:tgtEl>
                                          <p:spTgt spid="7">
                                            <p:graphicEl>
                                              <a:dgm id="{3BDBEB10-EFA1-4809-B35C-12E31E6E266C}"/>
                                            </p:graphicEl>
                                          </p:spTgt>
                                        </p:tgtEl>
                                        <p:attrNameLst>
                                          <p:attrName>ppt_x</p:attrName>
                                        </p:attrNameLst>
                                      </p:cBhvr>
                                      <p:tavLst>
                                        <p:tav tm="0">
                                          <p:val>
                                            <p:strVal val="#ppt_x"/>
                                          </p:val>
                                        </p:tav>
                                        <p:tav tm="100000">
                                          <p:val>
                                            <p:strVal val="#ppt_x"/>
                                          </p:val>
                                        </p:tav>
                                      </p:tavLst>
                                    </p:anim>
                                    <p:anim calcmode="lin" valueType="num">
                                      <p:cBhvr>
                                        <p:cTn id="47" dur="1000" fill="hold"/>
                                        <p:tgtEl>
                                          <p:spTgt spid="7">
                                            <p:graphicEl>
                                              <a:dgm id="{3BDBEB10-EFA1-4809-B35C-12E31E6E266C}"/>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graphicEl>
                                              <a:dgm id="{31F38337-A5FB-443A-A048-4202FAFB73EF}"/>
                                            </p:graphicEl>
                                          </p:spTgt>
                                        </p:tgtEl>
                                        <p:attrNameLst>
                                          <p:attrName>style.visibility</p:attrName>
                                        </p:attrNameLst>
                                      </p:cBhvr>
                                      <p:to>
                                        <p:strVal val="visible"/>
                                      </p:to>
                                    </p:set>
                                    <p:animEffect transition="in" filter="fade">
                                      <p:cBhvr>
                                        <p:cTn id="52" dur="1000"/>
                                        <p:tgtEl>
                                          <p:spTgt spid="7">
                                            <p:graphicEl>
                                              <a:dgm id="{31F38337-A5FB-443A-A048-4202FAFB73EF}"/>
                                            </p:graphicEl>
                                          </p:spTgt>
                                        </p:tgtEl>
                                      </p:cBhvr>
                                    </p:animEffect>
                                    <p:anim calcmode="lin" valueType="num">
                                      <p:cBhvr>
                                        <p:cTn id="53" dur="1000" fill="hold"/>
                                        <p:tgtEl>
                                          <p:spTgt spid="7">
                                            <p:graphicEl>
                                              <a:dgm id="{31F38337-A5FB-443A-A048-4202FAFB73EF}"/>
                                            </p:graphicEl>
                                          </p:spTgt>
                                        </p:tgtEl>
                                        <p:attrNameLst>
                                          <p:attrName>ppt_x</p:attrName>
                                        </p:attrNameLst>
                                      </p:cBhvr>
                                      <p:tavLst>
                                        <p:tav tm="0">
                                          <p:val>
                                            <p:strVal val="#ppt_x"/>
                                          </p:val>
                                        </p:tav>
                                        <p:tav tm="100000">
                                          <p:val>
                                            <p:strVal val="#ppt_x"/>
                                          </p:val>
                                        </p:tav>
                                      </p:tavLst>
                                    </p:anim>
                                    <p:anim calcmode="lin" valueType="num">
                                      <p:cBhvr>
                                        <p:cTn id="54" dur="1000" fill="hold"/>
                                        <p:tgtEl>
                                          <p:spTgt spid="7">
                                            <p:graphicEl>
                                              <a:dgm id="{31F38337-A5FB-443A-A048-4202FAFB73EF}"/>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
                                            <p:graphicEl>
                                              <a:dgm id="{93DA2274-A658-4805-B3DD-9D3DE946CA4E}"/>
                                            </p:graphicEl>
                                          </p:spTgt>
                                        </p:tgtEl>
                                        <p:attrNameLst>
                                          <p:attrName>style.visibility</p:attrName>
                                        </p:attrNameLst>
                                      </p:cBhvr>
                                      <p:to>
                                        <p:strVal val="visible"/>
                                      </p:to>
                                    </p:set>
                                    <p:animEffect transition="in" filter="fade">
                                      <p:cBhvr>
                                        <p:cTn id="57" dur="1000"/>
                                        <p:tgtEl>
                                          <p:spTgt spid="7">
                                            <p:graphicEl>
                                              <a:dgm id="{93DA2274-A658-4805-B3DD-9D3DE946CA4E}"/>
                                            </p:graphicEl>
                                          </p:spTgt>
                                        </p:tgtEl>
                                      </p:cBhvr>
                                    </p:animEffect>
                                    <p:anim calcmode="lin" valueType="num">
                                      <p:cBhvr>
                                        <p:cTn id="58" dur="1000" fill="hold"/>
                                        <p:tgtEl>
                                          <p:spTgt spid="7">
                                            <p:graphicEl>
                                              <a:dgm id="{93DA2274-A658-4805-B3DD-9D3DE946CA4E}"/>
                                            </p:graphicEl>
                                          </p:spTgt>
                                        </p:tgtEl>
                                        <p:attrNameLst>
                                          <p:attrName>ppt_x</p:attrName>
                                        </p:attrNameLst>
                                      </p:cBhvr>
                                      <p:tavLst>
                                        <p:tav tm="0">
                                          <p:val>
                                            <p:strVal val="#ppt_x"/>
                                          </p:val>
                                        </p:tav>
                                        <p:tav tm="100000">
                                          <p:val>
                                            <p:strVal val="#ppt_x"/>
                                          </p:val>
                                        </p:tav>
                                      </p:tavLst>
                                    </p:anim>
                                    <p:anim calcmode="lin" valueType="num">
                                      <p:cBhvr>
                                        <p:cTn id="59" dur="1000" fill="hold"/>
                                        <p:tgtEl>
                                          <p:spTgt spid="7">
                                            <p:graphicEl>
                                              <a:dgm id="{93DA2274-A658-4805-B3DD-9D3DE946CA4E}"/>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graphicEl>
                                              <a:dgm id="{CC1AE54E-CB2F-4968-82B3-9CE6798BA593}"/>
                                            </p:graphicEl>
                                          </p:spTgt>
                                        </p:tgtEl>
                                        <p:attrNameLst>
                                          <p:attrName>style.visibility</p:attrName>
                                        </p:attrNameLst>
                                      </p:cBhvr>
                                      <p:to>
                                        <p:strVal val="visible"/>
                                      </p:to>
                                    </p:set>
                                    <p:animEffect transition="in" filter="fade">
                                      <p:cBhvr>
                                        <p:cTn id="64" dur="1000"/>
                                        <p:tgtEl>
                                          <p:spTgt spid="7">
                                            <p:graphicEl>
                                              <a:dgm id="{CC1AE54E-CB2F-4968-82B3-9CE6798BA593}"/>
                                            </p:graphicEl>
                                          </p:spTgt>
                                        </p:tgtEl>
                                      </p:cBhvr>
                                    </p:animEffect>
                                    <p:anim calcmode="lin" valueType="num">
                                      <p:cBhvr>
                                        <p:cTn id="65" dur="1000" fill="hold"/>
                                        <p:tgtEl>
                                          <p:spTgt spid="7">
                                            <p:graphicEl>
                                              <a:dgm id="{CC1AE54E-CB2F-4968-82B3-9CE6798BA593}"/>
                                            </p:graphicEl>
                                          </p:spTgt>
                                        </p:tgtEl>
                                        <p:attrNameLst>
                                          <p:attrName>ppt_x</p:attrName>
                                        </p:attrNameLst>
                                      </p:cBhvr>
                                      <p:tavLst>
                                        <p:tav tm="0">
                                          <p:val>
                                            <p:strVal val="#ppt_x"/>
                                          </p:val>
                                        </p:tav>
                                        <p:tav tm="100000">
                                          <p:val>
                                            <p:strVal val="#ppt_x"/>
                                          </p:val>
                                        </p:tav>
                                      </p:tavLst>
                                    </p:anim>
                                    <p:anim calcmode="lin" valueType="num">
                                      <p:cBhvr>
                                        <p:cTn id="66" dur="1000" fill="hold"/>
                                        <p:tgtEl>
                                          <p:spTgt spid="7">
                                            <p:graphicEl>
                                              <a:dgm id="{CC1AE54E-CB2F-4968-82B3-9CE6798BA593}"/>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
                                            <p:graphicEl>
                                              <a:dgm id="{7B89A969-B1E3-480C-83D7-8DE76DA31AD0}"/>
                                            </p:graphicEl>
                                          </p:spTgt>
                                        </p:tgtEl>
                                        <p:attrNameLst>
                                          <p:attrName>style.visibility</p:attrName>
                                        </p:attrNameLst>
                                      </p:cBhvr>
                                      <p:to>
                                        <p:strVal val="visible"/>
                                      </p:to>
                                    </p:set>
                                    <p:animEffect transition="in" filter="fade">
                                      <p:cBhvr>
                                        <p:cTn id="69" dur="1000"/>
                                        <p:tgtEl>
                                          <p:spTgt spid="7">
                                            <p:graphicEl>
                                              <a:dgm id="{7B89A969-B1E3-480C-83D7-8DE76DA31AD0}"/>
                                            </p:graphicEl>
                                          </p:spTgt>
                                        </p:tgtEl>
                                      </p:cBhvr>
                                    </p:animEffect>
                                    <p:anim calcmode="lin" valueType="num">
                                      <p:cBhvr>
                                        <p:cTn id="70" dur="1000" fill="hold"/>
                                        <p:tgtEl>
                                          <p:spTgt spid="7">
                                            <p:graphicEl>
                                              <a:dgm id="{7B89A969-B1E3-480C-83D7-8DE76DA31AD0}"/>
                                            </p:graphicEl>
                                          </p:spTgt>
                                        </p:tgtEl>
                                        <p:attrNameLst>
                                          <p:attrName>ppt_x</p:attrName>
                                        </p:attrNameLst>
                                      </p:cBhvr>
                                      <p:tavLst>
                                        <p:tav tm="0">
                                          <p:val>
                                            <p:strVal val="#ppt_x"/>
                                          </p:val>
                                        </p:tav>
                                        <p:tav tm="100000">
                                          <p:val>
                                            <p:strVal val="#ppt_x"/>
                                          </p:val>
                                        </p:tav>
                                      </p:tavLst>
                                    </p:anim>
                                    <p:anim calcmode="lin" valueType="num">
                                      <p:cBhvr>
                                        <p:cTn id="71" dur="1000" fill="hold"/>
                                        <p:tgtEl>
                                          <p:spTgt spid="7">
                                            <p:graphicEl>
                                              <a:dgm id="{7B89A969-B1E3-480C-83D7-8DE76DA31AD0}"/>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7">
                                            <p:graphicEl>
                                              <a:dgm id="{A5767C40-31BE-4712-ADB0-2E5023CDA87D}"/>
                                            </p:graphicEl>
                                          </p:spTgt>
                                        </p:tgtEl>
                                        <p:attrNameLst>
                                          <p:attrName>style.visibility</p:attrName>
                                        </p:attrNameLst>
                                      </p:cBhvr>
                                      <p:to>
                                        <p:strVal val="visible"/>
                                      </p:to>
                                    </p:set>
                                    <p:animEffect transition="in" filter="fade">
                                      <p:cBhvr>
                                        <p:cTn id="76" dur="1000"/>
                                        <p:tgtEl>
                                          <p:spTgt spid="7">
                                            <p:graphicEl>
                                              <a:dgm id="{A5767C40-31BE-4712-ADB0-2E5023CDA87D}"/>
                                            </p:graphicEl>
                                          </p:spTgt>
                                        </p:tgtEl>
                                      </p:cBhvr>
                                    </p:animEffect>
                                    <p:anim calcmode="lin" valueType="num">
                                      <p:cBhvr>
                                        <p:cTn id="77" dur="1000" fill="hold"/>
                                        <p:tgtEl>
                                          <p:spTgt spid="7">
                                            <p:graphicEl>
                                              <a:dgm id="{A5767C40-31BE-4712-ADB0-2E5023CDA87D}"/>
                                            </p:graphicEl>
                                          </p:spTgt>
                                        </p:tgtEl>
                                        <p:attrNameLst>
                                          <p:attrName>ppt_x</p:attrName>
                                        </p:attrNameLst>
                                      </p:cBhvr>
                                      <p:tavLst>
                                        <p:tav tm="0">
                                          <p:val>
                                            <p:strVal val="#ppt_x"/>
                                          </p:val>
                                        </p:tav>
                                        <p:tav tm="100000">
                                          <p:val>
                                            <p:strVal val="#ppt_x"/>
                                          </p:val>
                                        </p:tav>
                                      </p:tavLst>
                                    </p:anim>
                                    <p:anim calcmode="lin" valueType="num">
                                      <p:cBhvr>
                                        <p:cTn id="78" dur="1000" fill="hold"/>
                                        <p:tgtEl>
                                          <p:spTgt spid="7">
                                            <p:graphicEl>
                                              <a:dgm id="{A5767C40-31BE-4712-ADB0-2E5023CDA87D}"/>
                                            </p:graphic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
                                            <p:graphicEl>
                                              <a:dgm id="{F86D2FBB-E842-4C93-A0AB-6674480A3385}"/>
                                            </p:graphicEl>
                                          </p:spTgt>
                                        </p:tgtEl>
                                        <p:attrNameLst>
                                          <p:attrName>style.visibility</p:attrName>
                                        </p:attrNameLst>
                                      </p:cBhvr>
                                      <p:to>
                                        <p:strVal val="visible"/>
                                      </p:to>
                                    </p:set>
                                    <p:animEffect transition="in" filter="fade">
                                      <p:cBhvr>
                                        <p:cTn id="81" dur="1000"/>
                                        <p:tgtEl>
                                          <p:spTgt spid="7">
                                            <p:graphicEl>
                                              <a:dgm id="{F86D2FBB-E842-4C93-A0AB-6674480A3385}"/>
                                            </p:graphicEl>
                                          </p:spTgt>
                                        </p:tgtEl>
                                      </p:cBhvr>
                                    </p:animEffect>
                                    <p:anim calcmode="lin" valueType="num">
                                      <p:cBhvr>
                                        <p:cTn id="82" dur="1000" fill="hold"/>
                                        <p:tgtEl>
                                          <p:spTgt spid="7">
                                            <p:graphicEl>
                                              <a:dgm id="{F86D2FBB-E842-4C93-A0AB-6674480A3385}"/>
                                            </p:graphicEl>
                                          </p:spTgt>
                                        </p:tgtEl>
                                        <p:attrNameLst>
                                          <p:attrName>ppt_x</p:attrName>
                                        </p:attrNameLst>
                                      </p:cBhvr>
                                      <p:tavLst>
                                        <p:tav tm="0">
                                          <p:val>
                                            <p:strVal val="#ppt_x"/>
                                          </p:val>
                                        </p:tav>
                                        <p:tav tm="100000">
                                          <p:val>
                                            <p:strVal val="#ppt_x"/>
                                          </p:val>
                                        </p:tav>
                                      </p:tavLst>
                                    </p:anim>
                                    <p:anim calcmode="lin" valueType="num">
                                      <p:cBhvr>
                                        <p:cTn id="83" dur="1000" fill="hold"/>
                                        <p:tgtEl>
                                          <p:spTgt spid="7">
                                            <p:graphicEl>
                                              <a:dgm id="{F86D2FBB-E842-4C93-A0AB-6674480A3385}"/>
                                            </p:graphic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7">
                                            <p:graphicEl>
                                              <a:dgm id="{3546B120-5B27-4DC4-A88E-80F6CE8C57E8}"/>
                                            </p:graphicEl>
                                          </p:spTgt>
                                        </p:tgtEl>
                                        <p:attrNameLst>
                                          <p:attrName>style.visibility</p:attrName>
                                        </p:attrNameLst>
                                      </p:cBhvr>
                                      <p:to>
                                        <p:strVal val="visible"/>
                                      </p:to>
                                    </p:set>
                                    <p:animEffect transition="in" filter="fade">
                                      <p:cBhvr>
                                        <p:cTn id="88" dur="1000"/>
                                        <p:tgtEl>
                                          <p:spTgt spid="7">
                                            <p:graphicEl>
                                              <a:dgm id="{3546B120-5B27-4DC4-A88E-80F6CE8C57E8}"/>
                                            </p:graphicEl>
                                          </p:spTgt>
                                        </p:tgtEl>
                                      </p:cBhvr>
                                    </p:animEffect>
                                    <p:anim calcmode="lin" valueType="num">
                                      <p:cBhvr>
                                        <p:cTn id="89" dur="1000" fill="hold"/>
                                        <p:tgtEl>
                                          <p:spTgt spid="7">
                                            <p:graphicEl>
                                              <a:dgm id="{3546B120-5B27-4DC4-A88E-80F6CE8C57E8}"/>
                                            </p:graphicEl>
                                          </p:spTgt>
                                        </p:tgtEl>
                                        <p:attrNameLst>
                                          <p:attrName>ppt_x</p:attrName>
                                        </p:attrNameLst>
                                      </p:cBhvr>
                                      <p:tavLst>
                                        <p:tav tm="0">
                                          <p:val>
                                            <p:strVal val="#ppt_x"/>
                                          </p:val>
                                        </p:tav>
                                        <p:tav tm="100000">
                                          <p:val>
                                            <p:strVal val="#ppt_x"/>
                                          </p:val>
                                        </p:tav>
                                      </p:tavLst>
                                    </p:anim>
                                    <p:anim calcmode="lin" valueType="num">
                                      <p:cBhvr>
                                        <p:cTn id="90" dur="1000" fill="hold"/>
                                        <p:tgtEl>
                                          <p:spTgt spid="7">
                                            <p:graphicEl>
                                              <a:dgm id="{3546B120-5B27-4DC4-A88E-80F6CE8C57E8}"/>
                                            </p:graphic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
                                            <p:graphicEl>
                                              <a:dgm id="{F5879E2F-DE19-464A-856A-70A4CEA662B8}"/>
                                            </p:graphicEl>
                                          </p:spTgt>
                                        </p:tgtEl>
                                        <p:attrNameLst>
                                          <p:attrName>style.visibility</p:attrName>
                                        </p:attrNameLst>
                                      </p:cBhvr>
                                      <p:to>
                                        <p:strVal val="visible"/>
                                      </p:to>
                                    </p:set>
                                    <p:animEffect transition="in" filter="fade">
                                      <p:cBhvr>
                                        <p:cTn id="93" dur="1000"/>
                                        <p:tgtEl>
                                          <p:spTgt spid="7">
                                            <p:graphicEl>
                                              <a:dgm id="{F5879E2F-DE19-464A-856A-70A4CEA662B8}"/>
                                            </p:graphicEl>
                                          </p:spTgt>
                                        </p:tgtEl>
                                      </p:cBhvr>
                                    </p:animEffect>
                                    <p:anim calcmode="lin" valueType="num">
                                      <p:cBhvr>
                                        <p:cTn id="94" dur="1000" fill="hold"/>
                                        <p:tgtEl>
                                          <p:spTgt spid="7">
                                            <p:graphicEl>
                                              <a:dgm id="{F5879E2F-DE19-464A-856A-70A4CEA662B8}"/>
                                            </p:graphicEl>
                                          </p:spTgt>
                                        </p:tgtEl>
                                        <p:attrNameLst>
                                          <p:attrName>ppt_x</p:attrName>
                                        </p:attrNameLst>
                                      </p:cBhvr>
                                      <p:tavLst>
                                        <p:tav tm="0">
                                          <p:val>
                                            <p:strVal val="#ppt_x"/>
                                          </p:val>
                                        </p:tav>
                                        <p:tav tm="100000">
                                          <p:val>
                                            <p:strVal val="#ppt_x"/>
                                          </p:val>
                                        </p:tav>
                                      </p:tavLst>
                                    </p:anim>
                                    <p:anim calcmode="lin" valueType="num">
                                      <p:cBhvr>
                                        <p:cTn id="95" dur="1000" fill="hold"/>
                                        <p:tgtEl>
                                          <p:spTgt spid="7">
                                            <p:graphicEl>
                                              <a:dgm id="{F5879E2F-DE19-464A-856A-70A4CEA662B8}"/>
                                            </p:graphic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7">
                                            <p:graphicEl>
                                              <a:dgm id="{907758A9-1919-433B-A70A-DB5416A9C307}"/>
                                            </p:graphicEl>
                                          </p:spTgt>
                                        </p:tgtEl>
                                        <p:attrNameLst>
                                          <p:attrName>style.visibility</p:attrName>
                                        </p:attrNameLst>
                                      </p:cBhvr>
                                      <p:to>
                                        <p:strVal val="visible"/>
                                      </p:to>
                                    </p:set>
                                    <p:animEffect transition="in" filter="fade">
                                      <p:cBhvr>
                                        <p:cTn id="98" dur="1000"/>
                                        <p:tgtEl>
                                          <p:spTgt spid="7">
                                            <p:graphicEl>
                                              <a:dgm id="{907758A9-1919-433B-A70A-DB5416A9C307}"/>
                                            </p:graphicEl>
                                          </p:spTgt>
                                        </p:tgtEl>
                                      </p:cBhvr>
                                    </p:animEffect>
                                    <p:anim calcmode="lin" valueType="num">
                                      <p:cBhvr>
                                        <p:cTn id="99" dur="1000" fill="hold"/>
                                        <p:tgtEl>
                                          <p:spTgt spid="7">
                                            <p:graphicEl>
                                              <a:dgm id="{907758A9-1919-433B-A70A-DB5416A9C307}"/>
                                            </p:graphicEl>
                                          </p:spTgt>
                                        </p:tgtEl>
                                        <p:attrNameLst>
                                          <p:attrName>ppt_x</p:attrName>
                                        </p:attrNameLst>
                                      </p:cBhvr>
                                      <p:tavLst>
                                        <p:tav tm="0">
                                          <p:val>
                                            <p:strVal val="#ppt_x"/>
                                          </p:val>
                                        </p:tav>
                                        <p:tav tm="100000">
                                          <p:val>
                                            <p:strVal val="#ppt_x"/>
                                          </p:val>
                                        </p:tav>
                                      </p:tavLst>
                                    </p:anim>
                                    <p:anim calcmode="lin" valueType="num">
                                      <p:cBhvr>
                                        <p:cTn id="100" dur="1000" fill="hold"/>
                                        <p:tgtEl>
                                          <p:spTgt spid="7">
                                            <p:graphicEl>
                                              <a:dgm id="{907758A9-1919-433B-A70A-DB5416A9C307}"/>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7">
                                            <p:graphicEl>
                                              <a:dgm id="{B87FD77B-D829-45A9-AB86-6D9B1324B43A}"/>
                                            </p:graphicEl>
                                          </p:spTgt>
                                        </p:tgtEl>
                                        <p:attrNameLst>
                                          <p:attrName>style.visibility</p:attrName>
                                        </p:attrNameLst>
                                      </p:cBhvr>
                                      <p:to>
                                        <p:strVal val="visible"/>
                                      </p:to>
                                    </p:set>
                                    <p:animEffect transition="in" filter="fade">
                                      <p:cBhvr>
                                        <p:cTn id="105" dur="1000"/>
                                        <p:tgtEl>
                                          <p:spTgt spid="7">
                                            <p:graphicEl>
                                              <a:dgm id="{B87FD77B-D829-45A9-AB86-6D9B1324B43A}"/>
                                            </p:graphicEl>
                                          </p:spTgt>
                                        </p:tgtEl>
                                      </p:cBhvr>
                                    </p:animEffect>
                                    <p:anim calcmode="lin" valueType="num">
                                      <p:cBhvr>
                                        <p:cTn id="106" dur="1000" fill="hold"/>
                                        <p:tgtEl>
                                          <p:spTgt spid="7">
                                            <p:graphicEl>
                                              <a:dgm id="{B87FD77B-D829-45A9-AB86-6D9B1324B43A}"/>
                                            </p:graphicEl>
                                          </p:spTgt>
                                        </p:tgtEl>
                                        <p:attrNameLst>
                                          <p:attrName>ppt_x</p:attrName>
                                        </p:attrNameLst>
                                      </p:cBhvr>
                                      <p:tavLst>
                                        <p:tav tm="0">
                                          <p:val>
                                            <p:strVal val="#ppt_x"/>
                                          </p:val>
                                        </p:tav>
                                        <p:tav tm="100000">
                                          <p:val>
                                            <p:strVal val="#ppt_x"/>
                                          </p:val>
                                        </p:tav>
                                      </p:tavLst>
                                    </p:anim>
                                    <p:anim calcmode="lin" valueType="num">
                                      <p:cBhvr>
                                        <p:cTn id="107" dur="1000" fill="hold"/>
                                        <p:tgtEl>
                                          <p:spTgt spid="7">
                                            <p:graphicEl>
                                              <a:dgm id="{B87FD77B-D829-45A9-AB86-6D9B1324B43A}"/>
                                            </p:graphic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childTnLst>
                                </p:cTn>
                              </p:par>
                              <p:par>
                                <p:cTn id="112" presetID="42" presetClass="entr" presetSubtype="0" fill="hold" grpId="0" nodeType="withEffect">
                                  <p:stCondLst>
                                    <p:cond delay="0"/>
                                  </p:stCondLst>
                                  <p:childTnLst>
                                    <p:set>
                                      <p:cBhvr>
                                        <p:cTn id="113" dur="1" fill="hold">
                                          <p:stCondLst>
                                            <p:cond delay="0"/>
                                          </p:stCondLst>
                                        </p:cTn>
                                        <p:tgtEl>
                                          <p:spTgt spid="7">
                                            <p:graphicEl>
                                              <a:dgm id="{5A18F725-00D2-4AD9-8C8B-E23FE8502691}"/>
                                            </p:graphicEl>
                                          </p:spTgt>
                                        </p:tgtEl>
                                        <p:attrNameLst>
                                          <p:attrName>style.visibility</p:attrName>
                                        </p:attrNameLst>
                                      </p:cBhvr>
                                      <p:to>
                                        <p:strVal val="visible"/>
                                      </p:to>
                                    </p:set>
                                    <p:animEffect transition="in" filter="fade">
                                      <p:cBhvr>
                                        <p:cTn id="114" dur="1000"/>
                                        <p:tgtEl>
                                          <p:spTgt spid="7">
                                            <p:graphicEl>
                                              <a:dgm id="{5A18F725-00D2-4AD9-8C8B-E23FE8502691}"/>
                                            </p:graphicEl>
                                          </p:spTgt>
                                        </p:tgtEl>
                                      </p:cBhvr>
                                    </p:animEffect>
                                    <p:anim calcmode="lin" valueType="num">
                                      <p:cBhvr>
                                        <p:cTn id="115" dur="1000" fill="hold"/>
                                        <p:tgtEl>
                                          <p:spTgt spid="7">
                                            <p:graphicEl>
                                              <a:dgm id="{5A18F725-00D2-4AD9-8C8B-E23FE8502691}"/>
                                            </p:graphicEl>
                                          </p:spTgt>
                                        </p:tgtEl>
                                        <p:attrNameLst>
                                          <p:attrName>ppt_x</p:attrName>
                                        </p:attrNameLst>
                                      </p:cBhvr>
                                      <p:tavLst>
                                        <p:tav tm="0">
                                          <p:val>
                                            <p:strVal val="#ppt_x"/>
                                          </p:val>
                                        </p:tav>
                                        <p:tav tm="100000">
                                          <p:val>
                                            <p:strVal val="#ppt_x"/>
                                          </p:val>
                                        </p:tav>
                                      </p:tavLst>
                                    </p:anim>
                                    <p:anim calcmode="lin" valueType="num">
                                      <p:cBhvr>
                                        <p:cTn id="116" dur="1000" fill="hold"/>
                                        <p:tgtEl>
                                          <p:spTgt spid="7">
                                            <p:graphicEl>
                                              <a:dgm id="{5A18F725-00D2-4AD9-8C8B-E23FE8502691}"/>
                                            </p:graphic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7">
                                            <p:graphicEl>
                                              <a:dgm id="{B5A2E9AE-9F7E-4E55-8FC7-7F9E7BD3A440}"/>
                                            </p:graphicEl>
                                          </p:spTgt>
                                        </p:tgtEl>
                                        <p:attrNameLst>
                                          <p:attrName>style.visibility</p:attrName>
                                        </p:attrNameLst>
                                      </p:cBhvr>
                                      <p:to>
                                        <p:strVal val="visible"/>
                                      </p:to>
                                    </p:set>
                                    <p:animEffect transition="in" filter="fade">
                                      <p:cBhvr>
                                        <p:cTn id="121" dur="1000"/>
                                        <p:tgtEl>
                                          <p:spTgt spid="7">
                                            <p:graphicEl>
                                              <a:dgm id="{B5A2E9AE-9F7E-4E55-8FC7-7F9E7BD3A440}"/>
                                            </p:graphicEl>
                                          </p:spTgt>
                                        </p:tgtEl>
                                      </p:cBhvr>
                                    </p:animEffect>
                                    <p:anim calcmode="lin" valueType="num">
                                      <p:cBhvr>
                                        <p:cTn id="122" dur="1000" fill="hold"/>
                                        <p:tgtEl>
                                          <p:spTgt spid="7">
                                            <p:graphicEl>
                                              <a:dgm id="{B5A2E9AE-9F7E-4E55-8FC7-7F9E7BD3A440}"/>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B5A2E9AE-9F7E-4E55-8FC7-7F9E7BD3A440}"/>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5"/>
                                        </p:tgtEl>
                                        <p:attrNameLst>
                                          <p:attrName>style.visibility</p:attrName>
                                        </p:attrNameLst>
                                      </p:cBhvr>
                                      <p:to>
                                        <p:strVal val="visible"/>
                                      </p:to>
                                    </p:set>
                                  </p:childTnLst>
                                </p:cTn>
                              </p:par>
                              <p:par>
                                <p:cTn id="128" presetID="42" presetClass="entr" presetSubtype="0" fill="hold" grpId="0" nodeType="withEffect">
                                  <p:stCondLst>
                                    <p:cond delay="0"/>
                                  </p:stCondLst>
                                  <p:childTnLst>
                                    <p:set>
                                      <p:cBhvr>
                                        <p:cTn id="129" dur="1" fill="hold">
                                          <p:stCondLst>
                                            <p:cond delay="0"/>
                                          </p:stCondLst>
                                        </p:cTn>
                                        <p:tgtEl>
                                          <p:spTgt spid="7">
                                            <p:graphicEl>
                                              <a:dgm id="{D4A5C6FA-08EA-4EE6-B04B-1F0AE9B686A7}"/>
                                            </p:graphicEl>
                                          </p:spTgt>
                                        </p:tgtEl>
                                        <p:attrNameLst>
                                          <p:attrName>style.visibility</p:attrName>
                                        </p:attrNameLst>
                                      </p:cBhvr>
                                      <p:to>
                                        <p:strVal val="visible"/>
                                      </p:to>
                                    </p:set>
                                    <p:animEffect transition="in" filter="fade">
                                      <p:cBhvr>
                                        <p:cTn id="130" dur="1000"/>
                                        <p:tgtEl>
                                          <p:spTgt spid="7">
                                            <p:graphicEl>
                                              <a:dgm id="{D4A5C6FA-08EA-4EE6-B04B-1F0AE9B686A7}"/>
                                            </p:graphicEl>
                                          </p:spTgt>
                                        </p:tgtEl>
                                      </p:cBhvr>
                                    </p:animEffect>
                                    <p:anim calcmode="lin" valueType="num">
                                      <p:cBhvr>
                                        <p:cTn id="131" dur="1000" fill="hold"/>
                                        <p:tgtEl>
                                          <p:spTgt spid="7">
                                            <p:graphicEl>
                                              <a:dgm id="{D4A5C6FA-08EA-4EE6-B04B-1F0AE9B686A7}"/>
                                            </p:graphicEl>
                                          </p:spTgt>
                                        </p:tgtEl>
                                        <p:attrNameLst>
                                          <p:attrName>ppt_x</p:attrName>
                                        </p:attrNameLst>
                                      </p:cBhvr>
                                      <p:tavLst>
                                        <p:tav tm="0">
                                          <p:val>
                                            <p:strVal val="#ppt_x"/>
                                          </p:val>
                                        </p:tav>
                                        <p:tav tm="100000">
                                          <p:val>
                                            <p:strVal val="#ppt_x"/>
                                          </p:val>
                                        </p:tav>
                                      </p:tavLst>
                                    </p:anim>
                                    <p:anim calcmode="lin" valueType="num">
                                      <p:cBhvr>
                                        <p:cTn id="132" dur="1000" fill="hold"/>
                                        <p:tgtEl>
                                          <p:spTgt spid="7">
                                            <p:graphicEl>
                                              <a:dgm id="{D4A5C6FA-08EA-4EE6-B04B-1F0AE9B686A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7">
                                            <p:graphicEl>
                                              <a:dgm id="{226DB11C-91ED-4C69-BE09-24CF9C0A2B80}"/>
                                            </p:graphicEl>
                                          </p:spTgt>
                                        </p:tgtEl>
                                        <p:attrNameLst>
                                          <p:attrName>style.visibility</p:attrName>
                                        </p:attrNameLst>
                                      </p:cBhvr>
                                      <p:to>
                                        <p:strVal val="visible"/>
                                      </p:to>
                                    </p:set>
                                    <p:animEffect transition="in" filter="fade">
                                      <p:cBhvr>
                                        <p:cTn id="137" dur="1000"/>
                                        <p:tgtEl>
                                          <p:spTgt spid="7">
                                            <p:graphicEl>
                                              <a:dgm id="{226DB11C-91ED-4C69-BE09-24CF9C0A2B80}"/>
                                            </p:graphicEl>
                                          </p:spTgt>
                                        </p:tgtEl>
                                      </p:cBhvr>
                                    </p:animEffect>
                                    <p:anim calcmode="lin" valueType="num">
                                      <p:cBhvr>
                                        <p:cTn id="138" dur="1000" fill="hold"/>
                                        <p:tgtEl>
                                          <p:spTgt spid="7">
                                            <p:graphicEl>
                                              <a:dgm id="{226DB11C-91ED-4C69-BE09-24CF9C0A2B80}"/>
                                            </p:graphicEl>
                                          </p:spTgt>
                                        </p:tgtEl>
                                        <p:attrNameLst>
                                          <p:attrName>ppt_x</p:attrName>
                                        </p:attrNameLst>
                                      </p:cBhvr>
                                      <p:tavLst>
                                        <p:tav tm="0">
                                          <p:val>
                                            <p:strVal val="#ppt_x"/>
                                          </p:val>
                                        </p:tav>
                                        <p:tav tm="100000">
                                          <p:val>
                                            <p:strVal val="#ppt_x"/>
                                          </p:val>
                                        </p:tav>
                                      </p:tavLst>
                                    </p:anim>
                                    <p:anim calcmode="lin" valueType="num">
                                      <p:cBhvr>
                                        <p:cTn id="139" dur="1000" fill="hold"/>
                                        <p:tgtEl>
                                          <p:spTgt spid="7">
                                            <p:graphicEl>
                                              <a:dgm id="{226DB11C-91ED-4C69-BE09-24CF9C0A2B80}"/>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6"/>
                                        </p:tgtEl>
                                        <p:attrNameLst>
                                          <p:attrName>style.visibility</p:attrName>
                                        </p:attrNameLst>
                                      </p:cBhvr>
                                      <p:to>
                                        <p:strVal val="visible"/>
                                      </p:to>
                                    </p:set>
                                  </p:childTnLst>
                                </p:cTn>
                              </p:par>
                              <p:par>
                                <p:cTn id="144" presetID="42" presetClass="entr" presetSubtype="0" fill="hold" grpId="0" nodeType="withEffect">
                                  <p:stCondLst>
                                    <p:cond delay="0"/>
                                  </p:stCondLst>
                                  <p:childTnLst>
                                    <p:set>
                                      <p:cBhvr>
                                        <p:cTn id="145" dur="1" fill="hold">
                                          <p:stCondLst>
                                            <p:cond delay="0"/>
                                          </p:stCondLst>
                                        </p:cTn>
                                        <p:tgtEl>
                                          <p:spTgt spid="7">
                                            <p:graphicEl>
                                              <a:dgm id="{8D0DA068-3949-4F5F-AF45-B735D6625926}"/>
                                            </p:graphicEl>
                                          </p:spTgt>
                                        </p:tgtEl>
                                        <p:attrNameLst>
                                          <p:attrName>style.visibility</p:attrName>
                                        </p:attrNameLst>
                                      </p:cBhvr>
                                      <p:to>
                                        <p:strVal val="visible"/>
                                      </p:to>
                                    </p:set>
                                    <p:animEffect transition="in" filter="fade">
                                      <p:cBhvr>
                                        <p:cTn id="146" dur="1000"/>
                                        <p:tgtEl>
                                          <p:spTgt spid="7">
                                            <p:graphicEl>
                                              <a:dgm id="{8D0DA068-3949-4F5F-AF45-B735D6625926}"/>
                                            </p:graphicEl>
                                          </p:spTgt>
                                        </p:tgtEl>
                                      </p:cBhvr>
                                    </p:animEffect>
                                    <p:anim calcmode="lin" valueType="num">
                                      <p:cBhvr>
                                        <p:cTn id="147" dur="1000" fill="hold"/>
                                        <p:tgtEl>
                                          <p:spTgt spid="7">
                                            <p:graphicEl>
                                              <a:dgm id="{8D0DA068-3949-4F5F-AF45-B735D6625926}"/>
                                            </p:graphicEl>
                                          </p:spTgt>
                                        </p:tgtEl>
                                        <p:attrNameLst>
                                          <p:attrName>ppt_x</p:attrName>
                                        </p:attrNameLst>
                                      </p:cBhvr>
                                      <p:tavLst>
                                        <p:tav tm="0">
                                          <p:val>
                                            <p:strVal val="#ppt_x"/>
                                          </p:val>
                                        </p:tav>
                                        <p:tav tm="100000">
                                          <p:val>
                                            <p:strVal val="#ppt_x"/>
                                          </p:val>
                                        </p:tav>
                                      </p:tavLst>
                                    </p:anim>
                                    <p:anim calcmode="lin" valueType="num">
                                      <p:cBhvr>
                                        <p:cTn id="148" dur="1000" fill="hold"/>
                                        <p:tgtEl>
                                          <p:spTgt spid="7">
                                            <p:graphicEl>
                                              <a:dgm id="{8D0DA068-3949-4F5F-AF45-B735D6625926}"/>
                                            </p:graphicEl>
                                          </p:spTgt>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7">
                                            <p:graphicEl>
                                              <a:dgm id="{80A2A215-CA7E-48E8-B741-DFEAF877258F}"/>
                                            </p:graphicEl>
                                          </p:spTgt>
                                        </p:tgtEl>
                                        <p:attrNameLst>
                                          <p:attrName>style.visibility</p:attrName>
                                        </p:attrNameLst>
                                      </p:cBhvr>
                                      <p:to>
                                        <p:strVal val="visible"/>
                                      </p:to>
                                    </p:set>
                                    <p:animEffect transition="in" filter="fade">
                                      <p:cBhvr>
                                        <p:cTn id="153" dur="1000"/>
                                        <p:tgtEl>
                                          <p:spTgt spid="7">
                                            <p:graphicEl>
                                              <a:dgm id="{80A2A215-CA7E-48E8-B741-DFEAF877258F}"/>
                                            </p:graphicEl>
                                          </p:spTgt>
                                        </p:tgtEl>
                                      </p:cBhvr>
                                    </p:animEffect>
                                    <p:anim calcmode="lin" valueType="num">
                                      <p:cBhvr>
                                        <p:cTn id="154" dur="1000" fill="hold"/>
                                        <p:tgtEl>
                                          <p:spTgt spid="7">
                                            <p:graphicEl>
                                              <a:dgm id="{80A2A215-CA7E-48E8-B741-DFEAF877258F}"/>
                                            </p:graphicEl>
                                          </p:spTgt>
                                        </p:tgtEl>
                                        <p:attrNameLst>
                                          <p:attrName>ppt_x</p:attrName>
                                        </p:attrNameLst>
                                      </p:cBhvr>
                                      <p:tavLst>
                                        <p:tav tm="0">
                                          <p:val>
                                            <p:strVal val="#ppt_x"/>
                                          </p:val>
                                        </p:tav>
                                        <p:tav tm="100000">
                                          <p:val>
                                            <p:strVal val="#ppt_x"/>
                                          </p:val>
                                        </p:tav>
                                      </p:tavLst>
                                    </p:anim>
                                    <p:anim calcmode="lin" valueType="num">
                                      <p:cBhvr>
                                        <p:cTn id="155" dur="1000" fill="hold"/>
                                        <p:tgtEl>
                                          <p:spTgt spid="7">
                                            <p:graphicEl>
                                              <a:dgm id="{80A2A215-CA7E-48E8-B741-DFEAF877258F}"/>
                                            </p:graphicEl>
                                          </p:spTgt>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nodeType="clickEffect">
                                  <p:stCondLst>
                                    <p:cond delay="0"/>
                                  </p:stCondLst>
                                  <p:childTnLst>
                                    <p:set>
                                      <p:cBhvr>
                                        <p:cTn id="159" dur="1" fill="hold">
                                          <p:stCondLst>
                                            <p:cond delay="0"/>
                                          </p:stCondLst>
                                        </p:cTn>
                                        <p:tgtEl>
                                          <p:spTgt spid="8"/>
                                        </p:tgtEl>
                                        <p:attrNameLst>
                                          <p:attrName>style.visibility</p:attrName>
                                        </p:attrNameLst>
                                      </p:cBhvr>
                                      <p:to>
                                        <p:strVal val="visible"/>
                                      </p:to>
                                    </p:set>
                                  </p:childTnLst>
                                </p:cTn>
                              </p:par>
                              <p:par>
                                <p:cTn id="160" presetID="42" presetClass="entr" presetSubtype="0" fill="hold" grpId="0" nodeType="withEffect">
                                  <p:stCondLst>
                                    <p:cond delay="0"/>
                                  </p:stCondLst>
                                  <p:childTnLst>
                                    <p:set>
                                      <p:cBhvr>
                                        <p:cTn id="161" dur="1" fill="hold">
                                          <p:stCondLst>
                                            <p:cond delay="0"/>
                                          </p:stCondLst>
                                        </p:cTn>
                                        <p:tgtEl>
                                          <p:spTgt spid="7">
                                            <p:graphicEl>
                                              <a:dgm id="{12918832-DEA3-4D0E-A354-C7DA345E309B}"/>
                                            </p:graphicEl>
                                          </p:spTgt>
                                        </p:tgtEl>
                                        <p:attrNameLst>
                                          <p:attrName>style.visibility</p:attrName>
                                        </p:attrNameLst>
                                      </p:cBhvr>
                                      <p:to>
                                        <p:strVal val="visible"/>
                                      </p:to>
                                    </p:set>
                                    <p:animEffect transition="in" filter="fade">
                                      <p:cBhvr>
                                        <p:cTn id="162" dur="1000"/>
                                        <p:tgtEl>
                                          <p:spTgt spid="7">
                                            <p:graphicEl>
                                              <a:dgm id="{12918832-DEA3-4D0E-A354-C7DA345E309B}"/>
                                            </p:graphicEl>
                                          </p:spTgt>
                                        </p:tgtEl>
                                      </p:cBhvr>
                                    </p:animEffect>
                                    <p:anim calcmode="lin" valueType="num">
                                      <p:cBhvr>
                                        <p:cTn id="163" dur="1000" fill="hold"/>
                                        <p:tgtEl>
                                          <p:spTgt spid="7">
                                            <p:graphicEl>
                                              <a:dgm id="{12918832-DEA3-4D0E-A354-C7DA345E309B}"/>
                                            </p:graphicEl>
                                          </p:spTgt>
                                        </p:tgtEl>
                                        <p:attrNameLst>
                                          <p:attrName>ppt_x</p:attrName>
                                        </p:attrNameLst>
                                      </p:cBhvr>
                                      <p:tavLst>
                                        <p:tav tm="0">
                                          <p:val>
                                            <p:strVal val="#ppt_x"/>
                                          </p:val>
                                        </p:tav>
                                        <p:tav tm="100000">
                                          <p:val>
                                            <p:strVal val="#ppt_x"/>
                                          </p:val>
                                        </p:tav>
                                      </p:tavLst>
                                    </p:anim>
                                    <p:anim calcmode="lin" valueType="num">
                                      <p:cBhvr>
                                        <p:cTn id="164" dur="1000" fill="hold"/>
                                        <p:tgtEl>
                                          <p:spTgt spid="7">
                                            <p:graphicEl>
                                              <a:dgm id="{12918832-DEA3-4D0E-A354-C7DA345E309B}"/>
                                            </p:graphicEl>
                                          </p:spTgt>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grpId="0" nodeType="clickEffect">
                                  <p:stCondLst>
                                    <p:cond delay="0"/>
                                  </p:stCondLst>
                                  <p:childTnLst>
                                    <p:set>
                                      <p:cBhvr>
                                        <p:cTn id="168" dur="1" fill="hold">
                                          <p:stCondLst>
                                            <p:cond delay="0"/>
                                          </p:stCondLst>
                                        </p:cTn>
                                        <p:tgtEl>
                                          <p:spTgt spid="7">
                                            <p:graphicEl>
                                              <a:dgm id="{21EC8595-12DF-4A88-A831-6B1714421527}"/>
                                            </p:graphicEl>
                                          </p:spTgt>
                                        </p:tgtEl>
                                        <p:attrNameLst>
                                          <p:attrName>style.visibility</p:attrName>
                                        </p:attrNameLst>
                                      </p:cBhvr>
                                      <p:to>
                                        <p:strVal val="visible"/>
                                      </p:to>
                                    </p:set>
                                    <p:animEffect transition="in" filter="fade">
                                      <p:cBhvr>
                                        <p:cTn id="169" dur="1000"/>
                                        <p:tgtEl>
                                          <p:spTgt spid="7">
                                            <p:graphicEl>
                                              <a:dgm id="{21EC8595-12DF-4A88-A831-6B1714421527}"/>
                                            </p:graphicEl>
                                          </p:spTgt>
                                        </p:tgtEl>
                                      </p:cBhvr>
                                    </p:animEffect>
                                    <p:anim calcmode="lin" valueType="num">
                                      <p:cBhvr>
                                        <p:cTn id="170" dur="1000" fill="hold"/>
                                        <p:tgtEl>
                                          <p:spTgt spid="7">
                                            <p:graphicEl>
                                              <a:dgm id="{21EC8595-12DF-4A88-A831-6B1714421527}"/>
                                            </p:graphicEl>
                                          </p:spTgt>
                                        </p:tgtEl>
                                        <p:attrNameLst>
                                          <p:attrName>ppt_x</p:attrName>
                                        </p:attrNameLst>
                                      </p:cBhvr>
                                      <p:tavLst>
                                        <p:tav tm="0">
                                          <p:val>
                                            <p:strVal val="#ppt_x"/>
                                          </p:val>
                                        </p:tav>
                                        <p:tav tm="100000">
                                          <p:val>
                                            <p:strVal val="#ppt_x"/>
                                          </p:val>
                                        </p:tav>
                                      </p:tavLst>
                                    </p:anim>
                                    <p:anim calcmode="lin" valueType="num">
                                      <p:cBhvr>
                                        <p:cTn id="171" dur="1000" fill="hold"/>
                                        <p:tgtEl>
                                          <p:spTgt spid="7">
                                            <p:graphicEl>
                                              <a:dgm id="{21EC8595-12DF-4A88-A831-6B1714421527}"/>
                                            </p:graphicEl>
                                          </p:spTgt>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7">
                                            <p:graphicEl>
                                              <a:dgm id="{1D6DCCFE-1CED-43C4-93B4-63A6643A3590}"/>
                                            </p:graphicEl>
                                          </p:spTgt>
                                        </p:tgtEl>
                                        <p:attrNameLst>
                                          <p:attrName>style.visibility</p:attrName>
                                        </p:attrNameLst>
                                      </p:cBhvr>
                                      <p:to>
                                        <p:strVal val="visible"/>
                                      </p:to>
                                    </p:set>
                                    <p:animEffect transition="in" filter="fade">
                                      <p:cBhvr>
                                        <p:cTn id="174" dur="1000"/>
                                        <p:tgtEl>
                                          <p:spTgt spid="7">
                                            <p:graphicEl>
                                              <a:dgm id="{1D6DCCFE-1CED-43C4-93B4-63A6643A3590}"/>
                                            </p:graphicEl>
                                          </p:spTgt>
                                        </p:tgtEl>
                                      </p:cBhvr>
                                    </p:animEffect>
                                    <p:anim calcmode="lin" valueType="num">
                                      <p:cBhvr>
                                        <p:cTn id="175" dur="1000" fill="hold"/>
                                        <p:tgtEl>
                                          <p:spTgt spid="7">
                                            <p:graphicEl>
                                              <a:dgm id="{1D6DCCFE-1CED-43C4-93B4-63A6643A3590}"/>
                                            </p:graphicEl>
                                          </p:spTgt>
                                        </p:tgtEl>
                                        <p:attrNameLst>
                                          <p:attrName>ppt_x</p:attrName>
                                        </p:attrNameLst>
                                      </p:cBhvr>
                                      <p:tavLst>
                                        <p:tav tm="0">
                                          <p:val>
                                            <p:strVal val="#ppt_x"/>
                                          </p:val>
                                        </p:tav>
                                        <p:tav tm="100000">
                                          <p:val>
                                            <p:strVal val="#ppt_x"/>
                                          </p:val>
                                        </p:tav>
                                      </p:tavLst>
                                    </p:anim>
                                    <p:anim calcmode="lin" valueType="num">
                                      <p:cBhvr>
                                        <p:cTn id="176" dur="1000" fill="hold"/>
                                        <p:tgtEl>
                                          <p:spTgt spid="7">
                                            <p:graphicEl>
                                              <a:dgm id="{1D6DCCFE-1CED-43C4-93B4-63A6643A3590}"/>
                                            </p:graphicEl>
                                          </p:spTgt>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uiExpand="1">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38354"/>
            <a:ext cx="10515600" cy="1325563"/>
          </a:xfrm>
        </p:spPr>
        <p:txBody>
          <a:bodyPr/>
          <a:lstStyle/>
          <a:p>
            <a:pPr algn="ctr"/>
            <a:r>
              <a:rPr lang="en-US" b="1" dirty="0" smtClean="0"/>
              <a:t>FF Beneficiary Designation</a:t>
            </a:r>
            <a:endParaRPr lang="en-US" b="1" dirty="0"/>
          </a:p>
        </p:txBody>
      </p:sp>
      <p:sp>
        <p:nvSpPr>
          <p:cNvPr id="3" name="Content Placeholder 2"/>
          <p:cNvSpPr>
            <a:spLocks noGrp="1"/>
          </p:cNvSpPr>
          <p:nvPr>
            <p:ph idx="1"/>
          </p:nvPr>
        </p:nvSpPr>
        <p:spPr>
          <a:xfrm>
            <a:off x="830765" y="1963917"/>
            <a:ext cx="10515600" cy="4351338"/>
          </a:xfrm>
        </p:spPr>
        <p:txBody>
          <a:bodyPr/>
          <a:lstStyle/>
          <a:p>
            <a:r>
              <a:rPr lang="en-US" dirty="0"/>
              <a:t>FRAs are the owners and beneficiaries of any insurance policy in accordance with (IAW) K.A.R. 40-10-6.  </a:t>
            </a:r>
            <a:endParaRPr lang="en-US" dirty="0" smtClean="0"/>
          </a:p>
          <a:p>
            <a:r>
              <a:rPr lang="en-US" dirty="0" smtClean="0"/>
              <a:t>The </a:t>
            </a:r>
            <a:r>
              <a:rPr lang="en-US" dirty="0"/>
              <a:t>FRA and/or agent maintain beneficiary forms covering individual members.  </a:t>
            </a:r>
            <a:endParaRPr lang="en-US" dirty="0" smtClean="0"/>
          </a:p>
          <a:p>
            <a:r>
              <a:rPr lang="en-US" dirty="0" smtClean="0"/>
              <a:t>Beneficiaries </a:t>
            </a:r>
            <a:r>
              <a:rPr lang="en-US" dirty="0"/>
              <a:t>of your FRA Life Insurance policies need to be kept </a:t>
            </a:r>
            <a:r>
              <a:rPr lang="en-US" dirty="0" smtClean="0"/>
              <a:t>current.</a:t>
            </a:r>
            <a:endParaRPr lang="en-US" dirty="0"/>
          </a:p>
        </p:txBody>
      </p:sp>
      <p:grpSp>
        <p:nvGrpSpPr>
          <p:cNvPr id="4" name="Group 3"/>
          <p:cNvGrpSpPr/>
          <p:nvPr/>
        </p:nvGrpSpPr>
        <p:grpSpPr>
          <a:xfrm>
            <a:off x="2496003" y="638354"/>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84" y="5599981"/>
            <a:ext cx="2590806" cy="968674"/>
          </a:xfrm>
          <a:prstGeom prst="rect">
            <a:avLst/>
          </a:prstGeom>
        </p:spPr>
      </p:pic>
    </p:spTree>
    <p:extLst>
      <p:ext uri="{BB962C8B-B14F-4D97-AF65-F5344CB8AC3E}">
        <p14:creationId xmlns:p14="http://schemas.microsoft.com/office/powerpoint/2010/main" val="36538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22248"/>
            <a:ext cx="10515600" cy="1325563"/>
          </a:xfrm>
        </p:spPr>
        <p:txBody>
          <a:bodyPr/>
          <a:lstStyle/>
          <a:p>
            <a:pPr algn="ctr"/>
            <a:r>
              <a:rPr lang="en-US" b="1" dirty="0" smtClean="0"/>
              <a:t>Name the Beneficiary</a:t>
            </a:r>
            <a:endParaRPr lang="en-US" b="1" dirty="0"/>
          </a:p>
        </p:txBody>
      </p:sp>
      <p:sp>
        <p:nvSpPr>
          <p:cNvPr id="3" name="Content Placeholder 2"/>
          <p:cNvSpPr>
            <a:spLocks noGrp="1"/>
          </p:cNvSpPr>
          <p:nvPr>
            <p:ph idx="1"/>
          </p:nvPr>
        </p:nvSpPr>
        <p:spPr>
          <a:xfrm>
            <a:off x="1785668" y="1733952"/>
            <a:ext cx="9568131" cy="4351338"/>
          </a:xfrm>
        </p:spPr>
        <p:txBody>
          <a:bodyPr>
            <a:normAutofit/>
          </a:bodyPr>
          <a:lstStyle/>
          <a:p>
            <a:r>
              <a:rPr lang="en-US" dirty="0" smtClean="0"/>
              <a:t>The </a:t>
            </a:r>
            <a:r>
              <a:rPr lang="en-US" dirty="0"/>
              <a:t>local FRA and/or agent will have a beneficiary form for you to complete, and a beneficiary will need to be identified.  </a:t>
            </a:r>
            <a:endParaRPr lang="en-US" dirty="0" smtClean="0"/>
          </a:p>
          <a:p>
            <a:r>
              <a:rPr lang="en-US" dirty="0" smtClean="0"/>
              <a:t>Make </a:t>
            </a:r>
            <a:r>
              <a:rPr lang="en-US" dirty="0"/>
              <a:t>sure this form is current.  </a:t>
            </a:r>
            <a:endParaRPr lang="en-US" dirty="0" smtClean="0"/>
          </a:p>
          <a:p>
            <a:r>
              <a:rPr lang="en-US" dirty="0" smtClean="0"/>
              <a:t>Your </a:t>
            </a:r>
            <a:r>
              <a:rPr lang="en-US" dirty="0"/>
              <a:t>beneficiary will receive the insurance benefits federal income tax-free, and life insurance benefits do not have to go through the probate process. </a:t>
            </a:r>
            <a:endParaRPr lang="en-US" dirty="0" smtClean="0"/>
          </a:p>
          <a:p>
            <a:r>
              <a:rPr lang="en-US" dirty="0" smtClean="0"/>
              <a:t>If </a:t>
            </a:r>
            <a:r>
              <a:rPr lang="en-US" dirty="0"/>
              <a:t>you die without naming a beneficiary, the death benefit will be paid out according to K.S.A. 40-1707(a)(2).  This delays the payment and could create a financial hardship for your beneficiary.</a:t>
            </a:r>
          </a:p>
          <a:p>
            <a:endParaRPr lang="en-US" dirty="0"/>
          </a:p>
        </p:txBody>
      </p:sp>
      <p:grpSp>
        <p:nvGrpSpPr>
          <p:cNvPr id="4" name="Group 3"/>
          <p:cNvGrpSpPr/>
          <p:nvPr/>
        </p:nvGrpSpPr>
        <p:grpSpPr>
          <a:xfrm>
            <a:off x="2496003" y="622248"/>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60" y="5814562"/>
            <a:ext cx="2590806" cy="968674"/>
          </a:xfrm>
          <a:prstGeom prst="rect">
            <a:avLst/>
          </a:prstGeom>
        </p:spPr>
      </p:pic>
    </p:spTree>
    <p:extLst>
      <p:ext uri="{BB962C8B-B14F-4D97-AF65-F5344CB8AC3E}">
        <p14:creationId xmlns:p14="http://schemas.microsoft.com/office/powerpoint/2010/main" val="147088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85" y="755678"/>
            <a:ext cx="10515600" cy="1325563"/>
          </a:xfrm>
        </p:spPr>
        <p:txBody>
          <a:bodyPr/>
          <a:lstStyle/>
          <a:p>
            <a:pPr algn="ctr"/>
            <a:r>
              <a:rPr lang="en-US" b="1" dirty="0" smtClean="0"/>
              <a:t>Minors as Beneficiaries</a:t>
            </a:r>
            <a:endParaRPr lang="en-US" b="1" dirty="0"/>
          </a:p>
        </p:txBody>
      </p:sp>
      <p:sp>
        <p:nvSpPr>
          <p:cNvPr id="3" name="Content Placeholder 2"/>
          <p:cNvSpPr>
            <a:spLocks noGrp="1"/>
          </p:cNvSpPr>
          <p:nvPr>
            <p:ph idx="1"/>
          </p:nvPr>
        </p:nvSpPr>
        <p:spPr>
          <a:xfrm>
            <a:off x="1519936" y="1989077"/>
            <a:ext cx="9809857" cy="4351338"/>
          </a:xfrm>
        </p:spPr>
        <p:txBody>
          <a:bodyPr>
            <a:normAutofit lnSpcReduction="10000"/>
          </a:bodyPr>
          <a:lstStyle/>
          <a:p>
            <a:r>
              <a:rPr lang="en-US" dirty="0" smtClean="0"/>
              <a:t>Children </a:t>
            </a:r>
            <a:r>
              <a:rPr lang="en-US" dirty="0"/>
              <a:t>should not be designated as a beneficiary without first consulting with a family/estate attorney.  </a:t>
            </a:r>
            <a:endParaRPr lang="en-US" dirty="0" smtClean="0"/>
          </a:p>
          <a:p>
            <a:r>
              <a:rPr lang="en-US" dirty="0" smtClean="0"/>
              <a:t>Note </a:t>
            </a:r>
            <a:r>
              <a:rPr lang="en-US" dirty="0"/>
              <a:t>that even if you have named a guardian as beneficiary, the proceeds may not be paid until the court has specifically appointed a guardian or approved the named beneficiary as guardian for the minor(s</a:t>
            </a:r>
            <a:r>
              <a:rPr lang="en-US" dirty="0" smtClean="0"/>
              <a:t>).</a:t>
            </a:r>
          </a:p>
          <a:p>
            <a:r>
              <a:rPr lang="en-US" dirty="0" smtClean="0"/>
              <a:t>Life </a:t>
            </a:r>
            <a:r>
              <a:rPr lang="en-US" dirty="0"/>
              <a:t>insurance companies won't pay the proceeds directly to minors. If you haven't created a trust or made any legal arrangements for someone to manage the money, the court will appoint a guardian, a costly process, to handle the proceeds until the child reaches 18. </a:t>
            </a:r>
          </a:p>
          <a:p>
            <a:pPr marL="0" indent="0">
              <a:buNone/>
            </a:pPr>
            <a:endParaRPr lang="en-US" dirty="0"/>
          </a:p>
          <a:p>
            <a:endParaRPr lang="en-US" dirty="0"/>
          </a:p>
        </p:txBody>
      </p:sp>
      <p:grpSp>
        <p:nvGrpSpPr>
          <p:cNvPr id="4" name="Group 3"/>
          <p:cNvGrpSpPr/>
          <p:nvPr/>
        </p:nvGrpSpPr>
        <p:grpSpPr>
          <a:xfrm>
            <a:off x="2531723" y="665130"/>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89326"/>
            <a:ext cx="2590806" cy="968674"/>
          </a:xfrm>
          <a:prstGeom prst="rect">
            <a:avLst/>
          </a:prstGeom>
        </p:spPr>
      </p:pic>
    </p:spTree>
    <p:extLst>
      <p:ext uri="{BB962C8B-B14F-4D97-AF65-F5344CB8AC3E}">
        <p14:creationId xmlns:p14="http://schemas.microsoft.com/office/powerpoint/2010/main" val="71059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540"/>
            <a:ext cx="10515600" cy="1325563"/>
          </a:xfrm>
        </p:spPr>
        <p:txBody>
          <a:bodyPr/>
          <a:lstStyle/>
          <a:p>
            <a:pPr algn="ctr"/>
            <a:r>
              <a:rPr lang="en-US" b="1" dirty="0" smtClean="0"/>
              <a:t>Number of Beneficiaries</a:t>
            </a:r>
            <a:endParaRPr lang="en-US" b="1" dirty="0"/>
          </a:p>
        </p:txBody>
      </p:sp>
      <p:sp>
        <p:nvSpPr>
          <p:cNvPr id="3" name="Content Placeholder 2"/>
          <p:cNvSpPr>
            <a:spLocks noGrp="1"/>
          </p:cNvSpPr>
          <p:nvPr>
            <p:ph idx="1"/>
          </p:nvPr>
        </p:nvSpPr>
        <p:spPr>
          <a:xfrm>
            <a:off x="1509623" y="1627046"/>
            <a:ext cx="9844177" cy="4351338"/>
          </a:xfrm>
        </p:spPr>
        <p:txBody>
          <a:bodyPr>
            <a:normAutofit fontScale="92500" lnSpcReduction="20000"/>
          </a:bodyPr>
          <a:lstStyle/>
          <a:p>
            <a:r>
              <a:rPr lang="en-US" dirty="0" smtClean="0"/>
              <a:t>You </a:t>
            </a:r>
            <a:r>
              <a:rPr lang="en-US" dirty="0"/>
              <a:t>may specify as many beneficiaries as you want to receive the benefits as prescribed on your local FRA beneficiary form.  </a:t>
            </a:r>
            <a:endParaRPr lang="en-US" dirty="0" smtClean="0"/>
          </a:p>
          <a:p>
            <a:r>
              <a:rPr lang="en-US" dirty="0" smtClean="0"/>
              <a:t>It </a:t>
            </a:r>
            <a:r>
              <a:rPr lang="en-US" dirty="0"/>
              <a:t>is a good idea to name a contingent beneficiary to receive the death benefit in case your primary beneficiary dies before or at the same time as you.  </a:t>
            </a:r>
            <a:endParaRPr lang="en-US" dirty="0" smtClean="0"/>
          </a:p>
          <a:p>
            <a:r>
              <a:rPr lang="en-US" dirty="0" smtClean="0"/>
              <a:t>Let </a:t>
            </a:r>
            <a:r>
              <a:rPr lang="en-US" dirty="0"/>
              <a:t>your beneficiary know the kind of insurance policy you have, any changes you make, and where the policy is filed.  A change in beneficiary may be made after the policy is taken out, unless you have named an irrevocable beneficiary.  </a:t>
            </a:r>
            <a:endParaRPr lang="en-US" dirty="0" smtClean="0"/>
          </a:p>
          <a:p>
            <a:r>
              <a:rPr lang="en-US" dirty="0" smtClean="0"/>
              <a:t>An </a:t>
            </a:r>
            <a:r>
              <a:rPr lang="en-US" dirty="0"/>
              <a:t>irrevocable beneficiary arrangement can only be changed with the beneficiary’s consent.  Your agent can arrange for a change in beneficiaries or you can do it by contacting your local FRA and asking for the appropriate form.</a:t>
            </a:r>
          </a:p>
          <a:p>
            <a:endParaRPr lang="en-US" dirty="0"/>
          </a:p>
        </p:txBody>
      </p:sp>
      <p:grpSp>
        <p:nvGrpSpPr>
          <p:cNvPr id="4" name="Group 3"/>
          <p:cNvGrpSpPr/>
          <p:nvPr/>
        </p:nvGrpSpPr>
        <p:grpSpPr>
          <a:xfrm>
            <a:off x="2496004" y="390540"/>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2" y="5889326"/>
            <a:ext cx="2590806" cy="968674"/>
          </a:xfrm>
          <a:prstGeom prst="rect">
            <a:avLst/>
          </a:prstGeom>
        </p:spPr>
      </p:pic>
    </p:spTree>
    <p:extLst>
      <p:ext uri="{BB962C8B-B14F-4D97-AF65-F5344CB8AC3E}">
        <p14:creationId xmlns:p14="http://schemas.microsoft.com/office/powerpoint/2010/main" val="39280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047035" y="105780"/>
            <a:ext cx="6781800" cy="914400"/>
          </a:xfrm>
        </p:spPr>
        <p:txBody>
          <a:bodyPr>
            <a:normAutofit/>
          </a:bodyPr>
          <a:lstStyle/>
          <a:p>
            <a:pPr algn="ctr" eaLnBrk="1" hangingPunct="1"/>
            <a:r>
              <a:rPr lang="en-US" altLang="en-US" sz="4000" b="1" dirty="0" smtClean="0"/>
              <a:t>Other Services</a:t>
            </a:r>
          </a:p>
        </p:txBody>
      </p:sp>
      <p:pic>
        <p:nvPicPr>
          <p:cNvPr id="4" name="Content Placeholder 3"/>
          <p:cNvPicPr>
            <a:picLocks noGrp="1" noChangeAspect="1"/>
          </p:cNvPicPr>
          <p:nvPr>
            <p:ph idx="1"/>
          </p:nvPr>
        </p:nvPicPr>
        <p:blipFill>
          <a:blip r:embed="rId2"/>
          <a:stretch>
            <a:fillRect/>
          </a:stretch>
        </p:blipFill>
        <p:spPr>
          <a:xfrm>
            <a:off x="2667000" y="903110"/>
            <a:ext cx="8370082" cy="5599949"/>
          </a:xfrm>
          <a:prstGeom prst="rect">
            <a:avLst/>
          </a:prstGeom>
        </p:spPr>
      </p:pic>
      <p:sp>
        <p:nvSpPr>
          <p:cNvPr id="2" name="Left Arrow 1"/>
          <p:cNvSpPr/>
          <p:nvPr/>
        </p:nvSpPr>
        <p:spPr>
          <a:xfrm>
            <a:off x="4178118" y="4520242"/>
            <a:ext cx="1291029" cy="681487"/>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5" name="Group 4"/>
          <p:cNvGrpSpPr/>
          <p:nvPr/>
        </p:nvGrpSpPr>
        <p:grpSpPr>
          <a:xfrm>
            <a:off x="2837939" y="189781"/>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11688"/>
            <a:ext cx="2590806" cy="968674"/>
          </a:xfrm>
          <a:prstGeom prst="rect">
            <a:avLst/>
          </a:prstGeom>
        </p:spPr>
      </p:pic>
    </p:spTree>
    <p:extLst>
      <p:ext uri="{BB962C8B-B14F-4D97-AF65-F5344CB8AC3E}">
        <p14:creationId xmlns:p14="http://schemas.microsoft.com/office/powerpoint/2010/main" val="229129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709" y="467227"/>
            <a:ext cx="10515600" cy="1325563"/>
          </a:xfrm>
        </p:spPr>
        <p:txBody>
          <a:bodyPr/>
          <a:lstStyle/>
          <a:p>
            <a:pPr algn="ctr"/>
            <a:r>
              <a:rPr lang="en-US" b="1" dirty="0" smtClean="0"/>
              <a:t>No Named Beneficiaries</a:t>
            </a:r>
            <a:endParaRPr lang="en-US" b="1" dirty="0"/>
          </a:p>
        </p:txBody>
      </p:sp>
      <p:sp>
        <p:nvSpPr>
          <p:cNvPr id="3" name="Content Placeholder 2"/>
          <p:cNvSpPr>
            <a:spLocks noGrp="1"/>
          </p:cNvSpPr>
          <p:nvPr>
            <p:ph idx="1"/>
          </p:nvPr>
        </p:nvSpPr>
        <p:spPr>
          <a:xfrm>
            <a:off x="1807139" y="1665389"/>
            <a:ext cx="9836612" cy="4351338"/>
          </a:xfrm>
        </p:spPr>
        <p:txBody>
          <a:bodyPr>
            <a:noAutofit/>
          </a:bodyPr>
          <a:lstStyle/>
          <a:p>
            <a:r>
              <a:rPr lang="en-US" sz="1100" b="1" dirty="0">
                <a:latin typeface="Arial Narrow" panose="020B0606020202030204" pitchFamily="34" charset="0"/>
              </a:rPr>
              <a:t>In the event that no beneficiary has been designated to receive such death benefit, the following persons in the following priority will receive the benefit IAW K.S.A. 40-1707(a)(2)(A</a:t>
            </a:r>
            <a:r>
              <a:rPr lang="en-US" sz="1100" b="1" dirty="0" smtClean="0">
                <a:latin typeface="Arial Narrow" panose="020B0606020202030204" pitchFamily="34" charset="0"/>
              </a:rPr>
              <a:t>):</a:t>
            </a:r>
            <a:endParaRPr lang="en-US" sz="1100" b="1" dirty="0">
              <a:latin typeface="Arial Narrow" panose="020B0606020202030204" pitchFamily="34" charset="0"/>
            </a:endParaRPr>
          </a:p>
          <a:p>
            <a:r>
              <a:rPr lang="en-US" sz="1100" b="1" dirty="0">
                <a:latin typeface="Arial Narrow" panose="020B0606020202030204" pitchFamily="34" charset="0"/>
              </a:rPr>
              <a:t>(A) If there is a spouse and there are no natural or adopted children of the deceased </a:t>
            </a:r>
          </a:p>
          <a:p>
            <a:r>
              <a:rPr lang="en-US" sz="1100" b="1" dirty="0">
                <a:latin typeface="Arial Narrow" panose="020B0606020202030204" pitchFamily="34" charset="0"/>
              </a:rPr>
              <a:t>member, the death benefit shall be for the spouse;</a:t>
            </a:r>
          </a:p>
          <a:p>
            <a:r>
              <a:rPr lang="en-US" sz="1100" b="1" dirty="0">
                <a:latin typeface="Arial Narrow" panose="020B0606020202030204" pitchFamily="34" charset="0"/>
              </a:rPr>
              <a:t>(B) if there are one or more natural or adopted children and spouse of the deceased</a:t>
            </a:r>
          </a:p>
          <a:p>
            <a:r>
              <a:rPr lang="en-US" sz="1100" b="1" dirty="0">
                <a:latin typeface="Arial Narrow" panose="020B0606020202030204" pitchFamily="34" charset="0"/>
              </a:rPr>
              <a:t>member, 1/2 of the death benefit shall be for the spouse and the remaining 1/2 of the </a:t>
            </a:r>
          </a:p>
          <a:p>
            <a:r>
              <a:rPr lang="en-US" sz="1100" b="1" dirty="0">
                <a:latin typeface="Arial Narrow" panose="020B0606020202030204" pitchFamily="34" charset="0"/>
              </a:rPr>
              <a:t>death benefit shall be for the children, in equal shares thereof; </a:t>
            </a:r>
          </a:p>
          <a:p>
            <a:r>
              <a:rPr lang="en-US" sz="1100" b="1" dirty="0">
                <a:latin typeface="Arial Narrow" panose="020B0606020202030204" pitchFamily="34" charset="0"/>
              </a:rPr>
              <a:t>(C) if there are one or more natural or adopted children and there is no spouse of the </a:t>
            </a:r>
          </a:p>
          <a:p>
            <a:r>
              <a:rPr lang="en-US" sz="1100" b="1" dirty="0">
                <a:latin typeface="Arial Narrow" panose="020B0606020202030204" pitchFamily="34" charset="0"/>
              </a:rPr>
              <a:t>deceased member, the death benefit shall be for the children, in equal shares thereof; </a:t>
            </a:r>
          </a:p>
          <a:p>
            <a:r>
              <a:rPr lang="en-US" sz="1100" b="1" dirty="0">
                <a:latin typeface="Arial Narrow" panose="020B0606020202030204" pitchFamily="34" charset="0"/>
              </a:rPr>
              <a:t>(D) if there is a father or mother, or both, and there are no natural or adopted children </a:t>
            </a:r>
          </a:p>
          <a:p>
            <a:r>
              <a:rPr lang="en-US" sz="1100" b="1" dirty="0">
                <a:latin typeface="Arial Narrow" panose="020B0606020202030204" pitchFamily="34" charset="0"/>
              </a:rPr>
              <a:t>and no spouse of the deceased member, the death benefit shall be for the father or </a:t>
            </a:r>
          </a:p>
          <a:p>
            <a:r>
              <a:rPr lang="en-US" sz="1100" b="1" dirty="0">
                <a:latin typeface="Arial Narrow" panose="020B0606020202030204" pitchFamily="34" charset="0"/>
              </a:rPr>
              <a:t>mother, or to both in equal shares thereof if there are both; </a:t>
            </a:r>
          </a:p>
          <a:p>
            <a:r>
              <a:rPr lang="en-US" sz="1100" b="1" dirty="0">
                <a:latin typeface="Arial Narrow" panose="020B0606020202030204" pitchFamily="34" charset="0"/>
              </a:rPr>
              <a:t>(E) if there are one or more siblings and there is no father or mother or spouse and there are no natural or adopted children of the deceased member, the death benefit shall be for the siblings, in equal shares thereof; and </a:t>
            </a:r>
          </a:p>
          <a:p>
            <a:r>
              <a:rPr lang="en-US" sz="1100" b="1" dirty="0">
                <a:latin typeface="Arial Narrow" panose="020B0606020202030204" pitchFamily="34" charset="0"/>
              </a:rPr>
              <a:t>(F) if there are no siblings, no father or mother, no natural or adopted children and no </a:t>
            </a:r>
          </a:p>
          <a:p>
            <a:r>
              <a:rPr lang="en-US" sz="1100" b="1" dirty="0">
                <a:latin typeface="Arial Narrow" panose="020B0606020202030204" pitchFamily="34" charset="0"/>
              </a:rPr>
              <a:t>spouse of the deceased member, the death benefit shall be for the estate of the deceased member</a:t>
            </a:r>
            <a:r>
              <a:rPr lang="en-US" sz="1100" b="1" dirty="0" smtClean="0">
                <a:latin typeface="Arial Narrow" panose="020B0606020202030204" pitchFamily="34" charset="0"/>
              </a:rPr>
              <a:t>;</a:t>
            </a:r>
            <a:endParaRPr lang="en-US" sz="1100" b="1" dirty="0">
              <a:latin typeface="Arial Narrow" panose="020B0606020202030204" pitchFamily="34" charset="0"/>
            </a:endParaRPr>
          </a:p>
        </p:txBody>
      </p:sp>
      <p:grpSp>
        <p:nvGrpSpPr>
          <p:cNvPr id="4" name="Group 3"/>
          <p:cNvGrpSpPr/>
          <p:nvPr/>
        </p:nvGrpSpPr>
        <p:grpSpPr>
          <a:xfrm>
            <a:off x="2531723" y="467227"/>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03062"/>
            <a:ext cx="2590806" cy="968674"/>
          </a:xfrm>
          <a:prstGeom prst="rect">
            <a:avLst/>
          </a:prstGeom>
        </p:spPr>
      </p:pic>
    </p:spTree>
    <p:extLst>
      <p:ext uri="{BB962C8B-B14F-4D97-AF65-F5344CB8AC3E}">
        <p14:creationId xmlns:p14="http://schemas.microsoft.com/office/powerpoint/2010/main" val="8423704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50809"/>
            <a:ext cx="8915400" cy="460375"/>
          </a:xfrm>
        </p:spPr>
        <p:txBody>
          <a:bodyPr rtlCol="0">
            <a:normAutofit fontScale="90000"/>
          </a:bodyPr>
          <a:lstStyle/>
          <a:p>
            <a:pPr algn="ctr" fontAlgn="auto">
              <a:spcAft>
                <a:spcPts val="0"/>
              </a:spcAft>
              <a:defRPr/>
            </a:pPr>
            <a:r>
              <a:rPr lang="en-US" b="1" dirty="0"/>
              <a:t>10/5 Rule Cash Value at Termination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5085995"/>
              </p:ext>
            </p:extLst>
          </p:nvPr>
        </p:nvGraphicFramePr>
        <p:xfrm>
          <a:off x="1752600" y="914400"/>
          <a:ext cx="89154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6196" name="TextBox 5"/>
          <p:cNvSpPr txBox="1">
            <a:spLocks noChangeArrowheads="1"/>
          </p:cNvSpPr>
          <p:nvPr/>
        </p:nvSpPr>
        <p:spPr bwMode="auto">
          <a:xfrm>
            <a:off x="2550050" y="3352801"/>
            <a:ext cx="2150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$1,000 Cash Value in</a:t>
            </a:r>
          </a:p>
          <a:p>
            <a:pPr algn="ctr" eaLnBrk="1" hangingPunct="1">
              <a:spcBef>
                <a:spcPct val="0"/>
              </a:spcBef>
              <a:buFontTx/>
              <a:buNone/>
            </a:pPr>
            <a:r>
              <a:rPr lang="en-US" altLang="en-US" sz="1800" b="1" dirty="0"/>
              <a:t>Insurance Policy</a:t>
            </a:r>
          </a:p>
        </p:txBody>
      </p:sp>
      <p:grpSp>
        <p:nvGrpSpPr>
          <p:cNvPr id="5" name="Group 4"/>
          <p:cNvGrpSpPr/>
          <p:nvPr/>
        </p:nvGrpSpPr>
        <p:grpSpPr>
          <a:xfrm>
            <a:off x="2534104" y="171393"/>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784" y="5599981"/>
            <a:ext cx="2590806" cy="968674"/>
          </a:xfrm>
          <a:prstGeom prst="rect">
            <a:avLst/>
          </a:prstGeom>
        </p:spPr>
      </p:pic>
    </p:spTree>
    <p:extLst>
      <p:ext uri="{BB962C8B-B14F-4D97-AF65-F5344CB8AC3E}">
        <p14:creationId xmlns:p14="http://schemas.microsoft.com/office/powerpoint/2010/main" val="330978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5460E1A-B329-413E-8DCB-AB1294697BF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A45C067-5362-4EBC-9DFD-7182E257AD4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02B13AB-F3F0-4C8F-93B0-C4907D5082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F479E58-52B5-4CFF-80C9-72E469999CE0}"/>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E455F9BE-B907-4555-9A88-7438A785883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E10C6522-C671-483C-8AE0-6E1BAE47711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80950378-4972-4256-95E6-AF0FBA50C37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7BFA1735-62FD-4B0B-A956-384376951EC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B49564B0-25A1-4B68-830D-761F989F3124}"/>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98D13550-627E-4358-B597-B864C2B8606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63538"/>
            <a:ext cx="6781800" cy="838200"/>
          </a:xfrm>
        </p:spPr>
        <p:txBody>
          <a:bodyPr rtlCol="0">
            <a:normAutofit/>
          </a:bodyPr>
          <a:lstStyle/>
          <a:p>
            <a:pPr algn="ctr" fontAlgn="auto">
              <a:spcAft>
                <a:spcPts val="0"/>
              </a:spcAft>
              <a:defRPr/>
            </a:pPr>
            <a:r>
              <a:rPr lang="en-US" b="1" dirty="0"/>
              <a:t>Illustration ($50,000 Benefit) </a:t>
            </a:r>
          </a:p>
        </p:txBody>
      </p:sp>
      <p:pic>
        <p:nvPicPr>
          <p:cNvPr id="248834" name="Picture 2" descr="C:\Users\jboyd\AppData\Local\Microsoft\Windows\Temporary Internet Files\Content.IE5\0Y3FW1AU\MP900431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95400"/>
            <a:ext cx="965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4648201"/>
            <a:ext cx="9636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813" y="4668839"/>
            <a:ext cx="9652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4648201"/>
            <a:ext cx="9636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2971801"/>
            <a:ext cx="9636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1" y="2971801"/>
            <a:ext cx="9636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486400" y="51054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t>&lt;25 Year Olds</a:t>
            </a:r>
          </a:p>
        </p:txBody>
      </p:sp>
      <p:sp>
        <p:nvSpPr>
          <p:cNvPr id="11" name="TextBox 10"/>
          <p:cNvSpPr txBox="1">
            <a:spLocks noChangeArrowheads="1"/>
          </p:cNvSpPr>
          <p:nvPr/>
        </p:nvSpPr>
        <p:spPr bwMode="auto">
          <a:xfrm>
            <a:off x="4694238" y="3509963"/>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t>25 - 50 Year Olds</a:t>
            </a:r>
          </a:p>
        </p:txBody>
      </p:sp>
      <p:sp>
        <p:nvSpPr>
          <p:cNvPr id="12" name="TextBox 11"/>
          <p:cNvSpPr txBox="1">
            <a:spLocks noChangeArrowheads="1"/>
          </p:cNvSpPr>
          <p:nvPr/>
        </p:nvSpPr>
        <p:spPr bwMode="auto">
          <a:xfrm>
            <a:off x="4084638" y="1736725"/>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t>&gt;60 Year Old</a:t>
            </a:r>
          </a:p>
        </p:txBody>
      </p:sp>
      <p:sp>
        <p:nvSpPr>
          <p:cNvPr id="5" name="TextBox 4"/>
          <p:cNvSpPr txBox="1">
            <a:spLocks noChangeArrowheads="1"/>
          </p:cNvSpPr>
          <p:nvPr/>
        </p:nvSpPr>
        <p:spPr bwMode="auto">
          <a:xfrm>
            <a:off x="6629400" y="1690689"/>
            <a:ext cx="304800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t>$1,000/</a:t>
            </a:r>
            <a:r>
              <a:rPr lang="en-US" altLang="en-US" sz="2400" dirty="0" err="1"/>
              <a:t>Yr</a:t>
            </a:r>
            <a:r>
              <a:rPr lang="en-US" altLang="en-US" sz="2400"/>
              <a:t> Premium</a:t>
            </a:r>
          </a:p>
        </p:txBody>
      </p:sp>
      <p:sp>
        <p:nvSpPr>
          <p:cNvPr id="7" name="TextBox 6"/>
          <p:cNvSpPr txBox="1">
            <a:spLocks noChangeArrowheads="1"/>
          </p:cNvSpPr>
          <p:nvPr/>
        </p:nvSpPr>
        <p:spPr bwMode="auto">
          <a:xfrm>
            <a:off x="7239001" y="3509964"/>
            <a:ext cx="2733675"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$500/Yr Premium</a:t>
            </a:r>
          </a:p>
        </p:txBody>
      </p:sp>
      <p:sp>
        <p:nvSpPr>
          <p:cNvPr id="8" name="TextBox 7"/>
          <p:cNvSpPr txBox="1">
            <a:spLocks noChangeArrowheads="1"/>
          </p:cNvSpPr>
          <p:nvPr/>
        </p:nvSpPr>
        <p:spPr bwMode="auto">
          <a:xfrm>
            <a:off x="7391400" y="5083176"/>
            <a:ext cx="2743200" cy="46166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$100/Yr Premium</a:t>
            </a:r>
          </a:p>
        </p:txBody>
      </p:sp>
      <p:grpSp>
        <p:nvGrpSpPr>
          <p:cNvPr id="15" name="Group 14"/>
          <p:cNvGrpSpPr/>
          <p:nvPr/>
        </p:nvGrpSpPr>
        <p:grpSpPr>
          <a:xfrm>
            <a:off x="2457904" y="167231"/>
            <a:ext cx="7199992" cy="76200"/>
            <a:chOff x="3003942" y="712749"/>
            <a:chExt cx="7199992" cy="76200"/>
          </a:xfrm>
        </p:grpSpPr>
        <p:sp>
          <p:nvSpPr>
            <p:cNvPr id="16" name="Rectangle 1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78" y="5746630"/>
            <a:ext cx="2590806" cy="968674"/>
          </a:xfrm>
          <a:prstGeom prst="rect">
            <a:avLst/>
          </a:prstGeom>
        </p:spPr>
      </p:pic>
    </p:spTree>
    <p:extLst>
      <p:ext uri="{BB962C8B-B14F-4D97-AF65-F5344CB8AC3E}">
        <p14:creationId xmlns:p14="http://schemas.microsoft.com/office/powerpoint/2010/main" val="3898744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88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88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883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488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88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883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5"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001"/>
            <a:ext cx="8274050" cy="460375"/>
          </a:xfrm>
        </p:spPr>
        <p:txBody>
          <a:bodyPr rtlCol="0">
            <a:normAutofit fontScale="90000"/>
          </a:bodyPr>
          <a:lstStyle/>
          <a:p>
            <a:pPr algn="ctr" fontAlgn="auto">
              <a:spcAft>
                <a:spcPts val="0"/>
              </a:spcAft>
              <a:defRPr/>
            </a:pPr>
            <a:r>
              <a:rPr lang="en-US" b="1" dirty="0"/>
              <a:t>On Duty Coverage Only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1799800"/>
              </p:ext>
            </p:extLst>
          </p:nvPr>
        </p:nvGraphicFramePr>
        <p:xfrm>
          <a:off x="1736725" y="1138687"/>
          <a:ext cx="8610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9028" name="TextBox 5"/>
          <p:cNvSpPr txBox="1">
            <a:spLocks noChangeArrowheads="1"/>
          </p:cNvSpPr>
          <p:nvPr/>
        </p:nvSpPr>
        <p:spPr bwMode="auto">
          <a:xfrm>
            <a:off x="1981200" y="3581401"/>
            <a:ext cx="2720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chemeClr val="bg1"/>
                </a:solidFill>
              </a:rPr>
              <a:t>On Duty Policy Only</a:t>
            </a:r>
          </a:p>
        </p:txBody>
      </p:sp>
      <p:sp>
        <p:nvSpPr>
          <p:cNvPr id="5" name="TextBox 4"/>
          <p:cNvSpPr txBox="1"/>
          <p:nvPr/>
        </p:nvSpPr>
        <p:spPr>
          <a:xfrm>
            <a:off x="2362201" y="1600200"/>
            <a:ext cx="2758001" cy="400110"/>
          </a:xfrm>
          <a:prstGeom prst="rect">
            <a:avLst/>
          </a:prstGeom>
          <a:solidFill>
            <a:srgbClr val="9966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fontAlgn="auto">
              <a:spcBef>
                <a:spcPts val="0"/>
              </a:spcBef>
              <a:spcAft>
                <a:spcPts val="0"/>
              </a:spcAft>
              <a:defRPr/>
            </a:pPr>
            <a:r>
              <a:rPr lang="en-US" sz="2000" dirty="0">
                <a:solidFill>
                  <a:schemeClr val="bg1"/>
                </a:solidFill>
                <a:latin typeface="+mn-lt"/>
                <a:cs typeface="+mn-cs"/>
              </a:rPr>
              <a:t>$100 Annual Premium</a:t>
            </a:r>
          </a:p>
        </p:txBody>
      </p:sp>
      <p:grpSp>
        <p:nvGrpSpPr>
          <p:cNvPr id="6" name="Group 5"/>
          <p:cNvGrpSpPr/>
          <p:nvPr/>
        </p:nvGrpSpPr>
        <p:grpSpPr>
          <a:xfrm>
            <a:off x="2355764" y="307376"/>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256" y="5755256"/>
            <a:ext cx="2590806" cy="968674"/>
          </a:xfrm>
          <a:prstGeom prst="rect">
            <a:avLst/>
          </a:prstGeom>
        </p:spPr>
      </p:pic>
    </p:spTree>
    <p:extLst>
      <p:ext uri="{BB962C8B-B14F-4D97-AF65-F5344CB8AC3E}">
        <p14:creationId xmlns:p14="http://schemas.microsoft.com/office/powerpoint/2010/main" val="1955676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FCBDAC0-5C53-4701-9F70-86353024020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473112C-225E-4011-9088-7624464B051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F4684963-A49C-4331-A6E4-436E083E289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9908DB48-8E97-442D-93D2-1125F1E4F02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D795ABE8-E2A9-4DD1-A239-191260F28BE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682E3D28-7856-44C1-B85E-F95AE2BA6DE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01DC3A1A-C644-4B7B-8FC8-F9067AA7404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92124"/>
            <a:ext cx="8274050" cy="460375"/>
          </a:xfrm>
        </p:spPr>
        <p:txBody>
          <a:bodyPr rtlCol="0">
            <a:normAutofit fontScale="90000"/>
          </a:bodyPr>
          <a:lstStyle/>
          <a:p>
            <a:pPr algn="ctr" fontAlgn="auto">
              <a:spcAft>
                <a:spcPts val="0"/>
              </a:spcAft>
              <a:defRPr/>
            </a:pPr>
            <a:r>
              <a:rPr lang="en-US" b="1" dirty="0"/>
              <a:t>24 Hour Coverage (policy)</a:t>
            </a:r>
          </a:p>
        </p:txBody>
      </p:sp>
      <p:graphicFrame>
        <p:nvGraphicFramePr>
          <p:cNvPr id="4" name="Content Placeholder 3"/>
          <p:cNvGraphicFramePr>
            <a:graphicFrameLocks noGrp="1"/>
          </p:cNvGraphicFramePr>
          <p:nvPr>
            <p:ph idx="1"/>
          </p:nvPr>
        </p:nvGraphicFramePr>
        <p:xfrm>
          <a:off x="1905000" y="914400"/>
          <a:ext cx="8382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0052" name="TextBox 5"/>
          <p:cNvSpPr txBox="1">
            <a:spLocks noChangeArrowheads="1"/>
          </p:cNvSpPr>
          <p:nvPr/>
        </p:nvSpPr>
        <p:spPr bwMode="auto">
          <a:xfrm>
            <a:off x="2495437" y="3581401"/>
            <a:ext cx="18290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chemeClr val="bg1"/>
                </a:solidFill>
              </a:rPr>
              <a:t>24 hour coverage</a:t>
            </a:r>
          </a:p>
          <a:p>
            <a:pPr algn="ctr" eaLnBrk="1" hangingPunct="1">
              <a:spcBef>
                <a:spcPct val="0"/>
              </a:spcBef>
              <a:buFontTx/>
              <a:buNone/>
            </a:pPr>
            <a:r>
              <a:rPr lang="en-US" altLang="en-US" sz="1800" b="1" dirty="0">
                <a:solidFill>
                  <a:schemeClr val="bg1"/>
                </a:solidFill>
              </a:rPr>
              <a:t>policy</a:t>
            </a:r>
          </a:p>
        </p:txBody>
      </p:sp>
      <p:sp>
        <p:nvSpPr>
          <p:cNvPr id="5" name="TextBox 4"/>
          <p:cNvSpPr txBox="1"/>
          <p:nvPr/>
        </p:nvSpPr>
        <p:spPr>
          <a:xfrm>
            <a:off x="1981200" y="1447801"/>
            <a:ext cx="2965042" cy="461665"/>
          </a:xfrm>
          <a:prstGeom prst="rect">
            <a:avLst/>
          </a:prstGeo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fontAlgn="auto">
              <a:spcBef>
                <a:spcPts val="0"/>
              </a:spcBef>
              <a:spcAft>
                <a:spcPts val="0"/>
              </a:spcAft>
              <a:defRPr/>
            </a:pPr>
            <a:r>
              <a:rPr lang="en-US" sz="2400" dirty="0">
                <a:solidFill>
                  <a:schemeClr val="bg1"/>
                </a:solidFill>
                <a:latin typeface="+mn-lt"/>
                <a:cs typeface="+mn-cs"/>
              </a:rPr>
              <a:t>$100 Annual Premium</a:t>
            </a:r>
          </a:p>
        </p:txBody>
      </p:sp>
      <p:sp>
        <p:nvSpPr>
          <p:cNvPr id="3" name="Rounded Rectangle 2"/>
          <p:cNvSpPr/>
          <p:nvPr/>
        </p:nvSpPr>
        <p:spPr>
          <a:xfrm>
            <a:off x="7435850" y="1262332"/>
            <a:ext cx="27432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en-US" sz="3200" dirty="0"/>
              <a:t>The FRA Pays</a:t>
            </a:r>
          </a:p>
          <a:p>
            <a:pPr eaLnBrk="1" hangingPunct="1">
              <a:defRPr/>
            </a:pPr>
            <a:r>
              <a:rPr lang="en-US" altLang="en-US" sz="3200" dirty="0"/>
              <a:t>$85 </a:t>
            </a:r>
          </a:p>
        </p:txBody>
      </p:sp>
      <p:sp>
        <p:nvSpPr>
          <p:cNvPr id="6" name="Rounded Rectangle 5"/>
          <p:cNvSpPr/>
          <p:nvPr/>
        </p:nvSpPr>
        <p:spPr>
          <a:xfrm>
            <a:off x="7435850" y="4343400"/>
            <a:ext cx="2743200"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en-US" sz="2800" dirty="0"/>
              <a:t>The Firefighter</a:t>
            </a:r>
          </a:p>
          <a:p>
            <a:pPr eaLnBrk="1" hangingPunct="1">
              <a:defRPr/>
            </a:pPr>
            <a:r>
              <a:rPr lang="en-US" altLang="en-US" sz="2800" dirty="0"/>
              <a:t>contributes $15</a:t>
            </a:r>
          </a:p>
        </p:txBody>
      </p:sp>
      <p:grpSp>
        <p:nvGrpSpPr>
          <p:cNvPr id="8" name="Group 7"/>
          <p:cNvGrpSpPr/>
          <p:nvPr/>
        </p:nvGrpSpPr>
        <p:grpSpPr>
          <a:xfrm>
            <a:off x="2442029" y="206373"/>
            <a:ext cx="7199992" cy="76200"/>
            <a:chOff x="3003942" y="712749"/>
            <a:chExt cx="7199992" cy="76200"/>
          </a:xfrm>
        </p:grpSpPr>
        <p:sp>
          <p:nvSpPr>
            <p:cNvPr id="9" name="Rectangle 8"/>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784" y="5599981"/>
            <a:ext cx="2590806" cy="968674"/>
          </a:xfrm>
          <a:prstGeom prst="rect">
            <a:avLst/>
          </a:prstGeom>
        </p:spPr>
      </p:pic>
    </p:spTree>
    <p:extLst>
      <p:ext uri="{BB962C8B-B14F-4D97-AF65-F5344CB8AC3E}">
        <p14:creationId xmlns:p14="http://schemas.microsoft.com/office/powerpoint/2010/main" val="1043990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32" y="473015"/>
            <a:ext cx="7162800" cy="838200"/>
          </a:xfrm>
        </p:spPr>
        <p:txBody>
          <a:bodyPr rtlCol="0">
            <a:normAutofit fontScale="90000"/>
          </a:bodyPr>
          <a:lstStyle/>
          <a:p>
            <a:pPr algn="ctr" fontAlgn="auto">
              <a:spcAft>
                <a:spcPts val="0"/>
              </a:spcAft>
              <a:defRPr/>
            </a:pPr>
            <a:r>
              <a:rPr lang="en-US" b="1" dirty="0"/>
              <a:t>FFs that Refuse </a:t>
            </a:r>
            <a:r>
              <a:rPr lang="en-US" sz="4000" b="1" dirty="0"/>
              <a:t>to</a:t>
            </a:r>
            <a:r>
              <a:rPr lang="en-US" b="1" dirty="0"/>
              <a:t> Contribute 15%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8168699"/>
              </p:ext>
            </p:extLst>
          </p:nvPr>
        </p:nvGraphicFramePr>
        <p:xfrm>
          <a:off x="1805006" y="1446362"/>
          <a:ext cx="8153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2574856" y="260230"/>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509" y="5729377"/>
            <a:ext cx="2590806" cy="968674"/>
          </a:xfrm>
          <a:prstGeom prst="rect">
            <a:avLst/>
          </a:prstGeom>
        </p:spPr>
      </p:pic>
    </p:spTree>
    <p:extLst>
      <p:ext uri="{BB962C8B-B14F-4D97-AF65-F5344CB8AC3E}">
        <p14:creationId xmlns:p14="http://schemas.microsoft.com/office/powerpoint/2010/main" val="427934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EEC5484-331B-4A05-BE0C-9EBDEBDD305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82E23F42-9552-4959-B36A-DE3A353D464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E34FF31E-19A7-4EEE-81E0-B84EB51D7B6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3BF99180-790C-43C1-B508-E68F1F44F9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1981200" y="991767"/>
            <a:ext cx="8229600" cy="762000"/>
          </a:xfrm>
        </p:spPr>
        <p:txBody>
          <a:bodyPr/>
          <a:lstStyle/>
          <a:p>
            <a:pPr algn="ctr" eaLnBrk="1" hangingPunct="1"/>
            <a:r>
              <a:rPr lang="en-US" altLang="en-US" b="1" dirty="0" smtClean="0"/>
              <a:t>Life Insurance </a:t>
            </a:r>
            <a:r>
              <a:rPr lang="en-US" altLang="en-US" dirty="0" smtClean="0"/>
              <a:t>10/5 Rule</a:t>
            </a:r>
            <a:endParaRPr lang="en-US" altLang="en-US" b="1" dirty="0" smtClean="0"/>
          </a:p>
        </p:txBody>
      </p:sp>
      <p:sp>
        <p:nvSpPr>
          <p:cNvPr id="3" name="Content Placeholder 2"/>
          <p:cNvSpPr>
            <a:spLocks noGrp="1"/>
          </p:cNvSpPr>
          <p:nvPr>
            <p:ph idx="1"/>
          </p:nvPr>
        </p:nvSpPr>
        <p:spPr>
          <a:xfrm>
            <a:off x="2372264" y="1831676"/>
            <a:ext cx="7952836" cy="5638800"/>
          </a:xfrm>
        </p:spPr>
        <p:txBody>
          <a:bodyPr rtlCol="0">
            <a:normAutofit/>
          </a:bodyPr>
          <a:lstStyle/>
          <a:p>
            <a:pPr fontAlgn="auto">
              <a:spcAft>
                <a:spcPts val="0"/>
              </a:spcAft>
              <a:defRPr/>
            </a:pPr>
            <a:r>
              <a:rPr lang="en-US" dirty="0">
                <a:latin typeface="Times New Roman" pitchFamily="18" charset="0"/>
                <a:cs typeface="Times New Roman" pitchFamily="18" charset="0"/>
              </a:rPr>
              <a:t>To summarize, those FFs </a:t>
            </a:r>
            <a:r>
              <a:rPr lang="en-US" u="sng" dirty="0">
                <a:latin typeface="Times New Roman" pitchFamily="18" charset="0"/>
                <a:cs typeface="Times New Roman" pitchFamily="18" charset="0"/>
              </a:rPr>
              <a:t>who meet the 10 years of service with 5 years coverage</a:t>
            </a:r>
            <a:r>
              <a:rPr lang="en-US" dirty="0">
                <a:latin typeface="Times New Roman" pitchFamily="18" charset="0"/>
                <a:cs typeface="Times New Roman" pitchFamily="18" charset="0"/>
              </a:rPr>
              <a:t> under the same policy are authorized, at termination, for </a:t>
            </a:r>
            <a:r>
              <a:rPr lang="en-US" u="sng" dirty="0">
                <a:latin typeface="Times New Roman" pitchFamily="18" charset="0"/>
                <a:cs typeface="Times New Roman" pitchFamily="18" charset="0"/>
              </a:rPr>
              <a:t>transfer of ownership of the policy</a:t>
            </a:r>
            <a:r>
              <a:rPr lang="en-US" dirty="0">
                <a:latin typeface="Times New Roman" pitchFamily="18" charset="0"/>
                <a:cs typeface="Times New Roman" pitchFamily="18" charset="0"/>
              </a:rPr>
              <a:t>.    </a:t>
            </a:r>
          </a:p>
          <a:p>
            <a:pPr fontAlgn="auto">
              <a:spcAft>
                <a:spcPts val="0"/>
              </a:spcAft>
              <a:defRPr/>
            </a:pPr>
            <a:r>
              <a:rPr lang="en-US" dirty="0">
                <a:latin typeface="Times New Roman" pitchFamily="18" charset="0"/>
                <a:cs typeface="Times New Roman" pitchFamily="18" charset="0"/>
              </a:rPr>
              <a:t>If the FF </a:t>
            </a:r>
            <a:r>
              <a:rPr lang="en-US" u="sng" dirty="0">
                <a:latin typeface="Times New Roman" pitchFamily="18" charset="0"/>
                <a:cs typeface="Times New Roman" pitchFamily="18" charset="0"/>
              </a:rPr>
              <a:t>does not meet the 10/5 requirement,</a:t>
            </a:r>
            <a:r>
              <a:rPr lang="en-US" dirty="0">
                <a:latin typeface="Times New Roman" pitchFamily="18" charset="0"/>
                <a:cs typeface="Times New Roman" pitchFamily="18" charset="0"/>
              </a:rPr>
              <a:t> they are authorized to </a:t>
            </a:r>
            <a:r>
              <a:rPr lang="en-US" u="sng" dirty="0">
                <a:latin typeface="Times New Roman" pitchFamily="18" charset="0"/>
                <a:cs typeface="Times New Roman" pitchFamily="18" charset="0"/>
              </a:rPr>
              <a:t>receive only the 15% of the cash value of the policy.</a:t>
            </a:r>
          </a:p>
          <a:p>
            <a:pPr fontAlgn="auto">
              <a:spcAft>
                <a:spcPts val="0"/>
              </a:spcAft>
              <a:defRPr/>
            </a:pPr>
            <a:r>
              <a:rPr lang="en-US" dirty="0">
                <a:latin typeface="Times New Roman" pitchFamily="18" charset="0"/>
                <a:cs typeface="Times New Roman" pitchFamily="18" charset="0"/>
              </a:rPr>
              <a:t>The cash value (if any) remains in possession of the FRA, however the FF can pay the cash value amount to the FRA and can then be eligible for transfer of ownership of the policy.  </a:t>
            </a:r>
          </a:p>
          <a:p>
            <a:pPr fontAlgn="auto">
              <a:spcAft>
                <a:spcPts val="0"/>
              </a:spcAft>
              <a:defRPr/>
            </a:pPr>
            <a:endParaRPr lang="en-US" sz="2800" dirty="0"/>
          </a:p>
        </p:txBody>
      </p:sp>
      <p:grpSp>
        <p:nvGrpSpPr>
          <p:cNvPr id="4" name="Group 3"/>
          <p:cNvGrpSpPr/>
          <p:nvPr/>
        </p:nvGrpSpPr>
        <p:grpSpPr>
          <a:xfrm>
            <a:off x="2531723" y="665130"/>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81136"/>
            <a:ext cx="2590806" cy="968674"/>
          </a:xfrm>
          <a:prstGeom prst="rect">
            <a:avLst/>
          </a:prstGeom>
        </p:spPr>
      </p:pic>
    </p:spTree>
    <p:extLst>
      <p:ext uri="{BB962C8B-B14F-4D97-AF65-F5344CB8AC3E}">
        <p14:creationId xmlns:p14="http://schemas.microsoft.com/office/powerpoint/2010/main" val="2892886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2655346" y="606725"/>
            <a:ext cx="7467600" cy="914400"/>
          </a:xfrm>
        </p:spPr>
        <p:txBody>
          <a:bodyPr/>
          <a:lstStyle/>
          <a:p>
            <a:pPr algn="ctr" eaLnBrk="1" hangingPunct="1"/>
            <a:r>
              <a:rPr lang="en-US" altLang="en-US" b="1" dirty="0" smtClean="0"/>
              <a:t>FFs that are Denied Insurance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813878"/>
              </p:ext>
            </p:extLst>
          </p:nvPr>
        </p:nvGraphicFramePr>
        <p:xfrm>
          <a:off x="2251495" y="1521125"/>
          <a:ext cx="8458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2496004" y="157249"/>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40" y="5816094"/>
            <a:ext cx="2590806" cy="968674"/>
          </a:xfrm>
          <a:prstGeom prst="rect">
            <a:avLst/>
          </a:prstGeom>
        </p:spPr>
      </p:pic>
    </p:spTree>
    <p:extLst>
      <p:ext uri="{BB962C8B-B14F-4D97-AF65-F5344CB8AC3E}">
        <p14:creationId xmlns:p14="http://schemas.microsoft.com/office/powerpoint/2010/main" val="15211825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2209800" y="419100"/>
            <a:ext cx="6781800" cy="762000"/>
          </a:xfrm>
          <a:solidFill>
            <a:schemeClr val="bg1"/>
          </a:solidFill>
        </p:spPr>
        <p:txBody>
          <a:bodyPr/>
          <a:lstStyle/>
          <a:p>
            <a:pPr algn="ctr" eaLnBrk="1" hangingPunct="1"/>
            <a:r>
              <a:rPr lang="en-US" altLang="en-US" b="1" dirty="0" smtClean="0"/>
              <a:t>Annuities</a:t>
            </a:r>
          </a:p>
        </p:txBody>
      </p:sp>
      <p:graphicFrame>
        <p:nvGraphicFramePr>
          <p:cNvPr id="4" name="Content Placeholder 3"/>
          <p:cNvGraphicFramePr>
            <a:graphicFrameLocks noGrp="1"/>
          </p:cNvGraphicFramePr>
          <p:nvPr>
            <p:ph idx="1"/>
          </p:nvPr>
        </p:nvGraphicFramePr>
        <p:xfrm>
          <a:off x="2286000" y="1371600"/>
          <a:ext cx="7772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7220" name="TextBox 4"/>
          <p:cNvSpPr txBox="1">
            <a:spLocks noChangeArrowheads="1"/>
          </p:cNvSpPr>
          <p:nvPr/>
        </p:nvSpPr>
        <p:spPr bwMode="auto">
          <a:xfrm>
            <a:off x="2971800" y="3581401"/>
            <a:ext cx="175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solidFill>
                  <a:schemeClr val="bg1"/>
                </a:solidFill>
              </a:rPr>
              <a:t>Annuity </a:t>
            </a:r>
          </a:p>
        </p:txBody>
      </p:sp>
      <p:grpSp>
        <p:nvGrpSpPr>
          <p:cNvPr id="6" name="Group 5"/>
          <p:cNvGrpSpPr/>
          <p:nvPr/>
        </p:nvGrpSpPr>
        <p:grpSpPr>
          <a:xfrm>
            <a:off x="2572204" y="228600"/>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497" y="5698826"/>
            <a:ext cx="2590806" cy="968674"/>
          </a:xfrm>
          <a:prstGeom prst="rect">
            <a:avLst/>
          </a:prstGeom>
        </p:spPr>
      </p:pic>
    </p:spTree>
    <p:extLst>
      <p:ext uri="{BB962C8B-B14F-4D97-AF65-F5344CB8AC3E}">
        <p14:creationId xmlns:p14="http://schemas.microsoft.com/office/powerpoint/2010/main" val="34667179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172" y="309272"/>
            <a:ext cx="9601196" cy="1303867"/>
          </a:xfrm>
          <a:solidFill>
            <a:schemeClr val="bg1"/>
          </a:solidFill>
        </p:spPr>
        <p:txBody>
          <a:bodyPr rtlCol="0">
            <a:normAutofit/>
          </a:bodyPr>
          <a:lstStyle/>
          <a:p>
            <a:pPr algn="ctr" fontAlgn="auto">
              <a:spcAft>
                <a:spcPts val="0"/>
              </a:spcAft>
              <a:defRPr/>
            </a:pPr>
            <a:r>
              <a:rPr lang="en-US" b="1" dirty="0"/>
              <a:t>Attendance to 75% of the Fire Calls</a:t>
            </a:r>
          </a:p>
        </p:txBody>
      </p:sp>
      <p:sp>
        <p:nvSpPr>
          <p:cNvPr id="4" name="Content Placeholder 3"/>
          <p:cNvSpPr>
            <a:spLocks noGrp="1"/>
          </p:cNvSpPr>
          <p:nvPr>
            <p:ph idx="1"/>
          </p:nvPr>
        </p:nvSpPr>
        <p:spPr>
          <a:xfrm>
            <a:off x="2458527" y="1893453"/>
            <a:ext cx="7375585" cy="4724400"/>
          </a:xfrm>
        </p:spPr>
        <p:txBody>
          <a:bodyPr rtlCol="0">
            <a:normAutofit fontScale="92500" lnSpcReduction="10000"/>
          </a:bodyPr>
          <a:lstStyle/>
          <a:p>
            <a:pPr fontAlgn="auto">
              <a:spcAft>
                <a:spcPts val="0"/>
              </a:spcAft>
              <a:defRPr/>
            </a:pPr>
            <a:endParaRPr lang="en-US" sz="3600" dirty="0" smtClean="0"/>
          </a:p>
          <a:p>
            <a:pPr fontAlgn="auto">
              <a:spcAft>
                <a:spcPts val="0"/>
              </a:spcAft>
              <a:defRPr/>
            </a:pPr>
            <a:r>
              <a:rPr lang="en-US" sz="3600" dirty="0" smtClean="0"/>
              <a:t>K.S.A</a:t>
            </a:r>
            <a:r>
              <a:rPr lang="en-US" sz="3600" dirty="0"/>
              <a:t>. 40-1707(c)(1) states that the member must have attended 75% of the fire calls that he was available to attend, as verified by the governing body.</a:t>
            </a:r>
          </a:p>
          <a:p>
            <a:pPr fontAlgn="auto">
              <a:spcAft>
                <a:spcPts val="0"/>
              </a:spcAft>
              <a:defRPr/>
            </a:pPr>
            <a:r>
              <a:rPr lang="en-US" sz="3600" dirty="0"/>
              <a:t>Have the Fire Chief draft up a letter that states Firefighter Joe Bob has attended no less than 75% of the calls that he was available to attend and submit it to the governing body.</a:t>
            </a:r>
          </a:p>
          <a:p>
            <a:pPr fontAlgn="auto">
              <a:spcAft>
                <a:spcPts val="0"/>
              </a:spcAft>
              <a:defRPr/>
            </a:pPr>
            <a:endParaRPr lang="en-US" sz="3600" dirty="0"/>
          </a:p>
        </p:txBody>
      </p:sp>
      <p:grpSp>
        <p:nvGrpSpPr>
          <p:cNvPr id="6" name="Group 5"/>
          <p:cNvGrpSpPr/>
          <p:nvPr/>
        </p:nvGrpSpPr>
        <p:grpSpPr>
          <a:xfrm>
            <a:off x="2195517" y="271172"/>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69" y="5761277"/>
            <a:ext cx="2590806" cy="968674"/>
          </a:xfrm>
          <a:prstGeom prst="rect">
            <a:avLst/>
          </a:prstGeom>
        </p:spPr>
      </p:pic>
    </p:spTree>
    <p:extLst>
      <p:ext uri="{BB962C8B-B14F-4D97-AF65-F5344CB8AC3E}">
        <p14:creationId xmlns:p14="http://schemas.microsoft.com/office/powerpoint/2010/main" val="336663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3047035" y="146649"/>
            <a:ext cx="6781800" cy="914400"/>
          </a:xfrm>
        </p:spPr>
        <p:txBody>
          <a:bodyPr/>
          <a:lstStyle/>
          <a:p>
            <a:pPr algn="ctr" eaLnBrk="1" hangingPunct="1"/>
            <a:r>
              <a:rPr lang="en-US" altLang="en-US" b="1" dirty="0" smtClean="0"/>
              <a:t>Kansas Firefighters</a:t>
            </a:r>
          </a:p>
        </p:txBody>
      </p:sp>
      <p:pic>
        <p:nvPicPr>
          <p:cNvPr id="5" name="Content Placeholder 4"/>
          <p:cNvPicPr>
            <a:picLocks noGrp="1" noChangeAspect="1"/>
          </p:cNvPicPr>
          <p:nvPr>
            <p:ph idx="1"/>
          </p:nvPr>
        </p:nvPicPr>
        <p:blipFill>
          <a:blip r:embed="rId2"/>
          <a:stretch>
            <a:fillRect/>
          </a:stretch>
        </p:blipFill>
        <p:spPr>
          <a:xfrm>
            <a:off x="2667000" y="860163"/>
            <a:ext cx="8756530" cy="5471626"/>
          </a:xfrm>
          <a:prstGeom prst="rect">
            <a:avLst/>
          </a:prstGeom>
        </p:spPr>
      </p:pic>
      <p:sp>
        <p:nvSpPr>
          <p:cNvPr id="12" name="Rectangle 11"/>
          <p:cNvSpPr/>
          <p:nvPr/>
        </p:nvSpPr>
        <p:spPr>
          <a:xfrm>
            <a:off x="2667000" y="2948654"/>
            <a:ext cx="2804160" cy="330708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Kansas </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Firefighters</a:t>
            </a:r>
          </a:p>
          <a:p>
            <a:pPr marL="0" marR="0">
              <a:spcBef>
                <a:spcPts val="0"/>
              </a:spcBef>
              <a:spcAft>
                <a:spcPts val="0"/>
              </a:spcAft>
            </a:pP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Firefighter Relief Act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1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ISO Public Protection Classification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Left Arrow 9"/>
          <p:cNvSpPr/>
          <p:nvPr/>
        </p:nvSpPr>
        <p:spPr>
          <a:xfrm rot="20860577">
            <a:off x="5192663" y="3528207"/>
            <a:ext cx="2786332" cy="107830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837939" y="146649"/>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4" y="5839150"/>
            <a:ext cx="2590806" cy="968674"/>
          </a:xfrm>
          <a:prstGeom prst="rect">
            <a:avLst/>
          </a:prstGeom>
        </p:spPr>
      </p:pic>
    </p:spTree>
    <p:extLst>
      <p:ext uri="{BB962C8B-B14F-4D97-AF65-F5344CB8AC3E}">
        <p14:creationId xmlns:p14="http://schemas.microsoft.com/office/powerpoint/2010/main" val="407519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2365228" y="679961"/>
            <a:ext cx="6781800" cy="914400"/>
          </a:xfrm>
          <a:solidFill>
            <a:schemeClr val="bg1"/>
          </a:solidFill>
        </p:spPr>
        <p:txBody>
          <a:bodyPr/>
          <a:lstStyle/>
          <a:p>
            <a:pPr algn="ctr" eaLnBrk="1" hangingPunct="1"/>
            <a:r>
              <a:rPr lang="en-US" altLang="en-US" b="1" dirty="0" smtClean="0"/>
              <a:t>Paying out Annuities</a:t>
            </a:r>
          </a:p>
        </p:txBody>
      </p:sp>
      <p:sp>
        <p:nvSpPr>
          <p:cNvPr id="3" name="Content Placeholder 2"/>
          <p:cNvSpPr>
            <a:spLocks noGrp="1"/>
          </p:cNvSpPr>
          <p:nvPr>
            <p:ph idx="1"/>
          </p:nvPr>
        </p:nvSpPr>
        <p:spPr>
          <a:xfrm>
            <a:off x="2896638" y="1808492"/>
            <a:ext cx="6891564" cy="4724400"/>
          </a:xfrm>
        </p:spPr>
        <p:txBody>
          <a:bodyPr rtlCol="0">
            <a:normAutofit fontScale="92500" lnSpcReduction="10000"/>
          </a:bodyPr>
          <a:lstStyle/>
          <a:p>
            <a:pPr fontAlgn="auto">
              <a:spcAft>
                <a:spcPts val="0"/>
              </a:spcAft>
              <a:defRPr/>
            </a:pPr>
            <a:r>
              <a:rPr lang="en-US" sz="3600" dirty="0"/>
              <a:t>Some FRAs do not take money out of their annuities, because of the interest they are receiving</a:t>
            </a:r>
            <a:r>
              <a:rPr lang="en-US" sz="3600" dirty="0" smtClean="0"/>
              <a:t>.</a:t>
            </a:r>
            <a:endParaRPr lang="en-US" sz="3600" dirty="0"/>
          </a:p>
          <a:p>
            <a:pPr fontAlgn="auto">
              <a:spcAft>
                <a:spcPts val="0"/>
              </a:spcAft>
              <a:defRPr/>
            </a:pPr>
            <a:r>
              <a:rPr lang="en-US" sz="3600" dirty="0"/>
              <a:t>Instead, they purchase an “Immediate” annuity using FRA funds in the checking account. </a:t>
            </a:r>
          </a:p>
          <a:p>
            <a:pPr>
              <a:spcBef>
                <a:spcPct val="0"/>
              </a:spcBef>
            </a:pPr>
            <a:r>
              <a:rPr lang="en-US" sz="3600" dirty="0"/>
              <a:t>This is not in conflict with the statute</a:t>
            </a:r>
            <a:r>
              <a:rPr lang="en-US" sz="3600" dirty="0" smtClean="0"/>
              <a:t>.</a:t>
            </a:r>
            <a:endParaRPr lang="en-US" altLang="en-US" sz="3600" dirty="0" smtClean="0"/>
          </a:p>
          <a:p>
            <a:pPr>
              <a:spcBef>
                <a:spcPct val="0"/>
              </a:spcBef>
            </a:pPr>
            <a:r>
              <a:rPr lang="en-US" altLang="en-US" sz="3600" dirty="0" smtClean="0"/>
              <a:t>Annuities </a:t>
            </a:r>
            <a:r>
              <a:rPr lang="en-US" altLang="en-US" sz="3600" dirty="0"/>
              <a:t>must be </a:t>
            </a:r>
            <a:r>
              <a:rPr lang="en-US" altLang="en-US" sz="3600" dirty="0" smtClean="0"/>
              <a:t>approved </a:t>
            </a:r>
            <a:r>
              <a:rPr lang="en-US" altLang="en-US" sz="3600" dirty="0"/>
              <a:t>by the Governing Body </a:t>
            </a:r>
            <a:r>
              <a:rPr lang="en-US" altLang="en-US" sz="3600" dirty="0" smtClean="0"/>
              <a:t>Designated </a:t>
            </a:r>
            <a:r>
              <a:rPr lang="en-US" altLang="en-US" sz="3600" dirty="0"/>
              <a:t>Attorney prior to </a:t>
            </a:r>
            <a:r>
              <a:rPr lang="en-US" altLang="en-US" sz="3600" dirty="0" smtClean="0"/>
              <a:t>Purchase.</a:t>
            </a:r>
            <a:endParaRPr lang="en-US" altLang="en-US" sz="3600" dirty="0"/>
          </a:p>
          <a:p>
            <a:pPr fontAlgn="auto">
              <a:spcAft>
                <a:spcPts val="0"/>
              </a:spcAft>
              <a:defRPr/>
            </a:pPr>
            <a:endParaRPr lang="en-US" sz="4000" dirty="0" smtClean="0"/>
          </a:p>
          <a:p>
            <a:pPr fontAlgn="auto">
              <a:spcAft>
                <a:spcPts val="0"/>
              </a:spcAft>
              <a:defRPr/>
            </a:pPr>
            <a:endParaRPr lang="en-US" sz="4000" dirty="0"/>
          </a:p>
        </p:txBody>
      </p:sp>
      <p:grpSp>
        <p:nvGrpSpPr>
          <p:cNvPr id="5" name="Group 4"/>
          <p:cNvGrpSpPr/>
          <p:nvPr/>
        </p:nvGrpSpPr>
        <p:grpSpPr>
          <a:xfrm>
            <a:off x="2742424" y="427730"/>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52" y="5824268"/>
            <a:ext cx="2590806" cy="968674"/>
          </a:xfrm>
          <a:prstGeom prst="rect">
            <a:avLst/>
          </a:prstGeom>
        </p:spPr>
      </p:pic>
    </p:spTree>
    <p:extLst>
      <p:ext uri="{BB962C8B-B14F-4D97-AF65-F5344CB8AC3E}">
        <p14:creationId xmlns:p14="http://schemas.microsoft.com/office/powerpoint/2010/main" val="524588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pPr algn="ctr"/>
            <a:r>
              <a:rPr lang="en-US" sz="5400" b="1" dirty="0"/>
              <a:t>Different Types of Annuities </a:t>
            </a:r>
          </a:p>
        </p:txBody>
      </p:sp>
      <p:sp>
        <p:nvSpPr>
          <p:cNvPr id="3" name="Content Placeholder 2"/>
          <p:cNvSpPr>
            <a:spLocks noGrp="1"/>
          </p:cNvSpPr>
          <p:nvPr>
            <p:ph idx="1"/>
          </p:nvPr>
        </p:nvSpPr>
        <p:spPr>
          <a:xfrm>
            <a:off x="1951891" y="1947391"/>
            <a:ext cx="9807713" cy="4351338"/>
          </a:xfrm>
        </p:spPr>
        <p:txBody>
          <a:bodyPr>
            <a:normAutofit lnSpcReduction="10000"/>
          </a:bodyPr>
          <a:lstStyle/>
          <a:p>
            <a:r>
              <a:rPr lang="en-US" b="1" dirty="0"/>
              <a:t>Fixed Annuity</a:t>
            </a:r>
            <a:r>
              <a:rPr lang="en-US" dirty="0"/>
              <a:t>:  Earns interest set by the by the company (or contract provider) and is guarantees it will pay no less than a minimum rate.  No risk. </a:t>
            </a:r>
          </a:p>
          <a:p>
            <a:r>
              <a:rPr lang="en-US" b="1" dirty="0"/>
              <a:t>Indexed Annuity</a:t>
            </a:r>
            <a:r>
              <a:rPr lang="en-US" dirty="0"/>
              <a:t>:  Interest is earned based on  an equity reference (S&amp;P) stock index.  These annuities also have a guaranteed minimum rate and the value of the annuity will not drop below a certain level.  Less downside risk, potential greater return.  </a:t>
            </a:r>
          </a:p>
          <a:p>
            <a:r>
              <a:rPr lang="en-US" b="1" dirty="0"/>
              <a:t>Variable Annuity</a:t>
            </a:r>
            <a:r>
              <a:rPr lang="en-US" dirty="0"/>
              <a:t>:  The principal and earnings are not guaranteed, they depend on the performance of the investment options (stocks, bonds </a:t>
            </a:r>
            <a:r>
              <a:rPr lang="en-US" dirty="0" err="1"/>
              <a:t>etc</a:t>
            </a:r>
            <a:r>
              <a:rPr lang="en-US" dirty="0"/>
              <a:t>).  High risk, high reward.  </a:t>
            </a:r>
          </a:p>
          <a:p>
            <a:endParaRPr lang="en-US" dirty="0"/>
          </a:p>
        </p:txBody>
      </p:sp>
      <p:grpSp>
        <p:nvGrpSpPr>
          <p:cNvPr id="4" name="Group 3"/>
          <p:cNvGrpSpPr/>
          <p:nvPr/>
        </p:nvGrpSpPr>
        <p:grpSpPr>
          <a:xfrm>
            <a:off x="2496004" y="288925"/>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78" y="5814392"/>
            <a:ext cx="2590806" cy="968674"/>
          </a:xfrm>
          <a:prstGeom prst="rect">
            <a:avLst/>
          </a:prstGeom>
        </p:spPr>
      </p:pic>
    </p:spTree>
    <p:extLst>
      <p:ext uri="{BB962C8B-B14F-4D97-AF65-F5344CB8AC3E}">
        <p14:creationId xmlns:p14="http://schemas.microsoft.com/office/powerpoint/2010/main" val="8448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594"/>
            <a:ext cx="10515600" cy="1325563"/>
          </a:xfrm>
          <a:solidFill>
            <a:schemeClr val="bg1"/>
          </a:solidFill>
        </p:spPr>
        <p:txBody>
          <a:bodyPr>
            <a:normAutofit/>
          </a:bodyPr>
          <a:lstStyle/>
          <a:p>
            <a:pPr algn="ctr"/>
            <a:r>
              <a:rPr lang="en-US" sz="5400" b="1" dirty="0"/>
              <a:t>Annuity Calculation </a:t>
            </a:r>
            <a:r>
              <a:rPr lang="en-US" sz="5400" b="1" dirty="0" smtClean="0"/>
              <a:t>Method-</a:t>
            </a:r>
            <a:r>
              <a:rPr lang="en-US" sz="4800" b="1" dirty="0" smtClean="0"/>
              <a:t>Examples</a:t>
            </a:r>
            <a:endParaRPr lang="en-US" sz="4800" b="1" dirty="0"/>
          </a:p>
        </p:txBody>
      </p:sp>
      <p:sp>
        <p:nvSpPr>
          <p:cNvPr id="3" name="Content Placeholder 2"/>
          <p:cNvSpPr>
            <a:spLocks noGrp="1"/>
          </p:cNvSpPr>
          <p:nvPr>
            <p:ph idx="1"/>
          </p:nvPr>
        </p:nvSpPr>
        <p:spPr>
          <a:xfrm>
            <a:off x="1587259" y="1859157"/>
            <a:ext cx="9920623" cy="4351338"/>
          </a:xfrm>
        </p:spPr>
        <p:txBody>
          <a:bodyPr>
            <a:normAutofit/>
          </a:bodyPr>
          <a:lstStyle/>
          <a:p>
            <a:r>
              <a:rPr lang="en-US" sz="2400" b="1" dirty="0"/>
              <a:t>There are many ways to determine a member’s share of an annuity:</a:t>
            </a:r>
          </a:p>
          <a:p>
            <a:pPr lvl="1"/>
            <a:r>
              <a:rPr lang="en-US" b="1" dirty="0"/>
              <a:t>Number of years of service X a dollar amount</a:t>
            </a:r>
          </a:p>
          <a:p>
            <a:pPr lvl="2"/>
            <a:r>
              <a:rPr lang="en-US" sz="2400" b="1" dirty="0"/>
              <a:t>Example: 20 years of service X $100 equals $2,000</a:t>
            </a:r>
          </a:p>
          <a:p>
            <a:pPr lvl="1"/>
            <a:r>
              <a:rPr lang="en-US" b="1" dirty="0"/>
              <a:t>Amount of the annuity divided by the number of FFs</a:t>
            </a:r>
          </a:p>
          <a:p>
            <a:pPr lvl="2"/>
            <a:r>
              <a:rPr lang="en-US" sz="2400" b="1" dirty="0"/>
              <a:t>Example: 20 FFs divided by $200,000 annuity value equals $10,000</a:t>
            </a:r>
          </a:p>
          <a:p>
            <a:pPr lvl="1"/>
            <a:r>
              <a:rPr lang="en-US" b="1" dirty="0"/>
              <a:t>% of Annuity, number of FFs divided by the number total number of years of service</a:t>
            </a:r>
          </a:p>
          <a:p>
            <a:pPr lvl="2"/>
            <a:r>
              <a:rPr lang="en-US" sz="2400" b="1" dirty="0"/>
              <a:t>Example:  20 FFs divided by 200 years of service equals 10% of the total annuity value, $200,000/10% equals $20,000.</a:t>
            </a:r>
          </a:p>
          <a:p>
            <a:pPr lvl="1"/>
            <a:r>
              <a:rPr lang="en-US" b="1" dirty="0"/>
              <a:t>A set amount</a:t>
            </a:r>
          </a:p>
          <a:p>
            <a:pPr lvl="2"/>
            <a:r>
              <a:rPr lang="en-US" sz="2400" b="1" dirty="0"/>
              <a:t>Example: $2,000 upon retirement no matter the number of </a:t>
            </a:r>
            <a:r>
              <a:rPr lang="en-US" sz="2400" b="1" dirty="0" smtClean="0"/>
              <a:t>years</a:t>
            </a:r>
            <a:endParaRPr lang="en-US" sz="2400" b="1" dirty="0"/>
          </a:p>
        </p:txBody>
      </p:sp>
      <p:grpSp>
        <p:nvGrpSpPr>
          <p:cNvPr id="4" name="Group 3"/>
          <p:cNvGrpSpPr/>
          <p:nvPr/>
        </p:nvGrpSpPr>
        <p:grpSpPr>
          <a:xfrm>
            <a:off x="2496004" y="354109"/>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18" y="5789762"/>
            <a:ext cx="2590806" cy="968674"/>
          </a:xfrm>
          <a:prstGeom prst="rect">
            <a:avLst/>
          </a:prstGeom>
        </p:spPr>
      </p:pic>
    </p:spTree>
    <p:extLst>
      <p:ext uri="{BB962C8B-B14F-4D97-AF65-F5344CB8AC3E}">
        <p14:creationId xmlns:p14="http://schemas.microsoft.com/office/powerpoint/2010/main" val="377917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634" y="570916"/>
            <a:ext cx="10515600" cy="1325563"/>
          </a:xfrm>
          <a:solidFill>
            <a:schemeClr val="bg1"/>
          </a:solidFill>
        </p:spPr>
        <p:txBody>
          <a:bodyPr/>
          <a:lstStyle/>
          <a:p>
            <a:pPr algn="ctr"/>
            <a:r>
              <a:rPr lang="en-US" sz="6000" b="1" dirty="0"/>
              <a:t>Individual Annuities</a:t>
            </a:r>
          </a:p>
        </p:txBody>
      </p:sp>
      <p:sp>
        <p:nvSpPr>
          <p:cNvPr id="3" name="Content Placeholder 2"/>
          <p:cNvSpPr>
            <a:spLocks noGrp="1"/>
          </p:cNvSpPr>
          <p:nvPr>
            <p:ph idx="1"/>
          </p:nvPr>
        </p:nvSpPr>
        <p:spPr>
          <a:xfrm>
            <a:off x="1777041" y="1896479"/>
            <a:ext cx="9688902" cy="4351338"/>
          </a:xfrm>
        </p:spPr>
        <p:txBody>
          <a:bodyPr>
            <a:normAutofit lnSpcReduction="10000"/>
          </a:bodyPr>
          <a:lstStyle/>
          <a:p>
            <a:r>
              <a:rPr lang="en-US" sz="3200" b="1" dirty="0"/>
              <a:t>Each FF has an annuity with their name on it but it is owned by the FRA</a:t>
            </a:r>
          </a:p>
          <a:p>
            <a:pPr lvl="1"/>
            <a:r>
              <a:rPr lang="en-US" sz="2800" b="1" dirty="0"/>
              <a:t>The FF can only receive this annuity if the statutory requirements are met (20 years of service and 75% of the fire calls)</a:t>
            </a:r>
          </a:p>
          <a:p>
            <a:pPr lvl="1"/>
            <a:r>
              <a:rPr lang="en-US" sz="2800" b="1" dirty="0"/>
              <a:t>Contributions by the FRA can be made to these at any time</a:t>
            </a:r>
          </a:p>
          <a:p>
            <a:pPr lvl="1"/>
            <a:r>
              <a:rPr lang="en-US" sz="2800" b="1" dirty="0"/>
              <a:t>Interest is accumulated over the years and the value grows</a:t>
            </a:r>
          </a:p>
          <a:p>
            <a:r>
              <a:rPr lang="en-US" sz="3200" b="1" dirty="0"/>
              <a:t>Once the statutory requirements are met, the annuity can be issued to the FF directly or it can be cashed in by the FRA then issued out.</a:t>
            </a:r>
          </a:p>
          <a:p>
            <a:pPr lvl="1"/>
            <a:endParaRPr lang="en-US" dirty="0"/>
          </a:p>
          <a:p>
            <a:pPr marL="0" indent="0">
              <a:buNone/>
            </a:pPr>
            <a:endParaRPr lang="en-US" dirty="0"/>
          </a:p>
        </p:txBody>
      </p:sp>
      <p:grpSp>
        <p:nvGrpSpPr>
          <p:cNvPr id="4" name="Group 3"/>
          <p:cNvGrpSpPr/>
          <p:nvPr/>
        </p:nvGrpSpPr>
        <p:grpSpPr>
          <a:xfrm>
            <a:off x="2496004" y="327025"/>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33" y="5763480"/>
            <a:ext cx="2590806" cy="968674"/>
          </a:xfrm>
          <a:prstGeom prst="rect">
            <a:avLst/>
          </a:prstGeom>
        </p:spPr>
      </p:pic>
    </p:spTree>
    <p:extLst>
      <p:ext uri="{BB962C8B-B14F-4D97-AF65-F5344CB8AC3E}">
        <p14:creationId xmlns:p14="http://schemas.microsoft.com/office/powerpoint/2010/main" val="361153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7653"/>
            <a:ext cx="10515600" cy="1325563"/>
          </a:xfrm>
          <a:solidFill>
            <a:schemeClr val="bg1"/>
          </a:solidFill>
        </p:spPr>
        <p:txBody>
          <a:bodyPr/>
          <a:lstStyle/>
          <a:p>
            <a:pPr algn="ctr"/>
            <a:r>
              <a:rPr lang="en-US" sz="6000" b="1" dirty="0"/>
              <a:t>Group Annuities </a:t>
            </a:r>
          </a:p>
        </p:txBody>
      </p:sp>
      <p:sp>
        <p:nvSpPr>
          <p:cNvPr id="3" name="Content Placeholder 2"/>
          <p:cNvSpPr>
            <a:spLocks noGrp="1"/>
          </p:cNvSpPr>
          <p:nvPr>
            <p:ph idx="1"/>
          </p:nvPr>
        </p:nvSpPr>
        <p:spPr>
          <a:xfrm>
            <a:off x="1596727" y="1939416"/>
            <a:ext cx="9801045" cy="4351338"/>
          </a:xfrm>
        </p:spPr>
        <p:txBody>
          <a:bodyPr>
            <a:normAutofit lnSpcReduction="10000"/>
          </a:bodyPr>
          <a:lstStyle/>
          <a:p>
            <a:r>
              <a:rPr lang="en-US" sz="4400" b="1" dirty="0"/>
              <a:t>In some contracts or agreements;</a:t>
            </a:r>
          </a:p>
          <a:p>
            <a:pPr lvl="1"/>
            <a:r>
              <a:rPr lang="en-US" sz="3200" b="1" dirty="0"/>
              <a:t>The contract provider may work directly with the member to determine a payout method.</a:t>
            </a:r>
          </a:p>
          <a:p>
            <a:pPr lvl="1"/>
            <a:r>
              <a:rPr lang="en-US" sz="3200" b="1" dirty="0"/>
              <a:t>The member has a 30 day “free look” period to make up their mind.</a:t>
            </a:r>
          </a:p>
          <a:p>
            <a:pPr lvl="1"/>
            <a:r>
              <a:rPr lang="en-US" sz="3200" b="1" dirty="0"/>
              <a:t>You may roll the payout into another annuity via 1035 transfer.</a:t>
            </a:r>
          </a:p>
          <a:p>
            <a:pPr lvl="1"/>
            <a:r>
              <a:rPr lang="en-US" sz="3200" b="1" dirty="0"/>
              <a:t>You may cash the annuity in and there may be a service charge or penalty.  </a:t>
            </a:r>
          </a:p>
          <a:p>
            <a:endParaRPr lang="en-US" sz="3600" b="1" dirty="0"/>
          </a:p>
        </p:txBody>
      </p:sp>
      <p:grpSp>
        <p:nvGrpSpPr>
          <p:cNvPr id="4" name="Group 3"/>
          <p:cNvGrpSpPr/>
          <p:nvPr/>
        </p:nvGrpSpPr>
        <p:grpSpPr>
          <a:xfrm>
            <a:off x="2496004" y="461453"/>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45" y="5806417"/>
            <a:ext cx="2590806" cy="968674"/>
          </a:xfrm>
          <a:prstGeom prst="rect">
            <a:avLst/>
          </a:prstGeom>
        </p:spPr>
      </p:pic>
    </p:spTree>
    <p:extLst>
      <p:ext uri="{BB962C8B-B14F-4D97-AF65-F5344CB8AC3E}">
        <p14:creationId xmlns:p14="http://schemas.microsoft.com/office/powerpoint/2010/main" val="37985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2667000" y="464389"/>
            <a:ext cx="6781800" cy="914400"/>
          </a:xfrm>
          <a:solidFill>
            <a:schemeClr val="bg1"/>
          </a:solidFill>
        </p:spPr>
        <p:txBody>
          <a:bodyPr/>
          <a:lstStyle/>
          <a:p>
            <a:pPr algn="ctr" eaLnBrk="1" hangingPunct="1"/>
            <a:r>
              <a:rPr lang="en-US" altLang="en-US" b="1" dirty="0" smtClean="0"/>
              <a:t>Annuity Contributions</a:t>
            </a:r>
          </a:p>
        </p:txBody>
      </p:sp>
      <p:sp>
        <p:nvSpPr>
          <p:cNvPr id="3" name="Content Placeholder 2"/>
          <p:cNvSpPr>
            <a:spLocks noGrp="1"/>
          </p:cNvSpPr>
          <p:nvPr>
            <p:ph idx="1"/>
          </p:nvPr>
        </p:nvSpPr>
        <p:spPr>
          <a:xfrm>
            <a:off x="1981200" y="1628954"/>
            <a:ext cx="8153400" cy="4724400"/>
          </a:xfrm>
        </p:spPr>
        <p:txBody>
          <a:bodyPr>
            <a:normAutofit/>
          </a:bodyPr>
          <a:lstStyle/>
          <a:p>
            <a:pPr eaLnBrk="1" hangingPunct="1"/>
            <a:r>
              <a:rPr lang="en-US" altLang="en-US" sz="3600" dirty="0"/>
              <a:t>The FRA may contribute funds to the annuity at any time as long as the contract allows it</a:t>
            </a:r>
            <a:r>
              <a:rPr lang="en-US" altLang="en-US" sz="3600" dirty="0" smtClean="0"/>
              <a:t>.</a:t>
            </a:r>
          </a:p>
          <a:p>
            <a:r>
              <a:rPr lang="en-US" sz="3600" dirty="0"/>
              <a:t>A FRA can setup a FF contribution option with the following in mind:</a:t>
            </a:r>
          </a:p>
          <a:p>
            <a:pPr lvl="1"/>
            <a:r>
              <a:rPr lang="en-US" dirty="0"/>
              <a:t>The annuity contract must allow it</a:t>
            </a:r>
          </a:p>
          <a:p>
            <a:pPr lvl="1"/>
            <a:r>
              <a:rPr lang="en-US" dirty="0"/>
              <a:t>The FRA contribution and the FF contribution must be tracked and identified</a:t>
            </a:r>
          </a:p>
          <a:p>
            <a:pPr lvl="1"/>
            <a:r>
              <a:rPr lang="en-US" dirty="0"/>
              <a:t>If the FF terminates prior to 20 years of service, only eligible for FF contribution</a:t>
            </a:r>
          </a:p>
          <a:p>
            <a:pPr eaLnBrk="1" hangingPunct="1"/>
            <a:endParaRPr lang="en-US" altLang="en-US" sz="5400" dirty="0"/>
          </a:p>
        </p:txBody>
      </p:sp>
      <p:grpSp>
        <p:nvGrpSpPr>
          <p:cNvPr id="4" name="Group 3"/>
          <p:cNvGrpSpPr/>
          <p:nvPr/>
        </p:nvGrpSpPr>
        <p:grpSpPr>
          <a:xfrm>
            <a:off x="2457904" y="263107"/>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4" y="5781136"/>
            <a:ext cx="2590806" cy="968674"/>
          </a:xfrm>
          <a:prstGeom prst="rect">
            <a:avLst/>
          </a:prstGeom>
        </p:spPr>
      </p:pic>
    </p:spTree>
    <p:extLst>
      <p:ext uri="{BB962C8B-B14F-4D97-AF65-F5344CB8AC3E}">
        <p14:creationId xmlns:p14="http://schemas.microsoft.com/office/powerpoint/2010/main" val="3076665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2667000" y="895710"/>
            <a:ext cx="6781800" cy="838200"/>
          </a:xfrm>
          <a:solidFill>
            <a:schemeClr val="bg1"/>
          </a:solidFill>
        </p:spPr>
        <p:txBody>
          <a:bodyPr/>
          <a:lstStyle/>
          <a:p>
            <a:pPr algn="ctr" eaLnBrk="1" hangingPunct="1"/>
            <a:r>
              <a:rPr lang="en-US" altLang="en-US" b="1" dirty="0" smtClean="0"/>
              <a:t>Important to Remember</a:t>
            </a:r>
          </a:p>
        </p:txBody>
      </p:sp>
      <p:sp>
        <p:nvSpPr>
          <p:cNvPr id="145411" name="Content Placeholder 2"/>
          <p:cNvSpPr>
            <a:spLocks noGrp="1"/>
          </p:cNvSpPr>
          <p:nvPr>
            <p:ph idx="1"/>
          </p:nvPr>
        </p:nvSpPr>
        <p:spPr>
          <a:xfrm>
            <a:off x="2350546" y="2231367"/>
            <a:ext cx="8001000" cy="4419600"/>
          </a:xfrm>
        </p:spPr>
        <p:txBody>
          <a:bodyPr>
            <a:normAutofit/>
          </a:bodyPr>
          <a:lstStyle/>
          <a:p>
            <a:pPr eaLnBrk="1" hangingPunct="1"/>
            <a:r>
              <a:rPr lang="en-US" altLang="en-US" sz="4400" b="1" dirty="0"/>
              <a:t>It is the “contribution” by the FRA that must be fair and equitable</a:t>
            </a:r>
          </a:p>
          <a:p>
            <a:pPr eaLnBrk="1" hangingPunct="1"/>
            <a:r>
              <a:rPr lang="en-US" altLang="en-US" sz="4400" b="1" dirty="0"/>
              <a:t>Not necessarily the benefit amount</a:t>
            </a:r>
          </a:p>
        </p:txBody>
      </p:sp>
      <p:grpSp>
        <p:nvGrpSpPr>
          <p:cNvPr id="4" name="Group 3"/>
          <p:cNvGrpSpPr/>
          <p:nvPr/>
        </p:nvGrpSpPr>
        <p:grpSpPr>
          <a:xfrm>
            <a:off x="2457904" y="561613"/>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4" y="5781135"/>
            <a:ext cx="2590806" cy="968674"/>
          </a:xfrm>
          <a:prstGeom prst="rect">
            <a:avLst/>
          </a:prstGeom>
        </p:spPr>
      </p:pic>
    </p:spTree>
    <p:extLst>
      <p:ext uri="{BB962C8B-B14F-4D97-AF65-F5344CB8AC3E}">
        <p14:creationId xmlns:p14="http://schemas.microsoft.com/office/powerpoint/2010/main" val="2895791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a:xfrm>
            <a:off x="2960145" y="194813"/>
            <a:ext cx="6781800" cy="914400"/>
          </a:xfrm>
        </p:spPr>
        <p:txBody>
          <a:bodyPr/>
          <a:lstStyle/>
          <a:p>
            <a:pPr algn="ctr" eaLnBrk="1" hangingPunct="1"/>
            <a:r>
              <a:rPr lang="en-US" altLang="en-US" b="1" dirty="0" smtClean="0"/>
              <a:t>Appropriate Investments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2541327"/>
              </p:ext>
            </p:extLst>
          </p:nvPr>
        </p:nvGraphicFramePr>
        <p:xfrm>
          <a:off x="2480909" y="1143000"/>
          <a:ext cx="8034691" cy="483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552794" y="1039483"/>
            <a:ext cx="7596503" cy="144655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fontAlgn="auto">
              <a:spcBef>
                <a:spcPts val="0"/>
              </a:spcBef>
              <a:spcAft>
                <a:spcPts val="0"/>
              </a:spcAft>
              <a:defRPr/>
            </a:pPr>
            <a:r>
              <a:rPr lang="en-US" sz="4400" dirty="0"/>
              <a:t>Investments are to be approved </a:t>
            </a:r>
          </a:p>
          <a:p>
            <a:pPr fontAlgn="auto">
              <a:spcBef>
                <a:spcPts val="0"/>
              </a:spcBef>
              <a:spcAft>
                <a:spcPts val="0"/>
              </a:spcAft>
              <a:defRPr/>
            </a:pPr>
            <a:r>
              <a:rPr lang="en-US" sz="4400" dirty="0"/>
              <a:t>by the Governing Body</a:t>
            </a:r>
          </a:p>
        </p:txBody>
      </p:sp>
      <p:grpSp>
        <p:nvGrpSpPr>
          <p:cNvPr id="6" name="Group 5"/>
          <p:cNvGrpSpPr/>
          <p:nvPr/>
        </p:nvGrpSpPr>
        <p:grpSpPr>
          <a:xfrm>
            <a:off x="2751049" y="171090"/>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813126"/>
            <a:ext cx="2590806" cy="968674"/>
          </a:xfrm>
          <a:prstGeom prst="rect">
            <a:avLst/>
          </a:prstGeom>
        </p:spPr>
      </p:pic>
    </p:spTree>
    <p:extLst>
      <p:ext uri="{BB962C8B-B14F-4D97-AF65-F5344CB8AC3E}">
        <p14:creationId xmlns:p14="http://schemas.microsoft.com/office/powerpoint/2010/main" val="1315192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67000" y="274607"/>
            <a:ext cx="6781800" cy="914400"/>
          </a:xfrm>
        </p:spPr>
        <p:txBody>
          <a:bodyPr rtlCol="0">
            <a:normAutofit fontScale="90000"/>
          </a:bodyPr>
          <a:lstStyle/>
          <a:p>
            <a:pPr algn="ctr" fontAlgn="auto">
              <a:spcAft>
                <a:spcPts val="0"/>
              </a:spcAft>
              <a:defRPr/>
            </a:pPr>
            <a:r>
              <a:rPr lang="en-US" b="1" dirty="0"/>
              <a:t>Appropriate Investments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01834891"/>
              </p:ext>
            </p:extLst>
          </p:nvPr>
        </p:nvGraphicFramePr>
        <p:xfrm>
          <a:off x="2216837" y="1189007"/>
          <a:ext cx="8160741" cy="4858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2457904" y="198407"/>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889326"/>
            <a:ext cx="2590806" cy="968674"/>
          </a:xfrm>
          <a:prstGeom prst="rect">
            <a:avLst/>
          </a:prstGeom>
        </p:spPr>
      </p:pic>
    </p:spTree>
    <p:extLst>
      <p:ext uri="{BB962C8B-B14F-4D97-AF65-F5344CB8AC3E}">
        <p14:creationId xmlns:p14="http://schemas.microsoft.com/office/powerpoint/2010/main" val="385850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38012B2-A418-4D74-946F-F67C49B31C35}"/>
                                            </p:graphicEl>
                                          </p:spTgt>
                                        </p:tgtEl>
                                        <p:attrNameLst>
                                          <p:attrName>style.visibility</p:attrName>
                                        </p:attrNameLst>
                                      </p:cBhvr>
                                      <p:to>
                                        <p:strVal val="visible"/>
                                      </p:to>
                                    </p:set>
                                    <p:animEffect transition="in" filter="fade">
                                      <p:cBhvr>
                                        <p:cTn id="7" dur="2000"/>
                                        <p:tgtEl>
                                          <p:spTgt spid="5">
                                            <p:graphicEl>
                                              <a:dgm id="{738012B2-A418-4D74-946F-F67C49B31C3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70BD8CBF-C5C0-4D43-B734-F2CE0F22597E}"/>
                                            </p:graphicEl>
                                          </p:spTgt>
                                        </p:tgtEl>
                                        <p:attrNameLst>
                                          <p:attrName>style.visibility</p:attrName>
                                        </p:attrNameLst>
                                      </p:cBhvr>
                                      <p:to>
                                        <p:strVal val="visible"/>
                                      </p:to>
                                    </p:set>
                                    <p:animEffect transition="in" filter="fade">
                                      <p:cBhvr>
                                        <p:cTn id="12" dur="2000"/>
                                        <p:tgtEl>
                                          <p:spTgt spid="5">
                                            <p:graphicEl>
                                              <a:dgm id="{70BD8CBF-C5C0-4D43-B734-F2CE0F22597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F108430-E6D9-42E6-AAF8-85A462DB2F40}"/>
                                            </p:graphicEl>
                                          </p:spTgt>
                                        </p:tgtEl>
                                        <p:attrNameLst>
                                          <p:attrName>style.visibility</p:attrName>
                                        </p:attrNameLst>
                                      </p:cBhvr>
                                      <p:to>
                                        <p:strVal val="visible"/>
                                      </p:to>
                                    </p:set>
                                    <p:animEffect transition="in" filter="fade">
                                      <p:cBhvr>
                                        <p:cTn id="17" dur="2000"/>
                                        <p:tgtEl>
                                          <p:spTgt spid="5">
                                            <p:graphicEl>
                                              <a:dgm id="{9F108430-E6D9-42E6-AAF8-85A462DB2F4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C1747B68-0A76-49DC-AAD7-A72957159911}"/>
                                            </p:graphicEl>
                                          </p:spTgt>
                                        </p:tgtEl>
                                        <p:attrNameLst>
                                          <p:attrName>style.visibility</p:attrName>
                                        </p:attrNameLst>
                                      </p:cBhvr>
                                      <p:to>
                                        <p:strVal val="visible"/>
                                      </p:to>
                                    </p:set>
                                    <p:animEffect transition="in" filter="fade">
                                      <p:cBhvr>
                                        <p:cTn id="22" dur="2000"/>
                                        <p:tgtEl>
                                          <p:spTgt spid="5">
                                            <p:graphicEl>
                                              <a:dgm id="{C1747B68-0A76-49DC-AAD7-A7295715991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932E7FA2-ECB8-40DE-B6C6-905CA518177B}"/>
                                            </p:graphicEl>
                                          </p:spTgt>
                                        </p:tgtEl>
                                        <p:attrNameLst>
                                          <p:attrName>style.visibility</p:attrName>
                                        </p:attrNameLst>
                                      </p:cBhvr>
                                      <p:to>
                                        <p:strVal val="visible"/>
                                      </p:to>
                                    </p:set>
                                    <p:animEffect transition="in" filter="fade">
                                      <p:cBhvr>
                                        <p:cTn id="27" dur="2000"/>
                                        <p:tgtEl>
                                          <p:spTgt spid="5">
                                            <p:graphicEl>
                                              <a:dgm id="{932E7FA2-ECB8-40DE-B6C6-905CA518177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96CC1020-8A24-4F99-BB18-40D5782FDF86}"/>
                                            </p:graphicEl>
                                          </p:spTgt>
                                        </p:tgtEl>
                                        <p:attrNameLst>
                                          <p:attrName>style.visibility</p:attrName>
                                        </p:attrNameLst>
                                      </p:cBhvr>
                                      <p:to>
                                        <p:strVal val="visible"/>
                                      </p:to>
                                    </p:set>
                                    <p:animEffect transition="in" filter="fade">
                                      <p:cBhvr>
                                        <p:cTn id="32" dur="2000"/>
                                        <p:tgtEl>
                                          <p:spTgt spid="5">
                                            <p:graphicEl>
                                              <a:dgm id="{96CC1020-8A24-4F99-BB18-40D5782FDF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a:xfrm>
            <a:off x="2666999" y="904335"/>
            <a:ext cx="6781800" cy="914400"/>
          </a:xfrm>
          <a:solidFill>
            <a:schemeClr val="bg1"/>
          </a:solidFill>
        </p:spPr>
        <p:txBody>
          <a:bodyPr/>
          <a:lstStyle/>
          <a:p>
            <a:pPr algn="ctr" eaLnBrk="1" hangingPunct="1"/>
            <a:r>
              <a:rPr lang="en-US" altLang="en-US" b="1" dirty="0" smtClean="0"/>
              <a:t>Inappropriate Investments</a:t>
            </a:r>
          </a:p>
        </p:txBody>
      </p:sp>
      <p:sp>
        <p:nvSpPr>
          <p:cNvPr id="3" name="Content Placeholder 2"/>
          <p:cNvSpPr>
            <a:spLocks noGrp="1"/>
          </p:cNvSpPr>
          <p:nvPr>
            <p:ph idx="1"/>
          </p:nvPr>
        </p:nvSpPr>
        <p:spPr>
          <a:xfrm>
            <a:off x="1970716" y="1937349"/>
            <a:ext cx="9361817" cy="4724400"/>
          </a:xfrm>
        </p:spPr>
        <p:txBody>
          <a:bodyPr rtlCol="0">
            <a:normAutofit/>
          </a:bodyPr>
          <a:lstStyle/>
          <a:p>
            <a:pPr fontAlgn="auto">
              <a:spcAft>
                <a:spcPts val="0"/>
              </a:spcAft>
              <a:defRPr/>
            </a:pPr>
            <a:r>
              <a:rPr lang="en-US" sz="3600" dirty="0"/>
              <a:t>You can not take your FRA funds to a local investment firm and have them play the stock market</a:t>
            </a:r>
          </a:p>
          <a:p>
            <a:pPr fontAlgn="auto">
              <a:spcAft>
                <a:spcPts val="0"/>
              </a:spcAft>
              <a:defRPr/>
            </a:pPr>
            <a:r>
              <a:rPr lang="en-US" sz="3600" dirty="0"/>
              <a:t>You can not have a local investment firm obtain a mutual fund using your FRA $</a:t>
            </a:r>
          </a:p>
          <a:p>
            <a:pPr fontAlgn="auto">
              <a:spcAft>
                <a:spcPts val="0"/>
              </a:spcAft>
              <a:defRPr/>
            </a:pPr>
            <a:r>
              <a:rPr lang="en-US" sz="3600" dirty="0"/>
              <a:t>You can take your FRA funds to a local investment firm and have them establish an annuity</a:t>
            </a:r>
          </a:p>
        </p:txBody>
      </p:sp>
      <p:grpSp>
        <p:nvGrpSpPr>
          <p:cNvPr id="4" name="Group 3"/>
          <p:cNvGrpSpPr/>
          <p:nvPr/>
        </p:nvGrpSpPr>
        <p:grpSpPr>
          <a:xfrm>
            <a:off x="2457903" y="467982"/>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3" y="5889326"/>
            <a:ext cx="2590806" cy="968674"/>
          </a:xfrm>
          <a:prstGeom prst="rect">
            <a:avLst/>
          </a:prstGeom>
        </p:spPr>
      </p:pic>
    </p:spTree>
    <p:extLst>
      <p:ext uri="{BB962C8B-B14F-4D97-AF65-F5344CB8AC3E}">
        <p14:creationId xmlns:p14="http://schemas.microsoft.com/office/powerpoint/2010/main" val="1885220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107" y="243872"/>
            <a:ext cx="9601196" cy="1303867"/>
          </a:xfrm>
        </p:spPr>
        <p:txBody>
          <a:bodyPr/>
          <a:lstStyle/>
          <a:p>
            <a:pPr algn="ctr"/>
            <a:r>
              <a:rPr lang="en-US" b="1" dirty="0" smtClean="0"/>
              <a:t>FRA Online Program</a:t>
            </a:r>
            <a:endParaRPr lang="en-US" b="1" dirty="0"/>
          </a:p>
        </p:txBody>
      </p:sp>
      <p:pic>
        <p:nvPicPr>
          <p:cNvPr id="4" name="Content Placeholder 3"/>
          <p:cNvPicPr>
            <a:picLocks noGrp="1" noChangeAspect="1"/>
          </p:cNvPicPr>
          <p:nvPr>
            <p:ph idx="1"/>
          </p:nvPr>
        </p:nvPicPr>
        <p:blipFill>
          <a:blip r:embed="rId2"/>
          <a:stretch>
            <a:fillRect/>
          </a:stretch>
        </p:blipFill>
        <p:spPr>
          <a:xfrm>
            <a:off x="1716656" y="1329563"/>
            <a:ext cx="9264770" cy="4559763"/>
          </a:xfrm>
          <a:prstGeom prst="rect">
            <a:avLst/>
          </a:prstGeom>
        </p:spPr>
      </p:pic>
      <p:sp>
        <p:nvSpPr>
          <p:cNvPr id="5" name="Right Arrow 4"/>
          <p:cNvSpPr/>
          <p:nvPr/>
        </p:nvSpPr>
        <p:spPr>
          <a:xfrm>
            <a:off x="7826971" y="2924902"/>
            <a:ext cx="1708031" cy="7936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544793" y="146649"/>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2" y="5803062"/>
            <a:ext cx="2590806" cy="968674"/>
          </a:xfrm>
          <a:prstGeom prst="rect">
            <a:avLst/>
          </a:prstGeom>
        </p:spPr>
      </p:pic>
    </p:spTree>
    <p:extLst>
      <p:ext uri="{BB962C8B-B14F-4D97-AF65-F5344CB8AC3E}">
        <p14:creationId xmlns:p14="http://schemas.microsoft.com/office/powerpoint/2010/main" val="35374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345" y="776107"/>
            <a:ext cx="10515600" cy="1325563"/>
          </a:xfrm>
          <a:solidFill>
            <a:schemeClr val="bg1"/>
          </a:solidFill>
        </p:spPr>
        <p:txBody>
          <a:bodyPr/>
          <a:lstStyle/>
          <a:p>
            <a:pPr algn="ctr"/>
            <a:r>
              <a:rPr lang="en-US" b="1" dirty="0" smtClean="0"/>
              <a:t>Workers Comp</a:t>
            </a:r>
            <a:endParaRPr lang="en-US" b="1" dirty="0"/>
          </a:p>
        </p:txBody>
      </p:sp>
      <p:sp>
        <p:nvSpPr>
          <p:cNvPr id="3" name="Content Placeholder 2"/>
          <p:cNvSpPr>
            <a:spLocks noGrp="1"/>
          </p:cNvSpPr>
          <p:nvPr>
            <p:ph idx="1"/>
          </p:nvPr>
        </p:nvSpPr>
        <p:spPr>
          <a:xfrm>
            <a:off x="845633" y="2101670"/>
            <a:ext cx="10515600" cy="4351338"/>
          </a:xfrm>
        </p:spPr>
        <p:txBody>
          <a:bodyPr>
            <a:normAutofit/>
          </a:bodyPr>
          <a:lstStyle/>
          <a:p>
            <a:r>
              <a:rPr lang="en-US" sz="3200" b="1" dirty="0" smtClean="0"/>
              <a:t>Firefighters are covered by workers comp </a:t>
            </a:r>
          </a:p>
          <a:p>
            <a:r>
              <a:rPr lang="en-US" sz="3200" b="1" dirty="0" smtClean="0"/>
              <a:t>However, some of the duties are not covered under workers comp</a:t>
            </a:r>
            <a:endParaRPr lang="en-US" sz="3200" b="1" dirty="0"/>
          </a:p>
        </p:txBody>
      </p:sp>
      <p:grpSp>
        <p:nvGrpSpPr>
          <p:cNvPr id="4" name="Group 3"/>
          <p:cNvGrpSpPr/>
          <p:nvPr/>
        </p:nvGrpSpPr>
        <p:grpSpPr>
          <a:xfrm>
            <a:off x="2496003" y="450011"/>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84" y="5599981"/>
            <a:ext cx="2590806" cy="968674"/>
          </a:xfrm>
          <a:prstGeom prst="rect">
            <a:avLst/>
          </a:prstGeom>
        </p:spPr>
      </p:pic>
    </p:spTree>
    <p:extLst>
      <p:ext uri="{BB962C8B-B14F-4D97-AF65-F5344CB8AC3E}">
        <p14:creationId xmlns:p14="http://schemas.microsoft.com/office/powerpoint/2010/main" val="72492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544901" y="572248"/>
            <a:ext cx="10515600" cy="1325563"/>
          </a:xfrm>
          <a:solidFill>
            <a:schemeClr val="bg1"/>
          </a:solidFill>
        </p:spPr>
        <p:txBody>
          <a:bodyPr/>
          <a:lstStyle/>
          <a:p>
            <a:pPr algn="ctr" eaLnBrk="1" hangingPunct="1"/>
            <a:r>
              <a:rPr lang="en-US" altLang="en-US" b="1" dirty="0" smtClean="0"/>
              <a:t>Workers Comp Employer Defenses</a:t>
            </a:r>
          </a:p>
        </p:txBody>
      </p:sp>
      <p:sp>
        <p:nvSpPr>
          <p:cNvPr id="119811" name="Content Placeholder 2"/>
          <p:cNvSpPr>
            <a:spLocks noGrp="1"/>
          </p:cNvSpPr>
          <p:nvPr>
            <p:ph idx="1"/>
          </p:nvPr>
        </p:nvSpPr>
        <p:spPr>
          <a:xfrm>
            <a:off x="2263090" y="2070339"/>
            <a:ext cx="8472728" cy="4097548"/>
          </a:xfrm>
        </p:spPr>
        <p:txBody>
          <a:bodyPr>
            <a:normAutofit fontScale="92500" lnSpcReduction="20000"/>
          </a:bodyPr>
          <a:lstStyle/>
          <a:p>
            <a:pPr eaLnBrk="1" hangingPunct="1"/>
            <a:r>
              <a:rPr lang="en-US" altLang="en-US" sz="3600" dirty="0" smtClean="0"/>
              <a:t>Employer didn’t receive proper notice (20 days)</a:t>
            </a:r>
          </a:p>
          <a:p>
            <a:pPr eaLnBrk="1" hangingPunct="1"/>
            <a:r>
              <a:rPr lang="en-US" altLang="en-US" sz="3600" dirty="0" smtClean="0"/>
              <a:t>Employee intended to cause the injury</a:t>
            </a:r>
          </a:p>
          <a:p>
            <a:pPr eaLnBrk="1" hangingPunct="1"/>
            <a:r>
              <a:rPr lang="en-US" altLang="en-US" sz="3600" dirty="0" smtClean="0"/>
              <a:t>Employee failed to use proper protection required by statute, workplace safety rules, or his/her employer </a:t>
            </a:r>
          </a:p>
          <a:p>
            <a:pPr eaLnBrk="1" hangingPunct="1"/>
            <a:r>
              <a:rPr lang="en-US" altLang="en-US" sz="3600" dirty="0" smtClean="0"/>
              <a:t>Engaged in Fighting or Horseplay</a:t>
            </a:r>
          </a:p>
          <a:p>
            <a:pPr eaLnBrk="1" hangingPunct="1"/>
            <a:r>
              <a:rPr lang="en-US" altLang="en-US" sz="3600" dirty="0" smtClean="0"/>
              <a:t>Employee was under the influence</a:t>
            </a:r>
          </a:p>
          <a:p>
            <a:pPr eaLnBrk="1" hangingPunct="1"/>
            <a:r>
              <a:rPr lang="en-US" altLang="en-US" sz="3600" u="sng" dirty="0" smtClean="0"/>
              <a:t>Accident doesn’t Arise Out of Employment</a:t>
            </a:r>
          </a:p>
          <a:p>
            <a:pPr eaLnBrk="1" hangingPunct="1"/>
            <a:endParaRPr lang="en-US" altLang="en-US" sz="3600" dirty="0" smtClean="0"/>
          </a:p>
          <a:p>
            <a:pPr eaLnBrk="1" hangingPunct="1"/>
            <a:endParaRPr lang="en-US" altLang="en-US" sz="3600" dirty="0" smtClean="0"/>
          </a:p>
        </p:txBody>
      </p:sp>
      <p:grpSp>
        <p:nvGrpSpPr>
          <p:cNvPr id="4" name="Group 3"/>
          <p:cNvGrpSpPr/>
          <p:nvPr/>
        </p:nvGrpSpPr>
        <p:grpSpPr>
          <a:xfrm>
            <a:off x="2202705" y="392532"/>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23" y="5889326"/>
            <a:ext cx="2590806" cy="968674"/>
          </a:xfrm>
          <a:prstGeom prst="rect">
            <a:avLst/>
          </a:prstGeom>
        </p:spPr>
      </p:pic>
    </p:spTree>
    <p:extLst>
      <p:ext uri="{BB962C8B-B14F-4D97-AF65-F5344CB8AC3E}">
        <p14:creationId xmlns:p14="http://schemas.microsoft.com/office/powerpoint/2010/main" val="18605441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8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98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812285" y="580785"/>
            <a:ext cx="10515600" cy="1325563"/>
          </a:xfrm>
          <a:solidFill>
            <a:schemeClr val="bg1"/>
          </a:solidFill>
        </p:spPr>
        <p:txBody>
          <a:bodyPr/>
          <a:lstStyle/>
          <a:p>
            <a:pPr algn="ctr"/>
            <a:r>
              <a:rPr lang="en-US" altLang="en-US" b="1" dirty="0" smtClean="0">
                <a:latin typeface="+mn-lt"/>
              </a:rPr>
              <a:t>Actual Denied Cases </a:t>
            </a:r>
          </a:p>
        </p:txBody>
      </p:sp>
      <p:sp>
        <p:nvSpPr>
          <p:cNvPr id="3" name="Content Placeholder 2"/>
          <p:cNvSpPr>
            <a:spLocks noGrp="1"/>
          </p:cNvSpPr>
          <p:nvPr>
            <p:ph idx="1"/>
          </p:nvPr>
        </p:nvSpPr>
        <p:spPr>
          <a:xfrm>
            <a:off x="1785668" y="1906348"/>
            <a:ext cx="9542217" cy="4351338"/>
          </a:xfrm>
        </p:spPr>
        <p:txBody>
          <a:bodyPr>
            <a:normAutofit/>
          </a:bodyPr>
          <a:lstStyle/>
          <a:p>
            <a:r>
              <a:rPr lang="en-US" altLang="en-US" sz="3600" dirty="0" smtClean="0"/>
              <a:t>Injury/death while driving fire department vehicle not wearing seatbelt.</a:t>
            </a:r>
          </a:p>
          <a:p>
            <a:r>
              <a:rPr lang="en-US" altLang="en-US" sz="3600" dirty="0" smtClean="0"/>
              <a:t>Washing Fire Department vehicle/apparatus.</a:t>
            </a:r>
          </a:p>
          <a:p>
            <a:r>
              <a:rPr lang="en-US" altLang="en-US" sz="3600" dirty="0" smtClean="0"/>
              <a:t>Shoveling snow from the sidewalk in front of the Fire Station.</a:t>
            </a:r>
          </a:p>
          <a:p>
            <a:r>
              <a:rPr lang="en-US" altLang="en-US" sz="3600" dirty="0" smtClean="0"/>
              <a:t>Completing paperwork at the Fire Department.</a:t>
            </a:r>
          </a:p>
          <a:p>
            <a:r>
              <a:rPr lang="en-US" altLang="en-US" sz="3600" dirty="0" smtClean="0"/>
              <a:t>Driving POV to and from the Fire Department.</a:t>
            </a:r>
          </a:p>
        </p:txBody>
      </p:sp>
      <p:grpSp>
        <p:nvGrpSpPr>
          <p:cNvPr id="4" name="Group 3"/>
          <p:cNvGrpSpPr/>
          <p:nvPr/>
        </p:nvGrpSpPr>
        <p:grpSpPr>
          <a:xfrm>
            <a:off x="2496003" y="414964"/>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18" y="5773349"/>
            <a:ext cx="2590806" cy="968674"/>
          </a:xfrm>
          <a:prstGeom prst="rect">
            <a:avLst/>
          </a:prstGeom>
        </p:spPr>
      </p:pic>
    </p:spTree>
    <p:extLst>
      <p:ext uri="{BB962C8B-B14F-4D97-AF65-F5344CB8AC3E}">
        <p14:creationId xmlns:p14="http://schemas.microsoft.com/office/powerpoint/2010/main" val="2123078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34" y="741962"/>
            <a:ext cx="10515600" cy="1325563"/>
          </a:xfrm>
          <a:solidFill>
            <a:schemeClr val="bg1"/>
          </a:solidFill>
        </p:spPr>
        <p:txBody>
          <a:bodyPr/>
          <a:lstStyle/>
          <a:p>
            <a:pPr algn="ctr"/>
            <a:r>
              <a:rPr lang="en-US" b="1" dirty="0" smtClean="0"/>
              <a:t>Workers Comp Death Benefits</a:t>
            </a:r>
            <a:endParaRPr lang="en-US" b="1" dirty="0"/>
          </a:p>
        </p:txBody>
      </p:sp>
      <p:sp>
        <p:nvSpPr>
          <p:cNvPr id="3" name="Content Placeholder 2"/>
          <p:cNvSpPr>
            <a:spLocks noGrp="1"/>
          </p:cNvSpPr>
          <p:nvPr>
            <p:ph idx="1"/>
          </p:nvPr>
        </p:nvSpPr>
        <p:spPr>
          <a:xfrm>
            <a:off x="2053086" y="1998153"/>
            <a:ext cx="9308147" cy="4351338"/>
          </a:xfrm>
        </p:spPr>
        <p:txBody>
          <a:bodyPr>
            <a:normAutofit/>
          </a:bodyPr>
          <a:lstStyle/>
          <a:p>
            <a:pPr marL="0" indent="0" algn="ctr" fontAlgn="auto">
              <a:spcAft>
                <a:spcPts val="0"/>
              </a:spcAft>
              <a:buNone/>
              <a:defRPr/>
            </a:pPr>
            <a:r>
              <a:rPr lang="en-US" sz="3000" b="1" i="1" dirty="0"/>
              <a:t>Death Benefits are provided to the Employee’s Dependent Family members</a:t>
            </a:r>
          </a:p>
          <a:p>
            <a:pPr marL="0" indent="0" fontAlgn="auto">
              <a:spcAft>
                <a:spcPts val="0"/>
              </a:spcAft>
              <a:buNone/>
              <a:defRPr/>
            </a:pPr>
            <a:endParaRPr lang="en-US" u="sng" dirty="0"/>
          </a:p>
          <a:p>
            <a:pPr marL="274320" indent="-274320" eaLnBrk="1" fontAlgn="auto" hangingPunct="1">
              <a:spcAft>
                <a:spcPts val="0"/>
              </a:spcAft>
              <a:defRPr/>
            </a:pPr>
            <a:r>
              <a:rPr lang="en-US" b="1" u="sng" dirty="0"/>
              <a:t>Initial Payment: $40,000</a:t>
            </a:r>
          </a:p>
          <a:p>
            <a:pPr marL="594360" lvl="1" indent="-274320" eaLnBrk="1" fontAlgn="auto" hangingPunct="1">
              <a:spcAft>
                <a:spcPts val="0"/>
              </a:spcAft>
              <a:defRPr/>
            </a:pPr>
            <a:r>
              <a:rPr lang="en-US" b="1" dirty="0"/>
              <a:t>50% to spouse, 50% to child</a:t>
            </a:r>
          </a:p>
          <a:p>
            <a:pPr marL="274320" indent="-274320" eaLnBrk="1" fontAlgn="auto" hangingPunct="1">
              <a:spcAft>
                <a:spcPts val="0"/>
              </a:spcAft>
              <a:defRPr/>
            </a:pPr>
            <a:r>
              <a:rPr lang="en-US" b="1" u="sng" dirty="0"/>
              <a:t>Thereafter: Average Weekly Wage x .6667</a:t>
            </a:r>
          </a:p>
          <a:p>
            <a:pPr marL="594360" lvl="1" indent="-274320" eaLnBrk="1" fontAlgn="auto" hangingPunct="1">
              <a:spcAft>
                <a:spcPts val="0"/>
              </a:spcAft>
              <a:defRPr/>
            </a:pPr>
            <a:r>
              <a:rPr lang="en-US" b="1" dirty="0"/>
              <a:t>50% to spouse, 50% to child</a:t>
            </a:r>
          </a:p>
          <a:p>
            <a:pPr marL="274320" indent="-274320" eaLnBrk="1" fontAlgn="auto" hangingPunct="1">
              <a:spcAft>
                <a:spcPts val="0"/>
              </a:spcAft>
              <a:defRPr/>
            </a:pPr>
            <a:r>
              <a:rPr lang="en-US" b="1" u="sng" dirty="0"/>
              <a:t>Payment Period</a:t>
            </a:r>
          </a:p>
          <a:p>
            <a:pPr marL="594360" lvl="1" indent="-274320" eaLnBrk="1" fontAlgn="auto" hangingPunct="1">
              <a:spcAft>
                <a:spcPts val="0"/>
              </a:spcAft>
              <a:defRPr/>
            </a:pPr>
            <a:r>
              <a:rPr lang="en-US" b="1" dirty="0"/>
              <a:t>Spouse: For Life or until the </a:t>
            </a:r>
            <a:r>
              <a:rPr lang="en-US" b="1" dirty="0" smtClean="0"/>
              <a:t>$300,000 </a:t>
            </a:r>
            <a:r>
              <a:rPr lang="en-US" b="1" dirty="0"/>
              <a:t>max is established.</a:t>
            </a:r>
          </a:p>
          <a:p>
            <a:endParaRPr lang="en-US" dirty="0"/>
          </a:p>
        </p:txBody>
      </p:sp>
      <p:grpSp>
        <p:nvGrpSpPr>
          <p:cNvPr id="4" name="Group 3"/>
          <p:cNvGrpSpPr/>
          <p:nvPr/>
        </p:nvGrpSpPr>
        <p:grpSpPr>
          <a:xfrm>
            <a:off x="2496004" y="509854"/>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57" y="5865154"/>
            <a:ext cx="2590806" cy="968674"/>
          </a:xfrm>
          <a:prstGeom prst="rect">
            <a:avLst/>
          </a:prstGeom>
        </p:spPr>
      </p:pic>
    </p:spTree>
    <p:extLst>
      <p:ext uri="{BB962C8B-B14F-4D97-AF65-F5344CB8AC3E}">
        <p14:creationId xmlns:p14="http://schemas.microsoft.com/office/powerpoint/2010/main" val="225635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26391" y="706086"/>
            <a:ext cx="9601196" cy="1303867"/>
          </a:xfrm>
          <a:solidFill>
            <a:schemeClr val="bg1"/>
          </a:solidFill>
        </p:spPr>
        <p:txBody>
          <a:bodyPr>
            <a:normAutofit/>
          </a:bodyPr>
          <a:lstStyle/>
          <a:p>
            <a:pPr algn="ctr"/>
            <a:r>
              <a:rPr lang="en-US" b="1" dirty="0" smtClean="0"/>
              <a:t>Summary of $ for FFs that die in the Line of Duty in the state of Kansas</a:t>
            </a:r>
            <a:endParaRPr lang="en-US" b="1" dirty="0"/>
          </a:p>
        </p:txBody>
      </p:sp>
      <p:sp>
        <p:nvSpPr>
          <p:cNvPr id="5" name="Content Placeholder 2"/>
          <p:cNvSpPr>
            <a:spLocks noGrp="1"/>
          </p:cNvSpPr>
          <p:nvPr>
            <p:ph idx="1"/>
          </p:nvPr>
        </p:nvSpPr>
        <p:spPr>
          <a:xfrm>
            <a:off x="1466491" y="2216250"/>
            <a:ext cx="9818298" cy="4351338"/>
          </a:xfrm>
        </p:spPr>
        <p:txBody>
          <a:bodyPr>
            <a:normAutofit lnSpcReduction="10000"/>
          </a:bodyPr>
          <a:lstStyle/>
          <a:p>
            <a:r>
              <a:rPr lang="en-US" sz="3200" dirty="0" smtClean="0"/>
              <a:t>KSFFA Statewide Policy:    		$65,000</a:t>
            </a:r>
          </a:p>
          <a:p>
            <a:r>
              <a:rPr lang="en-US" sz="3200" dirty="0" smtClean="0"/>
              <a:t>PSOB:                                		$343,589</a:t>
            </a:r>
          </a:p>
          <a:p>
            <a:r>
              <a:rPr lang="en-US" sz="3200" dirty="0" smtClean="0"/>
              <a:t>WC:			          		$40,000</a:t>
            </a:r>
          </a:p>
          <a:p>
            <a:pPr lvl="1"/>
            <a:r>
              <a:rPr lang="en-US" sz="3200" dirty="0" smtClean="0"/>
              <a:t>WC Funeral:		          	$5,000</a:t>
            </a:r>
          </a:p>
          <a:p>
            <a:r>
              <a:rPr lang="en-US" sz="3200" dirty="0" smtClean="0"/>
              <a:t>Local FRA Death Benefit:    	$????</a:t>
            </a:r>
          </a:p>
          <a:p>
            <a:r>
              <a:rPr lang="en-US" sz="3200" dirty="0" smtClean="0"/>
              <a:t>Local FRA Funeral Service:		$????</a:t>
            </a:r>
          </a:p>
          <a:p>
            <a:r>
              <a:rPr lang="en-US" sz="3200" dirty="0" smtClean="0"/>
              <a:t>Local FRA Life Insurance:  		$????</a:t>
            </a:r>
          </a:p>
          <a:p>
            <a:pPr marL="457200" lvl="1" indent="0">
              <a:buNone/>
            </a:pPr>
            <a:r>
              <a:rPr lang="en-US" dirty="0"/>
              <a:t>	</a:t>
            </a:r>
            <a:r>
              <a:rPr lang="en-US" dirty="0" smtClean="0"/>
              <a:t>		</a:t>
            </a:r>
            <a:r>
              <a:rPr lang="en-US" sz="4400" dirty="0" smtClean="0"/>
              <a:t>Total        $443,589</a:t>
            </a:r>
            <a:endParaRPr lang="en-US" sz="4400" dirty="0"/>
          </a:p>
        </p:txBody>
      </p:sp>
      <p:sp>
        <p:nvSpPr>
          <p:cNvPr id="2" name="Rectangle 1"/>
          <p:cNvSpPr/>
          <p:nvPr/>
        </p:nvSpPr>
        <p:spPr>
          <a:xfrm>
            <a:off x="1701937" y="4279100"/>
            <a:ext cx="6999514" cy="11849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496004" y="285567"/>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18" y="5805211"/>
            <a:ext cx="2590806" cy="968674"/>
          </a:xfrm>
          <a:prstGeom prst="rect">
            <a:avLst/>
          </a:prstGeom>
        </p:spPr>
      </p:pic>
    </p:spTree>
    <p:extLst>
      <p:ext uri="{BB962C8B-B14F-4D97-AF65-F5344CB8AC3E}">
        <p14:creationId xmlns:p14="http://schemas.microsoft.com/office/powerpoint/2010/main" val="172846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84A558-F93A-4457-BCD5-9E99BB028EFD}"/>
              </a:ext>
            </a:extLst>
          </p:cNvPr>
          <p:cNvSpPr>
            <a:spLocks noGrp="1"/>
          </p:cNvSpPr>
          <p:nvPr>
            <p:ph type="title"/>
          </p:nvPr>
        </p:nvSpPr>
        <p:spPr>
          <a:xfrm>
            <a:off x="2466436" y="701315"/>
            <a:ext cx="7467600" cy="460375"/>
          </a:xfrm>
        </p:spPr>
        <p:txBody>
          <a:bodyPr rtlCol="0">
            <a:normAutofit fontScale="90000"/>
          </a:bodyPr>
          <a:lstStyle/>
          <a:p>
            <a:pPr algn="ctr" fontAlgn="auto">
              <a:spcAft>
                <a:spcPts val="0"/>
              </a:spcAft>
              <a:defRPr/>
            </a:pPr>
            <a:r>
              <a:rPr lang="en-US" b="1" dirty="0"/>
              <a:t>Loans of FRA Funds</a:t>
            </a:r>
          </a:p>
        </p:txBody>
      </p:sp>
      <p:graphicFrame>
        <p:nvGraphicFramePr>
          <p:cNvPr id="2" name="Diagram 1">
            <a:extLst>
              <a:ext uri="{FF2B5EF4-FFF2-40B4-BE49-F238E27FC236}">
                <a16:creationId xmlns:a16="http://schemas.microsoft.com/office/drawing/2014/main" id="{976AF87E-588A-40DA-82DA-691838D85019}"/>
              </a:ext>
            </a:extLst>
          </p:cNvPr>
          <p:cNvGraphicFramePr/>
          <p:nvPr/>
        </p:nvGraphicFramePr>
        <p:xfrm>
          <a:off x="1981200" y="838200"/>
          <a:ext cx="8610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8C3D0396-6D6A-4769-8459-5EDFADA85B44}"/>
              </a:ext>
            </a:extLst>
          </p:cNvPr>
          <p:cNvSpPr/>
          <p:nvPr/>
        </p:nvSpPr>
        <p:spPr>
          <a:xfrm>
            <a:off x="1981200" y="1346738"/>
            <a:ext cx="8676736" cy="463592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600" dirty="0"/>
              <a:t>$1.4 Million in Loans</a:t>
            </a:r>
          </a:p>
        </p:txBody>
      </p:sp>
      <p:grpSp>
        <p:nvGrpSpPr>
          <p:cNvPr id="5" name="Group 4"/>
          <p:cNvGrpSpPr/>
          <p:nvPr/>
        </p:nvGrpSpPr>
        <p:grpSpPr>
          <a:xfrm>
            <a:off x="2600240" y="263525"/>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92" y="5797611"/>
            <a:ext cx="2590806" cy="968674"/>
          </a:xfrm>
          <a:prstGeom prst="rect">
            <a:avLst/>
          </a:prstGeom>
        </p:spPr>
      </p:pic>
    </p:spTree>
    <p:extLst>
      <p:ext uri="{BB962C8B-B14F-4D97-AF65-F5344CB8AC3E}">
        <p14:creationId xmlns:p14="http://schemas.microsoft.com/office/powerpoint/2010/main" val="54520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2">
                                            <p:graphicEl>
                                              <a:dgm id="{A7634ED3-ED58-4A96-8A39-C793E2DE990D}"/>
                                            </p:graphic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2">
                                            <p:graphicEl>
                                              <a:dgm id="{454CFD2E-C0B5-4145-8D73-4C70D43BFC2B}"/>
                                            </p:graphic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500"/>
                                  </p:stCondLst>
                                  <p:childTnLst>
                                    <p:set>
                                      <p:cBhvr>
                                        <p:cTn id="12" dur="1" fill="hold">
                                          <p:stCondLst>
                                            <p:cond delay="0"/>
                                          </p:stCondLst>
                                        </p:cTn>
                                        <p:tgtEl>
                                          <p:spTgt spid="2">
                                            <p:graphicEl>
                                              <a:dgm id="{AA61FCF3-964F-4B63-A393-189E18A50255}"/>
                                            </p:graphic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500"/>
                                  </p:stCondLst>
                                  <p:childTnLst>
                                    <p:set>
                                      <p:cBhvr>
                                        <p:cTn id="15" dur="1" fill="hold">
                                          <p:stCondLst>
                                            <p:cond delay="0"/>
                                          </p:stCondLst>
                                        </p:cTn>
                                        <p:tgtEl>
                                          <p:spTgt spid="2">
                                            <p:graphicEl>
                                              <a:dgm id="{5D7F189D-44D5-4534-A4C9-BBC0E0CB50B0}"/>
                                            </p:graphic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1500"/>
                                  </p:stCondLst>
                                  <p:childTnLst>
                                    <p:set>
                                      <p:cBhvr>
                                        <p:cTn id="18" dur="1" fill="hold">
                                          <p:stCondLst>
                                            <p:cond delay="0"/>
                                          </p:stCondLst>
                                        </p:cTn>
                                        <p:tgtEl>
                                          <p:spTgt spid="2">
                                            <p:graphicEl>
                                              <a:dgm id="{F7C0DA2C-96A7-48A4-BC59-EB354205D7BD}"/>
                                            </p:graphicEl>
                                          </p:spTgt>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grpId="0" nodeType="afterEffect">
                                  <p:stCondLst>
                                    <p:cond delay="1500"/>
                                  </p:stCondLst>
                                  <p:childTnLst>
                                    <p:set>
                                      <p:cBhvr>
                                        <p:cTn id="21" dur="1" fill="hold">
                                          <p:stCondLst>
                                            <p:cond delay="0"/>
                                          </p:stCondLst>
                                        </p:cTn>
                                        <p:tgtEl>
                                          <p:spTgt spid="2">
                                            <p:graphicEl>
                                              <a:dgm id="{0D766C9B-1D2E-4BBB-B22C-4D7CD3571FCE}"/>
                                            </p:graphicEl>
                                          </p:spTgt>
                                        </p:tgtEl>
                                        <p:attrNameLst>
                                          <p:attrName>style.visibility</p:attrName>
                                        </p:attrNameLst>
                                      </p:cBhvr>
                                      <p:to>
                                        <p:strVal val="visible"/>
                                      </p:to>
                                    </p:set>
                                  </p:childTnLst>
                                </p:cTn>
                              </p:par>
                            </p:childTnLst>
                          </p:cTn>
                        </p:par>
                        <p:par>
                          <p:cTn id="22" fill="hold">
                            <p:stCondLst>
                              <p:cond delay="9000"/>
                            </p:stCondLst>
                            <p:childTnLst>
                              <p:par>
                                <p:cTn id="23" presetID="1" presetClass="entr" presetSubtype="0" fill="hold" grpId="0" nodeType="afterEffect">
                                  <p:stCondLst>
                                    <p:cond delay="1500"/>
                                  </p:stCondLst>
                                  <p:childTnLst>
                                    <p:set>
                                      <p:cBhvr>
                                        <p:cTn id="24" dur="1" fill="hold">
                                          <p:stCondLst>
                                            <p:cond delay="0"/>
                                          </p:stCondLst>
                                        </p:cTn>
                                        <p:tgtEl>
                                          <p:spTgt spid="2">
                                            <p:graphicEl>
                                              <a:dgm id="{C5AB2B0E-EB10-4338-BD11-CBFB315B3C8E}"/>
                                            </p:graphicEl>
                                          </p:spTgt>
                                        </p:tgtEl>
                                        <p:attrNameLst>
                                          <p:attrName>style.visibility</p:attrName>
                                        </p:attrNameLst>
                                      </p:cBhvr>
                                      <p:to>
                                        <p:strVal val="visible"/>
                                      </p:to>
                                    </p:set>
                                  </p:childTnLst>
                                </p:cTn>
                              </p:par>
                            </p:childTnLst>
                          </p:cTn>
                        </p:par>
                        <p:par>
                          <p:cTn id="25" fill="hold">
                            <p:stCondLst>
                              <p:cond delay="10500"/>
                            </p:stCondLst>
                            <p:childTnLst>
                              <p:par>
                                <p:cTn id="26" presetID="1" presetClass="entr" presetSubtype="0" fill="hold" grpId="0" nodeType="afterEffect">
                                  <p:stCondLst>
                                    <p:cond delay="1500"/>
                                  </p:stCondLst>
                                  <p:childTnLst>
                                    <p:set>
                                      <p:cBhvr>
                                        <p:cTn id="27" dur="1" fill="hold">
                                          <p:stCondLst>
                                            <p:cond delay="0"/>
                                          </p:stCondLst>
                                        </p:cTn>
                                        <p:tgtEl>
                                          <p:spTgt spid="2">
                                            <p:graphicEl>
                                              <a:dgm id="{42AC740A-0581-4979-8C08-895DE8C04ADF}"/>
                                            </p:graphic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a:extLst>
              <a:ext uri="{FF2B5EF4-FFF2-40B4-BE49-F238E27FC236}">
                <a16:creationId xmlns:a16="http://schemas.microsoft.com/office/drawing/2014/main" id="{B2A15D9F-BF80-45A3-9C5A-6E15A056C9BD}"/>
              </a:ext>
            </a:extLst>
          </p:cNvPr>
          <p:cNvSpPr>
            <a:spLocks noGrp="1"/>
          </p:cNvSpPr>
          <p:nvPr>
            <p:ph type="title"/>
          </p:nvPr>
        </p:nvSpPr>
        <p:spPr>
          <a:xfrm>
            <a:off x="1282961" y="677334"/>
            <a:ext cx="9601196" cy="1303867"/>
          </a:xfrm>
          <a:solidFill>
            <a:schemeClr val="bg1"/>
          </a:solidFill>
        </p:spPr>
        <p:txBody>
          <a:bodyPr>
            <a:normAutofit/>
          </a:bodyPr>
          <a:lstStyle/>
          <a:p>
            <a:pPr algn="ctr"/>
            <a:r>
              <a:rPr lang="en-US" altLang="en-US" b="1" dirty="0"/>
              <a:t>What Are Improvements to the Department or Equipment</a:t>
            </a:r>
          </a:p>
        </p:txBody>
      </p:sp>
      <p:sp>
        <p:nvSpPr>
          <p:cNvPr id="3" name="Content Placeholder 2">
            <a:extLst>
              <a:ext uri="{FF2B5EF4-FFF2-40B4-BE49-F238E27FC236}">
                <a16:creationId xmlns:a16="http://schemas.microsoft.com/office/drawing/2014/main" id="{DFA2C456-7B43-4540-BFF2-D4E49C375521}"/>
              </a:ext>
            </a:extLst>
          </p:cNvPr>
          <p:cNvSpPr>
            <a:spLocks noGrp="1"/>
          </p:cNvSpPr>
          <p:nvPr>
            <p:ph idx="1"/>
          </p:nvPr>
        </p:nvSpPr>
        <p:spPr>
          <a:xfrm>
            <a:off x="2720817" y="2206594"/>
            <a:ext cx="8514095" cy="4525963"/>
          </a:xfrm>
        </p:spPr>
        <p:txBody>
          <a:bodyPr/>
          <a:lstStyle/>
          <a:p>
            <a:r>
              <a:rPr lang="en-US" altLang="en-US" sz="4400" dirty="0"/>
              <a:t>Purchase of a Fire Truck is most common</a:t>
            </a:r>
          </a:p>
          <a:p>
            <a:r>
              <a:rPr lang="en-US" altLang="en-US" sz="4400" dirty="0" err="1"/>
              <a:t>Airpacks</a:t>
            </a:r>
            <a:r>
              <a:rPr lang="en-US" altLang="en-US" sz="4400" dirty="0"/>
              <a:t>/Compressors</a:t>
            </a:r>
          </a:p>
          <a:p>
            <a:r>
              <a:rPr lang="en-US" altLang="en-US" sz="4400" dirty="0"/>
              <a:t>New Station Construction or Addition</a:t>
            </a:r>
          </a:p>
          <a:p>
            <a:r>
              <a:rPr lang="en-US" altLang="en-US" sz="4400" dirty="0"/>
              <a:t>Firefighter Turnout Gear</a:t>
            </a:r>
          </a:p>
          <a:p>
            <a:endParaRPr lang="en-US" altLang="en-US" sz="4400" dirty="0"/>
          </a:p>
          <a:p>
            <a:endParaRPr lang="en-US" altLang="en-US" sz="4400" dirty="0"/>
          </a:p>
        </p:txBody>
      </p:sp>
      <p:grpSp>
        <p:nvGrpSpPr>
          <p:cNvPr id="4" name="Group 3"/>
          <p:cNvGrpSpPr/>
          <p:nvPr/>
        </p:nvGrpSpPr>
        <p:grpSpPr>
          <a:xfrm>
            <a:off x="2483563" y="265530"/>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11" y="5763883"/>
            <a:ext cx="2590806" cy="968674"/>
          </a:xfrm>
          <a:prstGeom prst="rect">
            <a:avLst/>
          </a:prstGeom>
        </p:spPr>
      </p:pic>
    </p:spTree>
    <p:extLst>
      <p:ext uri="{BB962C8B-B14F-4D97-AF65-F5344CB8AC3E}">
        <p14:creationId xmlns:p14="http://schemas.microsoft.com/office/powerpoint/2010/main" val="3100218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a:extLst>
              <a:ext uri="{FF2B5EF4-FFF2-40B4-BE49-F238E27FC236}">
                <a16:creationId xmlns:a16="http://schemas.microsoft.com/office/drawing/2014/main" id="{6FA82249-E84A-4B6F-9081-3A972ADD1DC5}"/>
              </a:ext>
            </a:extLst>
          </p:cNvPr>
          <p:cNvSpPr>
            <a:spLocks noGrp="1"/>
          </p:cNvSpPr>
          <p:nvPr>
            <p:ph type="title"/>
          </p:nvPr>
        </p:nvSpPr>
        <p:spPr>
          <a:xfrm>
            <a:off x="1951038" y="645565"/>
            <a:ext cx="8229600" cy="1143000"/>
          </a:xfrm>
          <a:solidFill>
            <a:schemeClr val="bg1"/>
          </a:solidFill>
        </p:spPr>
        <p:txBody>
          <a:bodyPr/>
          <a:lstStyle/>
          <a:p>
            <a:pPr algn="ctr"/>
            <a:r>
              <a:rPr lang="en-US" altLang="en-US" b="1" dirty="0"/>
              <a:t>Loan Warrant Contract</a:t>
            </a:r>
          </a:p>
        </p:txBody>
      </p:sp>
      <p:sp>
        <p:nvSpPr>
          <p:cNvPr id="3" name="Content Placeholder 2">
            <a:extLst>
              <a:ext uri="{FF2B5EF4-FFF2-40B4-BE49-F238E27FC236}">
                <a16:creationId xmlns:a16="http://schemas.microsoft.com/office/drawing/2014/main" id="{5C11F220-AB32-4885-A5F8-042DEF20BAF4}"/>
              </a:ext>
            </a:extLst>
          </p:cNvPr>
          <p:cNvSpPr>
            <a:spLocks noGrp="1"/>
          </p:cNvSpPr>
          <p:nvPr>
            <p:ph idx="1"/>
          </p:nvPr>
        </p:nvSpPr>
        <p:spPr>
          <a:xfrm>
            <a:off x="1794294" y="1850275"/>
            <a:ext cx="9858948" cy="4525963"/>
          </a:xfrm>
        </p:spPr>
        <p:txBody>
          <a:bodyPr>
            <a:normAutofit lnSpcReduction="10000"/>
          </a:bodyPr>
          <a:lstStyle/>
          <a:p>
            <a:r>
              <a:rPr lang="en-US" altLang="en-US" sz="3600" dirty="0"/>
              <a:t>Make sure you have a signed loan warrant in place</a:t>
            </a:r>
          </a:p>
          <a:p>
            <a:r>
              <a:rPr lang="en-US" altLang="en-US" sz="3600" dirty="0"/>
              <a:t>Make sure the governing body attorney is involved and certifies the contract</a:t>
            </a:r>
          </a:p>
          <a:p>
            <a:r>
              <a:rPr lang="en-US" altLang="en-US" sz="3600" dirty="0"/>
              <a:t>We have a sample contract in the FRA Handbook</a:t>
            </a:r>
          </a:p>
          <a:p>
            <a:r>
              <a:rPr lang="en-US" altLang="en-US" sz="3600" dirty="0"/>
              <a:t>We can send you an electronic version upon request</a:t>
            </a:r>
          </a:p>
          <a:p>
            <a:r>
              <a:rPr lang="en-US" altLang="en-US" sz="3600" dirty="0"/>
              <a:t>Send me a copy and I will upload it into your FRA Online File.</a:t>
            </a:r>
          </a:p>
        </p:txBody>
      </p:sp>
      <p:grpSp>
        <p:nvGrpSpPr>
          <p:cNvPr id="4" name="Group 3"/>
          <p:cNvGrpSpPr/>
          <p:nvPr/>
        </p:nvGrpSpPr>
        <p:grpSpPr>
          <a:xfrm>
            <a:off x="2465842" y="248864"/>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2" y="5824267"/>
            <a:ext cx="2590806" cy="968674"/>
          </a:xfrm>
          <a:prstGeom prst="rect">
            <a:avLst/>
          </a:prstGeom>
        </p:spPr>
      </p:pic>
    </p:spTree>
    <p:extLst>
      <p:ext uri="{BB962C8B-B14F-4D97-AF65-F5344CB8AC3E}">
        <p14:creationId xmlns:p14="http://schemas.microsoft.com/office/powerpoint/2010/main" val="3293598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077" y="863535"/>
            <a:ext cx="10515600" cy="1325563"/>
          </a:xfrm>
          <a:solidFill>
            <a:schemeClr val="bg1"/>
          </a:solidFill>
        </p:spPr>
        <p:txBody>
          <a:bodyPr>
            <a:normAutofit/>
          </a:bodyPr>
          <a:lstStyle/>
          <a:p>
            <a:pPr algn="ctr"/>
            <a:r>
              <a:rPr lang="en-US" sz="4800" b="1" dirty="0"/>
              <a:t>Loan Warrant </a:t>
            </a:r>
            <a:r>
              <a:rPr lang="en-US" sz="4800" b="1" dirty="0" smtClean="0"/>
              <a:t>Interest-How to Report it?</a:t>
            </a:r>
            <a:endParaRPr lang="en-US" sz="4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5030" y="2422311"/>
            <a:ext cx="7957986" cy="4228103"/>
          </a:xfrm>
        </p:spPr>
      </p:pic>
      <p:sp>
        <p:nvSpPr>
          <p:cNvPr id="5" name="Rectangle 4"/>
          <p:cNvSpPr/>
          <p:nvPr/>
        </p:nvSpPr>
        <p:spPr>
          <a:xfrm>
            <a:off x="8894202" y="3238316"/>
            <a:ext cx="1292157" cy="350273"/>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Line Callout 2 5"/>
          <p:cNvSpPr/>
          <p:nvPr/>
        </p:nvSpPr>
        <p:spPr>
          <a:xfrm>
            <a:off x="10689077" y="2659627"/>
            <a:ext cx="1219200" cy="838200"/>
          </a:xfrm>
          <a:prstGeom prst="borderCallout2">
            <a:avLst>
              <a:gd name="adj1" fmla="val 991"/>
              <a:gd name="adj2" fmla="val -484"/>
              <a:gd name="adj3" fmla="val 18750"/>
              <a:gd name="adj4" fmla="val -16667"/>
              <a:gd name="adj5" fmla="val 83325"/>
              <a:gd name="adj6" fmla="val -4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Loan Interest Here</a:t>
            </a:r>
            <a:endParaRPr lang="en-US" dirty="0"/>
          </a:p>
        </p:txBody>
      </p:sp>
      <p:grpSp>
        <p:nvGrpSpPr>
          <p:cNvPr id="7" name="Group 6"/>
          <p:cNvGrpSpPr/>
          <p:nvPr/>
        </p:nvGrpSpPr>
        <p:grpSpPr>
          <a:xfrm>
            <a:off x="2440881" y="422340"/>
            <a:ext cx="7199992" cy="76200"/>
            <a:chOff x="3003942" y="712749"/>
            <a:chExt cx="7199992" cy="76200"/>
          </a:xfrm>
        </p:grpSpPr>
        <p:sp>
          <p:nvSpPr>
            <p:cNvPr id="8" name="Rectangle 7"/>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55" y="5863195"/>
            <a:ext cx="2590806" cy="968674"/>
          </a:xfrm>
          <a:prstGeom prst="rect">
            <a:avLst/>
          </a:prstGeom>
        </p:spPr>
      </p:pic>
    </p:spTree>
    <p:extLst>
      <p:ext uri="{BB962C8B-B14F-4D97-AF65-F5344CB8AC3E}">
        <p14:creationId xmlns:p14="http://schemas.microsoft.com/office/powerpoint/2010/main" val="349062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887" y="324506"/>
            <a:ext cx="9601196" cy="1303867"/>
          </a:xfrm>
          <a:solidFill>
            <a:schemeClr val="bg1"/>
          </a:solidFill>
        </p:spPr>
        <p:txBody>
          <a:bodyPr>
            <a:normAutofit/>
          </a:bodyPr>
          <a:lstStyle/>
          <a:p>
            <a:pPr algn="ctr"/>
            <a:r>
              <a:rPr lang="en-US" sz="4000" b="1" dirty="0"/>
              <a:t>Reporting Loans on Financial </a:t>
            </a:r>
            <a:r>
              <a:rPr lang="en-US" sz="4000" b="1" dirty="0" smtClean="0"/>
              <a:t>Statement-</a:t>
            </a:r>
            <a:br>
              <a:rPr lang="en-US" sz="4000" b="1" dirty="0" smtClean="0"/>
            </a:br>
            <a:r>
              <a:rPr lang="en-US" sz="4000" b="1" dirty="0" smtClean="0"/>
              <a:t>Under Assets</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5064" y="1429965"/>
            <a:ext cx="8305181" cy="5092884"/>
          </a:xfrm>
          <a:prstGeom prst="rect">
            <a:avLst/>
          </a:prstGeom>
        </p:spPr>
      </p:pic>
      <p:sp>
        <p:nvSpPr>
          <p:cNvPr id="6" name="Line Callout 2 5"/>
          <p:cNvSpPr/>
          <p:nvPr/>
        </p:nvSpPr>
        <p:spPr>
          <a:xfrm>
            <a:off x="10504630" y="2453705"/>
            <a:ext cx="1905000" cy="1219200"/>
          </a:xfrm>
          <a:prstGeom prst="borderCallout2">
            <a:avLst>
              <a:gd name="adj1" fmla="val 436"/>
              <a:gd name="adj2" fmla="val -519"/>
              <a:gd name="adj3" fmla="val 18750"/>
              <a:gd name="adj4" fmla="val -16667"/>
              <a:gd name="adj5" fmla="val 103779"/>
              <a:gd name="adj6" fmla="val -48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 year’s payments will be deposited in your checking account</a:t>
            </a:r>
            <a:endParaRPr lang="en-US" dirty="0"/>
          </a:p>
        </p:txBody>
      </p:sp>
      <p:sp>
        <p:nvSpPr>
          <p:cNvPr id="7" name="Line Callout 2 6"/>
          <p:cNvSpPr/>
          <p:nvPr/>
        </p:nvSpPr>
        <p:spPr>
          <a:xfrm>
            <a:off x="10601906" y="4696646"/>
            <a:ext cx="1905000" cy="1219200"/>
          </a:xfrm>
          <a:prstGeom prst="borderCallout2">
            <a:avLst>
              <a:gd name="adj1" fmla="val 436"/>
              <a:gd name="adj2" fmla="val -519"/>
              <a:gd name="adj3" fmla="val 18750"/>
              <a:gd name="adj4" fmla="val -16667"/>
              <a:gd name="adj5" fmla="val 35027"/>
              <a:gd name="adj6" fmla="val -456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Decrease the loan warrant amount by the same deposit amount</a:t>
            </a:r>
            <a:endParaRPr lang="en-US" dirty="0"/>
          </a:p>
        </p:txBody>
      </p:sp>
      <p:grpSp>
        <p:nvGrpSpPr>
          <p:cNvPr id="8" name="Group 7"/>
          <p:cNvGrpSpPr/>
          <p:nvPr/>
        </p:nvGrpSpPr>
        <p:grpSpPr>
          <a:xfrm>
            <a:off x="2592108" y="248306"/>
            <a:ext cx="7199992" cy="76200"/>
            <a:chOff x="3003942" y="712749"/>
            <a:chExt cx="7199992" cy="76200"/>
          </a:xfrm>
        </p:grpSpPr>
        <p:sp>
          <p:nvSpPr>
            <p:cNvPr id="9" name="Rectangle 8"/>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8389"/>
            <a:ext cx="2590806" cy="968674"/>
          </a:xfrm>
          <a:prstGeom prst="rect">
            <a:avLst/>
          </a:prstGeom>
        </p:spPr>
      </p:pic>
    </p:spTree>
    <p:extLst>
      <p:ext uri="{BB962C8B-B14F-4D97-AF65-F5344CB8AC3E}">
        <p14:creationId xmlns:p14="http://schemas.microsoft.com/office/powerpoint/2010/main" val="628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2163" y="1177503"/>
            <a:ext cx="8492704" cy="4917057"/>
          </a:xfrm>
          <a:prstGeom prst="rect">
            <a:avLst/>
          </a:prstGeom>
          <a:ln w="88900" cap="sq" cmpd="thickThin">
            <a:solidFill>
              <a:srgbClr val="0070C0"/>
            </a:solidFill>
            <a:prstDash val="solid"/>
            <a:miter lim="800000"/>
          </a:ln>
          <a:effectLst>
            <a:innerShdw blurRad="76200">
              <a:srgbClr val="000000"/>
            </a:innerShdw>
          </a:effectLst>
        </p:spPr>
      </p:pic>
      <p:sp>
        <p:nvSpPr>
          <p:cNvPr id="8" name="Rectangle 7"/>
          <p:cNvSpPr/>
          <p:nvPr/>
        </p:nvSpPr>
        <p:spPr>
          <a:xfrm>
            <a:off x="5250483" y="1906436"/>
            <a:ext cx="836762" cy="74187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Plainville June 1</a:t>
            </a:r>
          </a:p>
        </p:txBody>
      </p:sp>
      <p:sp>
        <p:nvSpPr>
          <p:cNvPr id="9" name="Rectangle 8"/>
          <p:cNvSpPr/>
          <p:nvPr/>
        </p:nvSpPr>
        <p:spPr>
          <a:xfrm>
            <a:off x="7182145" y="1742535"/>
            <a:ext cx="866300" cy="82238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Concordia March 2</a:t>
            </a:r>
            <a:endParaRPr lang="en-US" sz="1200" b="1" dirty="0"/>
          </a:p>
        </p:txBody>
      </p:sp>
      <p:sp>
        <p:nvSpPr>
          <p:cNvPr id="10" name="Rectangle 9"/>
          <p:cNvSpPr/>
          <p:nvPr/>
        </p:nvSpPr>
        <p:spPr>
          <a:xfrm>
            <a:off x="5862934" y="3299598"/>
            <a:ext cx="875581" cy="81088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Ellinwood Sept. 14</a:t>
            </a:r>
            <a:endParaRPr lang="en-US" sz="1200" b="1" dirty="0"/>
          </a:p>
        </p:txBody>
      </p:sp>
      <p:sp>
        <p:nvSpPr>
          <p:cNvPr id="12" name="Rectangle 11"/>
          <p:cNvSpPr/>
          <p:nvPr/>
        </p:nvSpPr>
        <p:spPr>
          <a:xfrm>
            <a:off x="7097383" y="2760450"/>
            <a:ext cx="948905" cy="7591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FRA Seminar Jan. 19</a:t>
            </a:r>
            <a:endParaRPr lang="en-US" sz="1400" b="1" dirty="0"/>
          </a:p>
        </p:txBody>
      </p:sp>
      <p:sp>
        <p:nvSpPr>
          <p:cNvPr id="13" name="Rectangle 12"/>
          <p:cNvSpPr/>
          <p:nvPr/>
        </p:nvSpPr>
        <p:spPr>
          <a:xfrm>
            <a:off x="6791145" y="3519574"/>
            <a:ext cx="1570008" cy="92302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KSFFA Conference</a:t>
            </a:r>
          </a:p>
          <a:p>
            <a:pPr algn="ctr"/>
            <a:r>
              <a:rPr lang="en-US" sz="1400" b="1" dirty="0" smtClean="0"/>
              <a:t>Salina</a:t>
            </a:r>
          </a:p>
          <a:p>
            <a:pPr algn="ctr"/>
            <a:r>
              <a:rPr lang="en-US" sz="1400" b="1" dirty="0" smtClean="0"/>
              <a:t>April 25-27</a:t>
            </a:r>
            <a:endParaRPr lang="en-US" sz="1400" b="1" dirty="0"/>
          </a:p>
        </p:txBody>
      </p:sp>
      <p:sp>
        <p:nvSpPr>
          <p:cNvPr id="14" name="Rectangle 13"/>
          <p:cNvSpPr/>
          <p:nvPr/>
        </p:nvSpPr>
        <p:spPr>
          <a:xfrm>
            <a:off x="7334237" y="4644601"/>
            <a:ext cx="907178" cy="62397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Clearwater</a:t>
            </a:r>
          </a:p>
          <a:p>
            <a:pPr algn="ctr"/>
            <a:r>
              <a:rPr lang="en-US" sz="1200" b="1" dirty="0" smtClean="0"/>
              <a:t>May 18</a:t>
            </a:r>
            <a:endParaRPr lang="en-US" sz="1200" b="1" dirty="0"/>
          </a:p>
        </p:txBody>
      </p:sp>
      <p:sp>
        <p:nvSpPr>
          <p:cNvPr id="15" name="Rectangle 14"/>
          <p:cNvSpPr/>
          <p:nvPr/>
        </p:nvSpPr>
        <p:spPr>
          <a:xfrm>
            <a:off x="10390514" y="5466990"/>
            <a:ext cx="746187" cy="62757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Downs</a:t>
            </a:r>
          </a:p>
          <a:p>
            <a:pPr algn="ctr"/>
            <a:r>
              <a:rPr lang="en-US" sz="1400" b="1" dirty="0" smtClean="0"/>
              <a:t>Dec. 7</a:t>
            </a:r>
            <a:endParaRPr lang="en-US" sz="1400" b="1" dirty="0"/>
          </a:p>
        </p:txBody>
      </p:sp>
      <p:sp>
        <p:nvSpPr>
          <p:cNvPr id="16" name="Rectangle 15"/>
          <p:cNvSpPr/>
          <p:nvPr/>
        </p:nvSpPr>
        <p:spPr>
          <a:xfrm>
            <a:off x="10293467" y="4837263"/>
            <a:ext cx="940280" cy="62972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Galena</a:t>
            </a:r>
          </a:p>
          <a:p>
            <a:pPr algn="ctr"/>
            <a:r>
              <a:rPr lang="en-US" sz="1400" b="1" dirty="0" smtClean="0"/>
              <a:t>July 13</a:t>
            </a:r>
            <a:endParaRPr lang="en-US" sz="1400" b="1" dirty="0"/>
          </a:p>
        </p:txBody>
      </p:sp>
      <p:sp>
        <p:nvSpPr>
          <p:cNvPr id="17" name="Rectangle 16"/>
          <p:cNvSpPr/>
          <p:nvPr/>
        </p:nvSpPr>
        <p:spPr>
          <a:xfrm>
            <a:off x="9178505" y="2445582"/>
            <a:ext cx="1052423" cy="77637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SCAFFA</a:t>
            </a:r>
          </a:p>
          <a:p>
            <a:pPr algn="ctr"/>
            <a:r>
              <a:rPr lang="en-US" sz="1400" b="1" dirty="0" smtClean="0"/>
              <a:t>March 21</a:t>
            </a:r>
          </a:p>
          <a:p>
            <a:pPr algn="ctr"/>
            <a:r>
              <a:rPr lang="en-US" sz="1400" b="1" dirty="0" smtClean="0"/>
              <a:t>Booth</a:t>
            </a:r>
            <a:endParaRPr lang="en-US" sz="1400" b="1" dirty="0"/>
          </a:p>
        </p:txBody>
      </p:sp>
      <p:sp>
        <p:nvSpPr>
          <p:cNvPr id="18" name="TextBox 17"/>
          <p:cNvSpPr txBox="1"/>
          <p:nvPr/>
        </p:nvSpPr>
        <p:spPr>
          <a:xfrm>
            <a:off x="1751163" y="254476"/>
            <a:ext cx="7953554" cy="769441"/>
          </a:xfrm>
          <a:prstGeom prst="rect">
            <a:avLst/>
          </a:prstGeom>
          <a:solidFill>
            <a:schemeClr val="bg1"/>
          </a:solidFill>
        </p:spPr>
        <p:txBody>
          <a:bodyPr wrap="square" rtlCol="0">
            <a:spAutoFit/>
          </a:bodyPr>
          <a:lstStyle/>
          <a:p>
            <a:pPr algn="ctr"/>
            <a:r>
              <a:rPr lang="en-US" sz="4400" b="1" dirty="0" smtClean="0"/>
              <a:t>2019 FRA Training</a:t>
            </a:r>
            <a:endParaRPr lang="en-US" sz="4400" b="1" dirty="0"/>
          </a:p>
        </p:txBody>
      </p:sp>
      <p:grpSp>
        <p:nvGrpSpPr>
          <p:cNvPr id="19" name="Group 18"/>
          <p:cNvGrpSpPr/>
          <p:nvPr/>
        </p:nvGrpSpPr>
        <p:grpSpPr>
          <a:xfrm>
            <a:off x="2544793" y="146649"/>
            <a:ext cx="7199992" cy="76200"/>
            <a:chOff x="3003942" y="712749"/>
            <a:chExt cx="7199992" cy="76200"/>
          </a:xfrm>
        </p:grpSpPr>
        <p:sp>
          <p:nvSpPr>
            <p:cNvPr id="20" name="Rectangle 19"/>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89326"/>
            <a:ext cx="2590806" cy="968674"/>
          </a:xfrm>
          <a:prstGeom prst="rect">
            <a:avLst/>
          </a:prstGeom>
        </p:spPr>
      </p:pic>
    </p:spTree>
    <p:extLst>
      <p:ext uri="{BB962C8B-B14F-4D97-AF65-F5344CB8AC3E}">
        <p14:creationId xmlns:p14="http://schemas.microsoft.com/office/powerpoint/2010/main" val="12766712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p:cNvSpPr>
            <a:spLocks noGrp="1"/>
          </p:cNvSpPr>
          <p:nvPr>
            <p:ph type="ctrTitle"/>
          </p:nvPr>
        </p:nvSpPr>
        <p:spPr>
          <a:xfrm>
            <a:off x="2966087" y="2446231"/>
            <a:ext cx="6815669" cy="1684324"/>
          </a:xfrm>
        </p:spPr>
        <p:txBody>
          <a:bodyPr/>
          <a:lstStyle/>
          <a:p>
            <a:r>
              <a:rPr lang="en-US" altLang="en-US" sz="5400" b="1" dirty="0"/>
              <a:t>Junior Firefighter Program</a:t>
            </a:r>
          </a:p>
        </p:txBody>
      </p:sp>
      <p:grpSp>
        <p:nvGrpSpPr>
          <p:cNvPr id="3" name="Group 2"/>
          <p:cNvGrpSpPr/>
          <p:nvPr/>
        </p:nvGrpSpPr>
        <p:grpSpPr>
          <a:xfrm>
            <a:off x="2581764" y="483975"/>
            <a:ext cx="7199992" cy="76200"/>
            <a:chOff x="3003942" y="712749"/>
            <a:chExt cx="7199992" cy="76200"/>
          </a:xfrm>
        </p:grpSpPr>
        <p:sp>
          <p:nvSpPr>
            <p:cNvPr id="4" name="Rectangle 3"/>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84" y="5599981"/>
            <a:ext cx="2590806" cy="968674"/>
          </a:xfrm>
          <a:prstGeom prst="rect">
            <a:avLst/>
          </a:prstGeom>
        </p:spPr>
      </p:pic>
    </p:spTree>
    <p:extLst>
      <p:ext uri="{BB962C8B-B14F-4D97-AF65-F5344CB8AC3E}">
        <p14:creationId xmlns:p14="http://schemas.microsoft.com/office/powerpoint/2010/main" val="40613599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268" y="625415"/>
            <a:ext cx="8229600" cy="762000"/>
          </a:xfrm>
        </p:spPr>
        <p:txBody>
          <a:bodyPr rtlCol="0">
            <a:normAutofit fontScale="90000"/>
          </a:bodyPr>
          <a:lstStyle/>
          <a:p>
            <a:pPr algn="ctr" fontAlgn="auto">
              <a:spcAft>
                <a:spcPts val="0"/>
              </a:spcAft>
              <a:defRPr/>
            </a:pPr>
            <a:r>
              <a:rPr lang="en-US" b="1" dirty="0"/>
              <a:t>Kansas Child Labor Law K.S.A. 28-602</a:t>
            </a:r>
          </a:p>
        </p:txBody>
      </p:sp>
      <p:sp>
        <p:nvSpPr>
          <p:cNvPr id="3" name="Content Placeholder 2"/>
          <p:cNvSpPr>
            <a:spLocks noGrp="1"/>
          </p:cNvSpPr>
          <p:nvPr>
            <p:ph idx="1"/>
          </p:nvPr>
        </p:nvSpPr>
        <p:spPr>
          <a:xfrm>
            <a:off x="1854679" y="1719532"/>
            <a:ext cx="8229600" cy="4724400"/>
          </a:xfrm>
        </p:spPr>
        <p:txBody>
          <a:bodyPr rtlCol="0">
            <a:normAutofit/>
          </a:bodyPr>
          <a:lstStyle/>
          <a:p>
            <a:pPr fontAlgn="auto">
              <a:spcAft>
                <a:spcPts val="0"/>
              </a:spcAft>
              <a:defRPr/>
            </a:pPr>
            <a:r>
              <a:rPr lang="en-US" dirty="0"/>
              <a:t>No child under eighteen (18) years of age shall be at any time employed in any:</a:t>
            </a:r>
          </a:p>
          <a:p>
            <a:pPr lvl="1" fontAlgn="auto">
              <a:spcAft>
                <a:spcPts val="0"/>
              </a:spcAft>
              <a:defRPr/>
            </a:pPr>
            <a:r>
              <a:rPr lang="en-US" dirty="0"/>
              <a:t> occupation, trade or business </a:t>
            </a:r>
          </a:p>
          <a:p>
            <a:pPr lvl="1" fontAlgn="auto">
              <a:spcAft>
                <a:spcPts val="0"/>
              </a:spcAft>
              <a:defRPr/>
            </a:pPr>
            <a:r>
              <a:rPr lang="en-US" b="1" u="sng" dirty="0"/>
              <a:t>which is in any way </a:t>
            </a:r>
            <a:r>
              <a:rPr lang="en-US" dirty="0"/>
              <a:t>dangerous or injurious to the life, health, safety, morals or welfare of such minor.</a:t>
            </a:r>
          </a:p>
          <a:p>
            <a:pPr fontAlgn="auto">
              <a:spcAft>
                <a:spcPts val="0"/>
              </a:spcAft>
              <a:defRPr/>
            </a:pPr>
            <a:r>
              <a:rPr lang="en-US" dirty="0"/>
              <a:t>If they're underage, you're liable because minors can’t be held fully accountable for their behavior. </a:t>
            </a:r>
          </a:p>
          <a:p>
            <a:pPr fontAlgn="auto">
              <a:spcAft>
                <a:spcPts val="0"/>
              </a:spcAft>
              <a:defRPr/>
            </a:pPr>
            <a:r>
              <a:rPr lang="en-US" dirty="0"/>
              <a:t>So, if you have an Explorer program, you may have to limit their participation to just the classroom.</a:t>
            </a:r>
          </a:p>
        </p:txBody>
      </p:sp>
      <p:sp>
        <p:nvSpPr>
          <p:cNvPr id="4" name="Rounded Rectangle 3"/>
          <p:cNvSpPr/>
          <p:nvPr/>
        </p:nvSpPr>
        <p:spPr>
          <a:xfrm>
            <a:off x="1931067" y="1515374"/>
            <a:ext cx="8153400" cy="45720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Boy Scouts of America</a:t>
            </a:r>
          </a:p>
        </p:txBody>
      </p:sp>
      <p:grpSp>
        <p:nvGrpSpPr>
          <p:cNvPr id="5" name="Group 4"/>
          <p:cNvGrpSpPr/>
          <p:nvPr/>
        </p:nvGrpSpPr>
        <p:grpSpPr>
          <a:xfrm>
            <a:off x="2529072" y="293298"/>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55" y="5730996"/>
            <a:ext cx="2590806" cy="968674"/>
          </a:xfrm>
          <a:prstGeom prst="rect">
            <a:avLst/>
          </a:prstGeom>
        </p:spPr>
      </p:pic>
    </p:spTree>
    <p:extLst>
      <p:ext uri="{BB962C8B-B14F-4D97-AF65-F5344CB8AC3E}">
        <p14:creationId xmlns:p14="http://schemas.microsoft.com/office/powerpoint/2010/main" val="82852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169" y="718808"/>
            <a:ext cx="10515600" cy="1325563"/>
          </a:xfrm>
        </p:spPr>
        <p:txBody>
          <a:bodyPr>
            <a:noAutofit/>
          </a:bodyPr>
          <a:lstStyle/>
          <a:p>
            <a:pPr algn="ctr"/>
            <a:r>
              <a:rPr lang="en-US" b="1" dirty="0" smtClean="0"/>
              <a:t>Redetermination </a:t>
            </a:r>
            <a:br>
              <a:rPr lang="en-US" b="1" dirty="0" smtClean="0"/>
            </a:br>
            <a:r>
              <a:rPr lang="en-US" b="1" dirty="0" smtClean="0"/>
              <a:t>CY2018</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2601285"/>
              </p:ext>
            </p:extLst>
          </p:nvPr>
        </p:nvGraphicFramePr>
        <p:xfrm>
          <a:off x="2700338" y="2490789"/>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2499973" y="272390"/>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532" y="5789762"/>
            <a:ext cx="2590806" cy="968674"/>
          </a:xfrm>
          <a:prstGeom prst="rect">
            <a:avLst/>
          </a:prstGeom>
        </p:spPr>
      </p:pic>
    </p:spTree>
    <p:extLst>
      <p:ext uri="{BB962C8B-B14F-4D97-AF65-F5344CB8AC3E}">
        <p14:creationId xmlns:p14="http://schemas.microsoft.com/office/powerpoint/2010/main" val="406580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graphicEl>
                                              <a:dgm id="{423B8DBA-13FA-4AC6-BE0C-CCF9EFF0B427}"/>
                                            </p:graphicEl>
                                          </p:spTgt>
                                        </p:tgtEl>
                                        <p:attrNameLst>
                                          <p:attrName>style.visibility</p:attrName>
                                        </p:attrNameLst>
                                      </p:cBhvr>
                                      <p:to>
                                        <p:strVal val="visible"/>
                                      </p:to>
                                    </p:set>
                                    <p:animEffect transition="in" filter="fade">
                                      <p:cBhvr>
                                        <p:cTn id="7" dur="1000"/>
                                        <p:tgtEl>
                                          <p:spTgt spid="5">
                                            <p:graphicEl>
                                              <a:dgm id="{423B8DBA-13FA-4AC6-BE0C-CCF9EFF0B427}"/>
                                            </p:graphicEl>
                                          </p:spTgt>
                                        </p:tgtEl>
                                      </p:cBhvr>
                                    </p:animEffect>
                                    <p:anim calcmode="lin" valueType="num">
                                      <p:cBhvr>
                                        <p:cTn id="8" dur="1000" fill="hold"/>
                                        <p:tgtEl>
                                          <p:spTgt spid="5">
                                            <p:graphicEl>
                                              <a:dgm id="{423B8DBA-13FA-4AC6-BE0C-CCF9EFF0B427}"/>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423B8DBA-13FA-4AC6-BE0C-CCF9EFF0B42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graphicEl>
                                              <a:dgm id="{FA54C844-4CCE-4FAA-AFB9-7FD00CE548CC}"/>
                                            </p:graphicEl>
                                          </p:spTgt>
                                        </p:tgtEl>
                                        <p:attrNameLst>
                                          <p:attrName>style.visibility</p:attrName>
                                        </p:attrNameLst>
                                      </p:cBhvr>
                                      <p:to>
                                        <p:strVal val="visible"/>
                                      </p:to>
                                    </p:set>
                                    <p:animEffect transition="in" filter="fade">
                                      <p:cBhvr>
                                        <p:cTn id="14" dur="1000"/>
                                        <p:tgtEl>
                                          <p:spTgt spid="5">
                                            <p:graphicEl>
                                              <a:dgm id="{FA54C844-4CCE-4FAA-AFB9-7FD00CE548CC}"/>
                                            </p:graphicEl>
                                          </p:spTgt>
                                        </p:tgtEl>
                                      </p:cBhvr>
                                    </p:animEffect>
                                    <p:anim calcmode="lin" valueType="num">
                                      <p:cBhvr>
                                        <p:cTn id="15" dur="1000" fill="hold"/>
                                        <p:tgtEl>
                                          <p:spTgt spid="5">
                                            <p:graphicEl>
                                              <a:dgm id="{FA54C844-4CCE-4FAA-AFB9-7FD00CE548CC}"/>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FA54C844-4CCE-4FAA-AFB9-7FD00CE548CC}"/>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graphicEl>
                                              <a:dgm id="{DB415D44-A3C0-453B-967E-44E8B7126DAE}"/>
                                            </p:graphicEl>
                                          </p:spTgt>
                                        </p:tgtEl>
                                        <p:attrNameLst>
                                          <p:attrName>style.visibility</p:attrName>
                                        </p:attrNameLst>
                                      </p:cBhvr>
                                      <p:to>
                                        <p:strVal val="visible"/>
                                      </p:to>
                                    </p:set>
                                    <p:animEffect transition="in" filter="fade">
                                      <p:cBhvr>
                                        <p:cTn id="21" dur="1000"/>
                                        <p:tgtEl>
                                          <p:spTgt spid="5">
                                            <p:graphicEl>
                                              <a:dgm id="{DB415D44-A3C0-453B-967E-44E8B7126DAE}"/>
                                            </p:graphicEl>
                                          </p:spTgt>
                                        </p:tgtEl>
                                      </p:cBhvr>
                                    </p:animEffect>
                                    <p:anim calcmode="lin" valueType="num">
                                      <p:cBhvr>
                                        <p:cTn id="22" dur="1000" fill="hold"/>
                                        <p:tgtEl>
                                          <p:spTgt spid="5">
                                            <p:graphicEl>
                                              <a:dgm id="{DB415D44-A3C0-453B-967E-44E8B7126DAE}"/>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DB415D44-A3C0-453B-967E-44E8B7126DAE}"/>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graphicEl>
                                              <a:dgm id="{D54284AA-B438-419E-BED3-5F1E26716F67}"/>
                                            </p:graphicEl>
                                          </p:spTgt>
                                        </p:tgtEl>
                                        <p:attrNameLst>
                                          <p:attrName>style.visibility</p:attrName>
                                        </p:attrNameLst>
                                      </p:cBhvr>
                                      <p:to>
                                        <p:strVal val="visible"/>
                                      </p:to>
                                    </p:set>
                                    <p:animEffect transition="in" filter="fade">
                                      <p:cBhvr>
                                        <p:cTn id="28" dur="1000"/>
                                        <p:tgtEl>
                                          <p:spTgt spid="5">
                                            <p:graphicEl>
                                              <a:dgm id="{D54284AA-B438-419E-BED3-5F1E26716F67}"/>
                                            </p:graphicEl>
                                          </p:spTgt>
                                        </p:tgtEl>
                                      </p:cBhvr>
                                    </p:animEffect>
                                    <p:anim calcmode="lin" valueType="num">
                                      <p:cBhvr>
                                        <p:cTn id="29" dur="1000" fill="hold"/>
                                        <p:tgtEl>
                                          <p:spTgt spid="5">
                                            <p:graphicEl>
                                              <a:dgm id="{D54284AA-B438-419E-BED3-5F1E26716F67}"/>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dgm id="{D54284AA-B438-419E-BED3-5F1E26716F67}"/>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graphicEl>
                                              <a:dgm id="{BCA1828D-32C1-4CEC-9720-DBCFB60EA5A9}"/>
                                            </p:graphicEl>
                                          </p:spTgt>
                                        </p:tgtEl>
                                        <p:attrNameLst>
                                          <p:attrName>style.visibility</p:attrName>
                                        </p:attrNameLst>
                                      </p:cBhvr>
                                      <p:to>
                                        <p:strVal val="visible"/>
                                      </p:to>
                                    </p:set>
                                    <p:animEffect transition="in" filter="fade">
                                      <p:cBhvr>
                                        <p:cTn id="35" dur="1000"/>
                                        <p:tgtEl>
                                          <p:spTgt spid="5">
                                            <p:graphicEl>
                                              <a:dgm id="{BCA1828D-32C1-4CEC-9720-DBCFB60EA5A9}"/>
                                            </p:graphicEl>
                                          </p:spTgt>
                                        </p:tgtEl>
                                      </p:cBhvr>
                                    </p:animEffect>
                                    <p:anim calcmode="lin" valueType="num">
                                      <p:cBhvr>
                                        <p:cTn id="36" dur="1000" fill="hold"/>
                                        <p:tgtEl>
                                          <p:spTgt spid="5">
                                            <p:graphicEl>
                                              <a:dgm id="{BCA1828D-32C1-4CEC-9720-DBCFB60EA5A9}"/>
                                            </p:graphicEl>
                                          </p:spTgt>
                                        </p:tgtEl>
                                        <p:attrNameLst>
                                          <p:attrName>ppt_x</p:attrName>
                                        </p:attrNameLst>
                                      </p:cBhvr>
                                      <p:tavLst>
                                        <p:tav tm="0">
                                          <p:val>
                                            <p:strVal val="#ppt_x"/>
                                          </p:val>
                                        </p:tav>
                                        <p:tav tm="100000">
                                          <p:val>
                                            <p:strVal val="#ppt_x"/>
                                          </p:val>
                                        </p:tav>
                                      </p:tavLst>
                                    </p:anim>
                                    <p:anim calcmode="lin" valueType="num">
                                      <p:cBhvr>
                                        <p:cTn id="37" dur="1000" fill="hold"/>
                                        <p:tgtEl>
                                          <p:spTgt spid="5">
                                            <p:graphicEl>
                                              <a:dgm id="{BCA1828D-32C1-4CEC-9720-DBCFB60EA5A9}"/>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
                                            <p:graphicEl>
                                              <a:dgm id="{03B6890A-663A-44FE-95D7-3DFD3CCCEA48}"/>
                                            </p:graphicEl>
                                          </p:spTgt>
                                        </p:tgtEl>
                                        <p:attrNameLst>
                                          <p:attrName>style.visibility</p:attrName>
                                        </p:attrNameLst>
                                      </p:cBhvr>
                                      <p:to>
                                        <p:strVal val="visible"/>
                                      </p:to>
                                    </p:set>
                                    <p:animEffect transition="in" filter="fade">
                                      <p:cBhvr>
                                        <p:cTn id="42" dur="1000"/>
                                        <p:tgtEl>
                                          <p:spTgt spid="5">
                                            <p:graphicEl>
                                              <a:dgm id="{03B6890A-663A-44FE-95D7-3DFD3CCCEA48}"/>
                                            </p:graphicEl>
                                          </p:spTgt>
                                        </p:tgtEl>
                                      </p:cBhvr>
                                    </p:animEffect>
                                    <p:anim calcmode="lin" valueType="num">
                                      <p:cBhvr>
                                        <p:cTn id="43" dur="1000" fill="hold"/>
                                        <p:tgtEl>
                                          <p:spTgt spid="5">
                                            <p:graphicEl>
                                              <a:dgm id="{03B6890A-663A-44FE-95D7-3DFD3CCCEA48}"/>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dgm id="{03B6890A-663A-44FE-95D7-3DFD3CCCEA4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433" y="524934"/>
            <a:ext cx="6798734" cy="1303867"/>
          </a:xfrm>
        </p:spPr>
        <p:txBody>
          <a:bodyPr>
            <a:noAutofit/>
          </a:bodyPr>
          <a:lstStyle/>
          <a:p>
            <a:pPr algn="ctr"/>
            <a:r>
              <a:rPr lang="en-US" sz="4000" b="1" dirty="0" smtClean="0"/>
              <a:t>CY2018 </a:t>
            </a:r>
            <a:r>
              <a:rPr lang="en-US" sz="4000" b="1" dirty="0"/>
              <a:t>Redetermination Cont</a:t>
            </a:r>
            <a:r>
              <a:rPr lang="en-US" sz="4000" dirty="0"/>
              <a:t>.</a:t>
            </a:r>
          </a:p>
        </p:txBody>
      </p:sp>
      <p:sp>
        <p:nvSpPr>
          <p:cNvPr id="3" name="Content Placeholder 2"/>
          <p:cNvSpPr>
            <a:spLocks noGrp="1"/>
          </p:cNvSpPr>
          <p:nvPr>
            <p:ph idx="1"/>
          </p:nvPr>
        </p:nvSpPr>
        <p:spPr>
          <a:xfrm>
            <a:off x="2329132" y="1825625"/>
            <a:ext cx="9024668" cy="4351338"/>
          </a:xfrm>
        </p:spPr>
        <p:txBody>
          <a:bodyPr/>
          <a:lstStyle/>
          <a:p>
            <a:pPr marL="0" indent="0">
              <a:buNone/>
            </a:pPr>
            <a:endParaRPr lang="en-US" dirty="0"/>
          </a:p>
        </p:txBody>
      </p:sp>
      <p:graphicFrame>
        <p:nvGraphicFramePr>
          <p:cNvPr id="4" name="Content Placeholder 7"/>
          <p:cNvGraphicFramePr>
            <a:graphicFrameLocks/>
          </p:cNvGraphicFramePr>
          <p:nvPr>
            <p:extLst>
              <p:ext uri="{D42A27DB-BD31-4B8C-83A1-F6EECF244321}">
                <p14:modId xmlns:p14="http://schemas.microsoft.com/office/powerpoint/2010/main" val="2887126532"/>
              </p:ext>
            </p:extLst>
          </p:nvPr>
        </p:nvGraphicFramePr>
        <p:xfrm>
          <a:off x="2579146" y="1958703"/>
          <a:ext cx="7467600" cy="4490436"/>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4011135631"/>
                    </a:ext>
                  </a:extLst>
                </a:gridCol>
                <a:gridCol w="2463800">
                  <a:extLst>
                    <a:ext uri="{9D8B030D-6E8A-4147-A177-3AD203B41FA5}">
                      <a16:colId xmlns:a16="http://schemas.microsoft.com/office/drawing/2014/main" val="2397026798"/>
                    </a:ext>
                  </a:extLst>
                </a:gridCol>
                <a:gridCol w="2514600">
                  <a:extLst>
                    <a:ext uri="{9D8B030D-6E8A-4147-A177-3AD203B41FA5}">
                      <a16:colId xmlns:a16="http://schemas.microsoft.com/office/drawing/2014/main" val="2783613301"/>
                    </a:ext>
                  </a:extLst>
                </a:gridCol>
              </a:tblGrid>
              <a:tr h="2597611">
                <a:tc>
                  <a:txBody>
                    <a:bodyPr/>
                    <a:lstStyle/>
                    <a:p>
                      <a:pPr algn="ctr"/>
                      <a:r>
                        <a:rPr lang="en-US" sz="3200" b="1" dirty="0" smtClean="0"/>
                        <a:t>Current Distribution</a:t>
                      </a:r>
                      <a:r>
                        <a:rPr lang="en-US" sz="3200" b="1" baseline="0" dirty="0" smtClean="0"/>
                        <a:t> Amount Total</a:t>
                      </a:r>
                      <a:endParaRPr lang="en-US" sz="3200" b="1" dirty="0"/>
                    </a:p>
                  </a:txBody>
                  <a:tcPr/>
                </a:tc>
                <a:tc>
                  <a:txBody>
                    <a:bodyPr/>
                    <a:lstStyle/>
                    <a:p>
                      <a:pPr algn="ctr"/>
                      <a:r>
                        <a:rPr lang="en-US" sz="3200" b="1" dirty="0" smtClean="0"/>
                        <a:t>Estimated Amount Total</a:t>
                      </a:r>
                      <a:endParaRPr lang="en-US" sz="3200" b="1" dirty="0"/>
                    </a:p>
                  </a:txBody>
                  <a:tcPr/>
                </a:tc>
                <a:tc>
                  <a:txBody>
                    <a:bodyPr/>
                    <a:lstStyle/>
                    <a:p>
                      <a:pPr algn="ctr"/>
                      <a:r>
                        <a:rPr lang="en-US" sz="3200" b="1" dirty="0" smtClean="0"/>
                        <a:t>Difference</a:t>
                      </a:r>
                      <a:r>
                        <a:rPr lang="en-US" sz="3200" b="1" baseline="0" dirty="0" smtClean="0"/>
                        <a:t> Total</a:t>
                      </a:r>
                      <a:endParaRPr lang="en-US" sz="3200" b="1" dirty="0"/>
                    </a:p>
                  </a:txBody>
                  <a:tcPr/>
                </a:tc>
                <a:extLst>
                  <a:ext uri="{0D108BD9-81ED-4DB2-BD59-A6C34878D82A}">
                    <a16:rowId xmlns:a16="http://schemas.microsoft.com/office/drawing/2014/main" val="1183548268"/>
                  </a:ext>
                </a:extLst>
              </a:tr>
              <a:tr h="965484">
                <a:tc>
                  <a:txBody>
                    <a:bodyPr/>
                    <a:lstStyle/>
                    <a:p>
                      <a:pPr algn="ctr"/>
                      <a:r>
                        <a:rPr lang="en-US" sz="3200" b="1" dirty="0" smtClean="0"/>
                        <a:t>$2,413,798.98</a:t>
                      </a:r>
                    </a:p>
                    <a:p>
                      <a:pPr algn="ctr"/>
                      <a:endParaRPr lang="en-US" sz="1800" b="1" dirty="0"/>
                    </a:p>
                  </a:txBody>
                  <a:tcPr/>
                </a:tc>
                <a:tc>
                  <a:txBody>
                    <a:bodyPr/>
                    <a:lstStyle/>
                    <a:p>
                      <a:pPr algn="ctr"/>
                      <a:r>
                        <a:rPr lang="en-US" sz="3200" b="1" dirty="0" smtClean="0"/>
                        <a:t>$2,774,601.00</a:t>
                      </a:r>
                      <a:endParaRPr lang="en-US" sz="3200" b="1" dirty="0"/>
                    </a:p>
                  </a:txBody>
                  <a:tcPr/>
                </a:tc>
                <a:tc>
                  <a:txBody>
                    <a:bodyPr/>
                    <a:lstStyle/>
                    <a:p>
                      <a:pPr algn="ctr"/>
                      <a:r>
                        <a:rPr lang="en-US" sz="3200" b="1" dirty="0" smtClean="0"/>
                        <a:t>$360,792.10</a:t>
                      </a:r>
                      <a:endParaRPr lang="en-US" sz="3200" b="1" dirty="0"/>
                    </a:p>
                  </a:txBody>
                  <a:tcPr/>
                </a:tc>
                <a:extLst>
                  <a:ext uri="{0D108BD9-81ED-4DB2-BD59-A6C34878D82A}">
                    <a16:rowId xmlns:a16="http://schemas.microsoft.com/office/drawing/2014/main" val="3601918567"/>
                  </a:ext>
                </a:extLst>
              </a:tr>
              <a:tr h="551705">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00024860"/>
                  </a:ext>
                </a:extLst>
              </a:tr>
            </a:tbl>
          </a:graphicData>
        </a:graphic>
      </p:graphicFrame>
      <p:sp>
        <p:nvSpPr>
          <p:cNvPr id="5" name="Rectangle 4"/>
          <p:cNvSpPr/>
          <p:nvPr/>
        </p:nvSpPr>
        <p:spPr>
          <a:xfrm>
            <a:off x="2329132" y="1529094"/>
            <a:ext cx="9100992" cy="492004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What does this mean?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endParaRPr>
          </a:p>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aramond" panose="02020404030301010803"/>
              </a:rPr>
              <a:t>In CY2017</a:t>
            </a:r>
            <a:r>
              <a:rPr kumimoji="0" lang="en-US" sz="2800" b="1"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Garamond" panose="02020404030301010803"/>
              </a:rPr>
              <a:t> 18</a:t>
            </a:r>
            <a:r>
              <a:rPr kumimoji="0" lang="en-US" sz="28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aramond" panose="02020404030301010803"/>
              </a:rPr>
              <a:t> FRA’s applied for redetermination and their total bill was $</a:t>
            </a:r>
            <a:r>
              <a:rPr lang="en-US" sz="2800" b="1" dirty="0" smtClean="0">
                <a:ln w="0"/>
                <a:solidFill>
                  <a:prstClr val="black"/>
                </a:solidFill>
                <a:effectLst>
                  <a:outerShdw blurRad="38100" dist="19050" dir="2700000" algn="tl" rotWithShape="0">
                    <a:prstClr val="black">
                      <a:alpha val="40000"/>
                    </a:prstClr>
                  </a:outerShdw>
                </a:effectLst>
                <a:latin typeface="Garamond" panose="02020404030301010803"/>
              </a:rPr>
              <a:t>43,527.04</a:t>
            </a:r>
            <a:endParaRPr kumimoji="0" lang="en-US" sz="28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aramond" panose="02020404030301010803"/>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aramond" panose="02020404030301010803"/>
              </a:rPr>
              <a:t>This total bill comes off the top of the must fund from the total distribution amount that was collected through premium taxes</a:t>
            </a: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aramond" panose="02020404030301010803"/>
              </a:rPr>
              <a:t>CY2018 Redetermination Hearing total bill of $</a:t>
            </a:r>
            <a:r>
              <a:rPr lang="en-US" sz="2800" b="1" dirty="0" smtClean="0">
                <a:ln w="0"/>
                <a:solidFill>
                  <a:prstClr val="black"/>
                </a:solidFill>
                <a:effectLst>
                  <a:outerShdw blurRad="38100" dist="19050" dir="2700000" algn="tl" rotWithShape="0">
                    <a:prstClr val="black">
                      <a:alpha val="40000"/>
                    </a:prstClr>
                  </a:outerShdw>
                </a:effectLst>
                <a:latin typeface="Garamond" panose="02020404030301010803"/>
              </a:rPr>
              <a:t>360,792.10</a:t>
            </a:r>
            <a:r>
              <a:rPr kumimoji="0" lang="en-US" sz="28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aramond" panose="02020404030301010803"/>
              </a:rPr>
              <a:t> will be coming off the top of the total distribution amount. That’s a difference of $317,265.06 from the previous</a:t>
            </a:r>
            <a:r>
              <a:rPr kumimoji="0" lang="en-US" sz="2800" b="1" i="0"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Garamond" panose="02020404030301010803"/>
              </a:rPr>
              <a:t> year.</a:t>
            </a:r>
            <a:endPar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endParaRPr>
          </a:p>
        </p:txBody>
      </p:sp>
      <p:grpSp>
        <p:nvGrpSpPr>
          <p:cNvPr id="6" name="Group 5"/>
          <p:cNvGrpSpPr/>
          <p:nvPr/>
        </p:nvGrpSpPr>
        <p:grpSpPr>
          <a:xfrm>
            <a:off x="2419804" y="339316"/>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7" y="5803914"/>
            <a:ext cx="2590806" cy="968674"/>
          </a:xfrm>
          <a:prstGeom prst="rect">
            <a:avLst/>
          </a:prstGeom>
        </p:spPr>
      </p:pic>
    </p:spTree>
    <p:extLst>
      <p:ext uri="{BB962C8B-B14F-4D97-AF65-F5344CB8AC3E}">
        <p14:creationId xmlns:p14="http://schemas.microsoft.com/office/powerpoint/2010/main" val="398610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 calcmode="lin" valueType="num">
                                      <p:cBhvr additive="base">
                                        <p:cTn id="14"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766" y="871178"/>
            <a:ext cx="10515600" cy="1325563"/>
          </a:xfrm>
        </p:spPr>
        <p:txBody>
          <a:bodyPr>
            <a:normAutofit/>
          </a:bodyPr>
          <a:lstStyle/>
          <a:p>
            <a:pPr algn="ctr"/>
            <a:r>
              <a:rPr lang="en-US" sz="4800" b="1" dirty="0"/>
              <a:t>Now What?</a:t>
            </a:r>
          </a:p>
        </p:txBody>
      </p:sp>
      <p:sp>
        <p:nvSpPr>
          <p:cNvPr id="3" name="Content Placeholder 2"/>
          <p:cNvSpPr>
            <a:spLocks noGrp="1"/>
          </p:cNvSpPr>
          <p:nvPr>
            <p:ph idx="1"/>
          </p:nvPr>
        </p:nvSpPr>
        <p:spPr>
          <a:xfrm>
            <a:off x="1424797" y="2496547"/>
            <a:ext cx="9601196" cy="3318936"/>
          </a:xfrm>
          <a:solidFill>
            <a:schemeClr val="accent1">
              <a:lumMod val="60000"/>
              <a:lumOff val="40000"/>
            </a:schemeClr>
          </a:solidFill>
        </p:spPr>
        <p:txBody>
          <a:bodyPr>
            <a:normAutofit/>
          </a:bodyPr>
          <a:lstStyle/>
          <a:p>
            <a:r>
              <a:rPr lang="en-US" sz="3200" b="1" dirty="0"/>
              <a:t>Final Order will be completed in March or April</a:t>
            </a:r>
          </a:p>
          <a:p>
            <a:r>
              <a:rPr lang="en-US" sz="3200" b="1" dirty="0" smtClean="0"/>
              <a:t>44 </a:t>
            </a:r>
            <a:r>
              <a:rPr lang="en-US" sz="3200" b="1" dirty="0"/>
              <a:t>FRA’s </a:t>
            </a:r>
            <a:r>
              <a:rPr lang="en-US" sz="3200" b="1" dirty="0" smtClean="0"/>
              <a:t>will </a:t>
            </a:r>
            <a:r>
              <a:rPr lang="en-US" sz="3200" b="1" dirty="0"/>
              <a:t>see the difference in their distribution amount in June of </a:t>
            </a:r>
            <a:r>
              <a:rPr lang="en-US" sz="3200" b="1" dirty="0" smtClean="0"/>
              <a:t>CY2019 </a:t>
            </a:r>
            <a:r>
              <a:rPr lang="en-US" sz="3200" b="1" dirty="0"/>
              <a:t>when the distribution is made</a:t>
            </a:r>
          </a:p>
        </p:txBody>
      </p:sp>
      <p:grpSp>
        <p:nvGrpSpPr>
          <p:cNvPr id="4" name="Group 3"/>
          <p:cNvGrpSpPr/>
          <p:nvPr/>
        </p:nvGrpSpPr>
        <p:grpSpPr>
          <a:xfrm>
            <a:off x="2496004" y="495173"/>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94" y="5815483"/>
            <a:ext cx="2590806" cy="968674"/>
          </a:xfrm>
          <a:prstGeom prst="rect">
            <a:avLst/>
          </a:prstGeom>
        </p:spPr>
      </p:pic>
    </p:spTree>
    <p:extLst>
      <p:ext uri="{BB962C8B-B14F-4D97-AF65-F5344CB8AC3E}">
        <p14:creationId xmlns:p14="http://schemas.microsoft.com/office/powerpoint/2010/main" val="242959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981200" y="221412"/>
            <a:ext cx="8229600" cy="990600"/>
          </a:xfrm>
        </p:spPr>
        <p:txBody>
          <a:bodyPr/>
          <a:lstStyle/>
          <a:p>
            <a:pPr algn="ctr" eaLnBrk="1" hangingPunct="1"/>
            <a:r>
              <a:rPr lang="en-US" altLang="en-US" b="1" dirty="0" smtClean="0"/>
              <a:t>Redetermination</a:t>
            </a:r>
          </a:p>
        </p:txBody>
      </p:sp>
      <p:sp>
        <p:nvSpPr>
          <p:cNvPr id="41987" name="Rectangle 3"/>
          <p:cNvSpPr>
            <a:spLocks noGrp="1" noChangeArrowheads="1"/>
          </p:cNvSpPr>
          <p:nvPr>
            <p:ph idx="1"/>
          </p:nvPr>
        </p:nvSpPr>
        <p:spPr>
          <a:xfrm>
            <a:off x="1905000" y="1295400"/>
            <a:ext cx="8534400" cy="5562600"/>
          </a:xfrm>
        </p:spPr>
        <p:txBody>
          <a:bodyPr/>
          <a:lstStyle/>
          <a:p>
            <a:pPr marL="273050" indent="-273050">
              <a:lnSpc>
                <a:spcPct val="80000"/>
              </a:lnSpc>
              <a:buFont typeface="Wingdings 3" panose="05040102010807070707" pitchFamily="18" charset="2"/>
              <a:buChar char=""/>
            </a:pPr>
            <a:r>
              <a:rPr lang="en-US" altLang="en-US" smtClean="0"/>
              <a:t>Requirements for Requesting a Redetermination:</a:t>
            </a:r>
          </a:p>
          <a:p>
            <a:pPr marL="547688" lvl="1" indent="-273050">
              <a:lnSpc>
                <a:spcPct val="80000"/>
              </a:lnSpc>
              <a:buFont typeface="Wingdings 3" panose="05040102010807070707" pitchFamily="18" charset="2"/>
              <a:buChar char=""/>
            </a:pPr>
            <a:r>
              <a:rPr lang="en-US" altLang="en-US" sz="1800"/>
              <a:t>You must have a “change in circumstances” in order to apply.  </a:t>
            </a:r>
          </a:p>
          <a:p>
            <a:pPr marL="547688" lvl="1" indent="-273050">
              <a:lnSpc>
                <a:spcPct val="80000"/>
              </a:lnSpc>
              <a:buFont typeface="Wingdings 3" panose="05040102010807070707" pitchFamily="18" charset="2"/>
              <a:buChar char=""/>
            </a:pPr>
            <a:r>
              <a:rPr lang="en-US" altLang="en-US" sz="1800"/>
              <a:t>Apply to the Commissioner of Insurance prior to October 1 (of any year) but not more than once every 3 years.  </a:t>
            </a:r>
          </a:p>
          <a:p>
            <a:pPr marL="273050" indent="-273050">
              <a:lnSpc>
                <a:spcPct val="80000"/>
              </a:lnSpc>
              <a:buFont typeface="Wingdings 3" panose="05040102010807070707" pitchFamily="18" charset="2"/>
              <a:buChar char=""/>
            </a:pPr>
            <a:r>
              <a:rPr lang="en-US" altLang="en-US" smtClean="0"/>
              <a:t>Redetermination is now “Web” based and you can do the entire process online by going to the FRA Webpage.  </a:t>
            </a:r>
          </a:p>
          <a:p>
            <a:pPr marL="273050" indent="-273050">
              <a:lnSpc>
                <a:spcPct val="80000"/>
              </a:lnSpc>
              <a:buFont typeface="Wingdings 3" panose="05040102010807070707" pitchFamily="18" charset="2"/>
              <a:buChar char=""/>
            </a:pPr>
            <a:r>
              <a:rPr lang="en-US" altLang="en-US" smtClean="0"/>
              <a:t>The Redetermination Hearing will be conducted usually during the 3</a:t>
            </a:r>
            <a:r>
              <a:rPr lang="en-US" altLang="en-US" baseline="30000" smtClean="0"/>
              <a:t>rd</a:t>
            </a:r>
            <a:r>
              <a:rPr lang="en-US" altLang="en-US" smtClean="0"/>
              <a:t> week of November, but in all cases it will be prior to December 1, in accordance with Statute.  </a:t>
            </a:r>
          </a:p>
          <a:p>
            <a:pPr marL="273050" indent="-273050">
              <a:lnSpc>
                <a:spcPct val="80000"/>
              </a:lnSpc>
              <a:buFont typeface="Wingdings 3" panose="05040102010807070707" pitchFamily="18" charset="2"/>
              <a:buChar char=""/>
            </a:pPr>
            <a:r>
              <a:rPr lang="en-US" altLang="en-US" smtClean="0"/>
              <a:t>You may be present during the redetermination hearing if you desire. </a:t>
            </a:r>
          </a:p>
        </p:txBody>
      </p:sp>
      <p:graphicFrame>
        <p:nvGraphicFramePr>
          <p:cNvPr id="4" name="Diagram 3"/>
          <p:cNvGraphicFramePr/>
          <p:nvPr>
            <p:extLst>
              <p:ext uri="{D42A27DB-BD31-4B8C-83A1-F6EECF244321}">
                <p14:modId xmlns:p14="http://schemas.microsoft.com/office/powerpoint/2010/main" val="2005213785"/>
              </p:ext>
            </p:extLst>
          </p:nvPr>
        </p:nvGraphicFramePr>
        <p:xfrm>
          <a:off x="2286000" y="1397000"/>
          <a:ext cx="7848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2496004" y="145212"/>
            <a:ext cx="7199992" cy="76200"/>
            <a:chOff x="3003942" y="712749"/>
            <a:chExt cx="7199992" cy="76200"/>
          </a:xfrm>
        </p:grpSpPr>
        <p:sp>
          <p:nvSpPr>
            <p:cNvPr id="7" name="Rectangle 6"/>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784" y="5599981"/>
            <a:ext cx="2590806" cy="968674"/>
          </a:xfrm>
          <a:prstGeom prst="rect">
            <a:avLst/>
          </a:prstGeom>
        </p:spPr>
      </p:pic>
    </p:spTree>
    <p:extLst>
      <p:ext uri="{BB962C8B-B14F-4D97-AF65-F5344CB8AC3E}">
        <p14:creationId xmlns:p14="http://schemas.microsoft.com/office/powerpoint/2010/main" val="154154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a:xfrm>
            <a:off x="2514600" y="-76200"/>
            <a:ext cx="6781800" cy="1066800"/>
          </a:xfrm>
        </p:spPr>
        <p:txBody>
          <a:bodyPr/>
          <a:lstStyle/>
          <a:p>
            <a:pPr eaLnBrk="1" hangingPunct="1"/>
            <a:r>
              <a:rPr lang="en-US" altLang="en-US" b="1" smtClean="0"/>
              <a:t>FRA Redetermination Page</a:t>
            </a:r>
          </a:p>
        </p:txBody>
      </p:sp>
      <p:pic>
        <p:nvPicPr>
          <p:cNvPr id="2027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0399" y="1392251"/>
            <a:ext cx="5562600" cy="5883275"/>
          </a:xfrm>
        </p:spPr>
      </p:pic>
      <p:sp>
        <p:nvSpPr>
          <p:cNvPr id="10" name="TextBox 9"/>
          <p:cNvSpPr txBox="1"/>
          <p:nvPr/>
        </p:nvSpPr>
        <p:spPr>
          <a:xfrm>
            <a:off x="2672920" y="191922"/>
            <a:ext cx="6281015" cy="1200329"/>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none">
            <a:spAutoFit/>
          </a:bodyPr>
          <a:lstStyle/>
          <a:p>
            <a:pPr algn="ctr" eaLnBrk="1" hangingPunct="1">
              <a:defRPr/>
            </a:pPr>
            <a:r>
              <a:rPr lang="en-US" sz="3600" b="1" dirty="0">
                <a:solidFill>
                  <a:srgbClr val="000000"/>
                </a:solidFill>
              </a:rPr>
              <a:t>You must first log into your </a:t>
            </a:r>
          </a:p>
          <a:p>
            <a:pPr algn="ctr" eaLnBrk="1" hangingPunct="1">
              <a:defRPr/>
            </a:pPr>
            <a:r>
              <a:rPr lang="en-US" sz="3600" b="1" dirty="0">
                <a:solidFill>
                  <a:srgbClr val="000000"/>
                </a:solidFill>
              </a:rPr>
              <a:t>FRA page in the Online Program</a:t>
            </a:r>
          </a:p>
        </p:txBody>
      </p:sp>
      <p:sp>
        <p:nvSpPr>
          <p:cNvPr id="11" name="Rectangle 10"/>
          <p:cNvSpPr/>
          <p:nvPr/>
        </p:nvSpPr>
        <p:spPr>
          <a:xfrm>
            <a:off x="5813428" y="1940106"/>
            <a:ext cx="990600" cy="190500"/>
          </a:xfrm>
          <a:prstGeom prst="rect">
            <a:avLst/>
          </a:prstGeom>
          <a:solidFill>
            <a:srgbClr val="FF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12" name="TextBox 11"/>
          <p:cNvSpPr txBox="1"/>
          <p:nvPr/>
        </p:nvSpPr>
        <p:spPr>
          <a:xfrm>
            <a:off x="7323940" y="2814497"/>
            <a:ext cx="3568028" cy="1077218"/>
          </a:xfrm>
          <a:prstGeom prst="rect">
            <a:avLst/>
          </a:prstGeom>
          <a:solidFill>
            <a:srgbClr val="FF6600"/>
          </a:solidFill>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defRPr/>
            </a:pPr>
            <a:r>
              <a:rPr lang="en-US" sz="3200" dirty="0">
                <a:solidFill>
                  <a:srgbClr val="FFFFFF"/>
                </a:solidFill>
              </a:rPr>
              <a:t>Click on this block </a:t>
            </a:r>
          </a:p>
          <a:p>
            <a:pPr eaLnBrk="1" hangingPunct="1">
              <a:defRPr/>
            </a:pPr>
            <a:r>
              <a:rPr lang="en-US" sz="3200" dirty="0">
                <a:solidFill>
                  <a:srgbClr val="FFFFFF"/>
                </a:solidFill>
              </a:rPr>
              <a:t>for Redetermination</a:t>
            </a:r>
          </a:p>
        </p:txBody>
      </p:sp>
      <p:cxnSp>
        <p:nvCxnSpPr>
          <p:cNvPr id="13" name="Straight Arrow Connector 12"/>
          <p:cNvCxnSpPr/>
          <p:nvPr/>
        </p:nvCxnSpPr>
        <p:spPr>
          <a:xfrm flipH="1" flipV="1">
            <a:off x="6461124" y="2060833"/>
            <a:ext cx="2301875" cy="1019175"/>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305504" y="45791"/>
            <a:ext cx="7199992" cy="76200"/>
            <a:chOff x="3003942" y="712749"/>
            <a:chExt cx="7199992" cy="76200"/>
          </a:xfrm>
        </p:grpSpPr>
        <p:sp>
          <p:nvSpPr>
            <p:cNvPr id="9" name="Rectangle 8"/>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84" y="5599981"/>
            <a:ext cx="2590806" cy="968674"/>
          </a:xfrm>
          <a:prstGeom prst="rect">
            <a:avLst/>
          </a:prstGeom>
        </p:spPr>
      </p:pic>
    </p:spTree>
    <p:extLst>
      <p:ext uri="{BB962C8B-B14F-4D97-AF65-F5344CB8AC3E}">
        <p14:creationId xmlns:p14="http://schemas.microsoft.com/office/powerpoint/2010/main" val="1655283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a:xfrm>
            <a:off x="1015117" y="230188"/>
            <a:ext cx="10515600" cy="1325563"/>
          </a:xfrm>
        </p:spPr>
        <p:txBody>
          <a:bodyPr/>
          <a:lstStyle/>
          <a:p>
            <a:pPr algn="ctr" eaLnBrk="1" hangingPunct="1"/>
            <a:r>
              <a:rPr lang="en-US" altLang="en-US" b="1" dirty="0" smtClean="0"/>
              <a:t>Online Redetermination</a:t>
            </a:r>
          </a:p>
        </p:txBody>
      </p:sp>
      <p:pic>
        <p:nvPicPr>
          <p:cNvPr id="20377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17054" y="1202959"/>
            <a:ext cx="6462713" cy="5738812"/>
          </a:xfrm>
        </p:spPr>
      </p:pic>
      <p:sp>
        <p:nvSpPr>
          <p:cNvPr id="8" name="Rectangle 7"/>
          <p:cNvSpPr>
            <a:spLocks noChangeArrowheads="1"/>
          </p:cNvSpPr>
          <p:nvPr/>
        </p:nvSpPr>
        <p:spPr bwMode="auto">
          <a:xfrm>
            <a:off x="3390900" y="3616360"/>
            <a:ext cx="2057400" cy="639762"/>
          </a:xfrm>
          <a:prstGeom prst="rect">
            <a:avLst/>
          </a:prstGeom>
          <a:solidFill>
            <a:srgbClr val="FF0000">
              <a:alpha val="39999"/>
            </a:srgbClr>
          </a:solidFill>
          <a:ln w="9525" algn="ctr">
            <a:solidFill>
              <a:schemeClr val="tx1"/>
            </a:solidFill>
            <a:round/>
            <a:headEnd/>
            <a:tailEnd/>
          </a:ln>
        </p:spPr>
        <p:txBody>
          <a:bodyPr wrap="none" anchor="ctr"/>
          <a:lstStyle>
            <a:lvl1pPr>
              <a:spcBef>
                <a:spcPct val="20000"/>
              </a:spcBef>
              <a:buClr>
                <a:schemeClr val="tx1"/>
              </a:buClr>
              <a:buChar char="•"/>
              <a:defRPr sz="2800">
                <a:solidFill>
                  <a:srgbClr val="000000"/>
                </a:solidFill>
                <a:latin typeface="Garamond" panose="02020404030301010803" pitchFamily="18" charset="0"/>
              </a:defRPr>
            </a:lvl1pPr>
            <a:lvl2pPr marL="742950" indent="-285750">
              <a:spcBef>
                <a:spcPct val="20000"/>
              </a:spcBef>
              <a:buClr>
                <a:schemeClr val="tx1"/>
              </a:buClr>
              <a:buChar char="•"/>
              <a:defRPr sz="2600">
                <a:solidFill>
                  <a:srgbClr val="000000"/>
                </a:solidFill>
                <a:latin typeface="Garamond" panose="02020404030301010803" pitchFamily="18" charset="0"/>
              </a:defRPr>
            </a:lvl2pPr>
            <a:lvl3pPr marL="1143000" indent="-228600">
              <a:spcBef>
                <a:spcPct val="20000"/>
              </a:spcBef>
              <a:buClr>
                <a:schemeClr val="tx1"/>
              </a:buClr>
              <a:buChar char="•"/>
              <a:defRPr sz="2400">
                <a:solidFill>
                  <a:srgbClr val="000000"/>
                </a:solidFill>
                <a:latin typeface="Garamond" panose="02020404030301010803" pitchFamily="18" charset="0"/>
              </a:defRPr>
            </a:lvl3pPr>
            <a:lvl4pPr marL="1600200" indent="-228600">
              <a:spcBef>
                <a:spcPct val="20000"/>
              </a:spcBef>
              <a:buClr>
                <a:schemeClr val="tx1"/>
              </a:buClr>
              <a:buChar char="•"/>
              <a:defRPr sz="2000">
                <a:solidFill>
                  <a:srgbClr val="000000"/>
                </a:solidFill>
                <a:latin typeface="Garamond" panose="02020404030301010803" pitchFamily="18" charset="0"/>
              </a:defRPr>
            </a:lvl4pPr>
            <a:lvl5pPr marL="2057400" indent="-228600">
              <a:spcBef>
                <a:spcPct val="20000"/>
              </a:spcBef>
              <a:buClr>
                <a:schemeClr val="tx1"/>
              </a:buClr>
              <a:buChar char="•"/>
              <a:defRPr sz="2000">
                <a:solidFill>
                  <a:srgbClr val="000000"/>
                </a:solidFill>
                <a:latin typeface="Garamond" panose="02020404030301010803" pitchFamily="18" charset="0"/>
              </a:defRPr>
            </a:lvl5pPr>
            <a:lvl6pPr marL="2514600" indent="-228600" eaLnBrk="0" fontAlgn="base" hangingPunct="0">
              <a:spcBef>
                <a:spcPct val="20000"/>
              </a:spcBef>
              <a:spcAft>
                <a:spcPct val="0"/>
              </a:spcAft>
              <a:buClr>
                <a:schemeClr val="tx1"/>
              </a:buClr>
              <a:buChar char="•"/>
              <a:defRPr sz="2000">
                <a:solidFill>
                  <a:srgbClr val="000000"/>
                </a:solidFill>
                <a:latin typeface="Garamond" panose="02020404030301010803" pitchFamily="18" charset="0"/>
              </a:defRPr>
            </a:lvl6pPr>
            <a:lvl7pPr marL="2971800" indent="-228600" eaLnBrk="0" fontAlgn="base" hangingPunct="0">
              <a:spcBef>
                <a:spcPct val="20000"/>
              </a:spcBef>
              <a:spcAft>
                <a:spcPct val="0"/>
              </a:spcAft>
              <a:buClr>
                <a:schemeClr val="tx1"/>
              </a:buClr>
              <a:buChar char="•"/>
              <a:defRPr sz="2000">
                <a:solidFill>
                  <a:srgbClr val="000000"/>
                </a:solidFill>
                <a:latin typeface="Garamond" panose="02020404030301010803" pitchFamily="18" charset="0"/>
              </a:defRPr>
            </a:lvl7pPr>
            <a:lvl8pPr marL="3429000" indent="-228600" eaLnBrk="0" fontAlgn="base" hangingPunct="0">
              <a:spcBef>
                <a:spcPct val="20000"/>
              </a:spcBef>
              <a:spcAft>
                <a:spcPct val="0"/>
              </a:spcAft>
              <a:buClr>
                <a:schemeClr val="tx1"/>
              </a:buClr>
              <a:buChar char="•"/>
              <a:defRPr sz="2000">
                <a:solidFill>
                  <a:srgbClr val="000000"/>
                </a:solidFill>
                <a:latin typeface="Garamond" panose="02020404030301010803" pitchFamily="18" charset="0"/>
              </a:defRPr>
            </a:lvl8pPr>
            <a:lvl9pPr marL="3886200" indent="-228600" eaLnBrk="0" fontAlgn="base" hangingPunct="0">
              <a:spcBef>
                <a:spcPct val="20000"/>
              </a:spcBef>
              <a:spcAft>
                <a:spcPct val="0"/>
              </a:spcAft>
              <a:buClr>
                <a:schemeClr val="tx1"/>
              </a:buClr>
              <a:buChar char="•"/>
              <a:defRPr sz="2000">
                <a:solidFill>
                  <a:srgbClr val="000000"/>
                </a:solidFill>
                <a:latin typeface="Garamond" panose="02020404030301010803" pitchFamily="18" charset="0"/>
              </a:defRPr>
            </a:lvl9pPr>
          </a:lstStyle>
          <a:p>
            <a:pPr eaLnBrk="1" hangingPunct="1">
              <a:spcBef>
                <a:spcPct val="0"/>
              </a:spcBef>
              <a:buClrTx/>
              <a:buFontTx/>
              <a:buNone/>
            </a:pPr>
            <a:endParaRPr lang="en-US" altLang="en-US" sz="2400">
              <a:solidFill>
                <a:schemeClr val="tx1"/>
              </a:solidFill>
              <a:latin typeface="Times New Roman" panose="02020603050405020304" pitchFamily="18" charset="0"/>
            </a:endParaRPr>
          </a:p>
        </p:txBody>
      </p:sp>
      <p:sp>
        <p:nvSpPr>
          <p:cNvPr id="40" name="Rectangle 39"/>
          <p:cNvSpPr>
            <a:spLocks noChangeArrowheads="1"/>
          </p:cNvSpPr>
          <p:nvPr/>
        </p:nvSpPr>
        <p:spPr bwMode="auto">
          <a:xfrm>
            <a:off x="3383949" y="6302009"/>
            <a:ext cx="1598612" cy="292100"/>
          </a:xfrm>
          <a:prstGeom prst="rect">
            <a:avLst/>
          </a:prstGeom>
          <a:solidFill>
            <a:srgbClr val="FF0000">
              <a:alpha val="39999"/>
            </a:srgbClr>
          </a:solidFill>
          <a:ln w="9525" algn="ctr">
            <a:solidFill>
              <a:schemeClr val="tx1"/>
            </a:solidFill>
            <a:round/>
            <a:headEnd/>
            <a:tailEnd/>
          </a:ln>
        </p:spPr>
        <p:txBody>
          <a:bodyPr wrap="none" anchor="ctr"/>
          <a:lstStyle>
            <a:lvl1pPr>
              <a:spcBef>
                <a:spcPct val="20000"/>
              </a:spcBef>
              <a:buClr>
                <a:schemeClr val="tx1"/>
              </a:buClr>
              <a:buChar char="•"/>
              <a:defRPr sz="2800">
                <a:solidFill>
                  <a:srgbClr val="000000"/>
                </a:solidFill>
                <a:latin typeface="Garamond" panose="02020404030301010803" pitchFamily="18" charset="0"/>
              </a:defRPr>
            </a:lvl1pPr>
            <a:lvl2pPr marL="742950" indent="-285750">
              <a:spcBef>
                <a:spcPct val="20000"/>
              </a:spcBef>
              <a:buClr>
                <a:schemeClr val="tx1"/>
              </a:buClr>
              <a:buChar char="•"/>
              <a:defRPr sz="2600">
                <a:solidFill>
                  <a:srgbClr val="000000"/>
                </a:solidFill>
                <a:latin typeface="Garamond" panose="02020404030301010803" pitchFamily="18" charset="0"/>
              </a:defRPr>
            </a:lvl2pPr>
            <a:lvl3pPr marL="1143000" indent="-228600">
              <a:spcBef>
                <a:spcPct val="20000"/>
              </a:spcBef>
              <a:buClr>
                <a:schemeClr val="tx1"/>
              </a:buClr>
              <a:buChar char="•"/>
              <a:defRPr sz="2400">
                <a:solidFill>
                  <a:srgbClr val="000000"/>
                </a:solidFill>
                <a:latin typeface="Garamond" panose="02020404030301010803" pitchFamily="18" charset="0"/>
              </a:defRPr>
            </a:lvl3pPr>
            <a:lvl4pPr marL="1600200" indent="-228600">
              <a:spcBef>
                <a:spcPct val="20000"/>
              </a:spcBef>
              <a:buClr>
                <a:schemeClr val="tx1"/>
              </a:buClr>
              <a:buChar char="•"/>
              <a:defRPr sz="2000">
                <a:solidFill>
                  <a:srgbClr val="000000"/>
                </a:solidFill>
                <a:latin typeface="Garamond" panose="02020404030301010803" pitchFamily="18" charset="0"/>
              </a:defRPr>
            </a:lvl4pPr>
            <a:lvl5pPr marL="2057400" indent="-228600">
              <a:spcBef>
                <a:spcPct val="20000"/>
              </a:spcBef>
              <a:buClr>
                <a:schemeClr val="tx1"/>
              </a:buClr>
              <a:buChar char="•"/>
              <a:defRPr sz="2000">
                <a:solidFill>
                  <a:srgbClr val="000000"/>
                </a:solidFill>
                <a:latin typeface="Garamond" panose="02020404030301010803" pitchFamily="18" charset="0"/>
              </a:defRPr>
            </a:lvl5pPr>
            <a:lvl6pPr marL="2514600" indent="-228600" eaLnBrk="0" fontAlgn="base" hangingPunct="0">
              <a:spcBef>
                <a:spcPct val="20000"/>
              </a:spcBef>
              <a:spcAft>
                <a:spcPct val="0"/>
              </a:spcAft>
              <a:buClr>
                <a:schemeClr val="tx1"/>
              </a:buClr>
              <a:buChar char="•"/>
              <a:defRPr sz="2000">
                <a:solidFill>
                  <a:srgbClr val="000000"/>
                </a:solidFill>
                <a:latin typeface="Garamond" panose="02020404030301010803" pitchFamily="18" charset="0"/>
              </a:defRPr>
            </a:lvl6pPr>
            <a:lvl7pPr marL="2971800" indent="-228600" eaLnBrk="0" fontAlgn="base" hangingPunct="0">
              <a:spcBef>
                <a:spcPct val="20000"/>
              </a:spcBef>
              <a:spcAft>
                <a:spcPct val="0"/>
              </a:spcAft>
              <a:buClr>
                <a:schemeClr val="tx1"/>
              </a:buClr>
              <a:buChar char="•"/>
              <a:defRPr sz="2000">
                <a:solidFill>
                  <a:srgbClr val="000000"/>
                </a:solidFill>
                <a:latin typeface="Garamond" panose="02020404030301010803" pitchFamily="18" charset="0"/>
              </a:defRPr>
            </a:lvl7pPr>
            <a:lvl8pPr marL="3429000" indent="-228600" eaLnBrk="0" fontAlgn="base" hangingPunct="0">
              <a:spcBef>
                <a:spcPct val="20000"/>
              </a:spcBef>
              <a:spcAft>
                <a:spcPct val="0"/>
              </a:spcAft>
              <a:buClr>
                <a:schemeClr val="tx1"/>
              </a:buClr>
              <a:buChar char="•"/>
              <a:defRPr sz="2000">
                <a:solidFill>
                  <a:srgbClr val="000000"/>
                </a:solidFill>
                <a:latin typeface="Garamond" panose="02020404030301010803" pitchFamily="18" charset="0"/>
              </a:defRPr>
            </a:lvl8pPr>
            <a:lvl9pPr marL="3886200" indent="-228600" eaLnBrk="0" fontAlgn="base" hangingPunct="0">
              <a:spcBef>
                <a:spcPct val="20000"/>
              </a:spcBef>
              <a:spcAft>
                <a:spcPct val="0"/>
              </a:spcAft>
              <a:buClr>
                <a:schemeClr val="tx1"/>
              </a:buClr>
              <a:buChar char="•"/>
              <a:defRPr sz="2000">
                <a:solidFill>
                  <a:srgbClr val="000000"/>
                </a:solidFill>
                <a:latin typeface="Garamond" panose="02020404030301010803" pitchFamily="18" charset="0"/>
              </a:defRPr>
            </a:lvl9pPr>
          </a:lstStyle>
          <a:p>
            <a:pPr eaLnBrk="1" hangingPunct="1">
              <a:spcBef>
                <a:spcPct val="0"/>
              </a:spcBef>
              <a:buClrTx/>
              <a:buFontTx/>
              <a:buNone/>
            </a:pPr>
            <a:endParaRPr lang="en-US" altLang="en-US" sz="2400">
              <a:solidFill>
                <a:schemeClr val="tx1"/>
              </a:solidFill>
              <a:latin typeface="Times New Roman" panose="02020603050405020304" pitchFamily="18" charset="0"/>
            </a:endParaRPr>
          </a:p>
        </p:txBody>
      </p:sp>
      <p:sp>
        <p:nvSpPr>
          <p:cNvPr id="3" name="Rectangle 2"/>
          <p:cNvSpPr/>
          <p:nvPr/>
        </p:nvSpPr>
        <p:spPr bwMode="auto">
          <a:xfrm>
            <a:off x="120201" y="2314175"/>
            <a:ext cx="4063054" cy="115501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pPr eaLnBrk="1" hangingPunct="1">
              <a:defRPr/>
            </a:pPr>
            <a:r>
              <a:rPr lang="en-US" sz="1600" dirty="0">
                <a:solidFill>
                  <a:schemeClr val="bg1"/>
                </a:solidFill>
                <a:latin typeface="Times New Roman" pitchFamily="18" charset="0"/>
              </a:rPr>
              <a:t>Give me a call and I will research your latest </a:t>
            </a:r>
          </a:p>
          <a:p>
            <a:pPr eaLnBrk="1" hangingPunct="1">
              <a:defRPr/>
            </a:pPr>
            <a:r>
              <a:rPr lang="en-US" sz="1600" dirty="0">
                <a:solidFill>
                  <a:schemeClr val="bg1"/>
                </a:solidFill>
                <a:latin typeface="Times New Roman" pitchFamily="18" charset="0"/>
              </a:rPr>
              <a:t>Population/Valuation and provide you  with an</a:t>
            </a:r>
          </a:p>
          <a:p>
            <a:pPr eaLnBrk="1" hangingPunct="1">
              <a:defRPr/>
            </a:pPr>
            <a:r>
              <a:rPr lang="en-US" sz="1600" dirty="0">
                <a:solidFill>
                  <a:schemeClr val="bg1"/>
                </a:solidFill>
                <a:latin typeface="Times New Roman" pitchFamily="18" charset="0"/>
              </a:rPr>
              <a:t>estimated distribution</a:t>
            </a:r>
            <a:r>
              <a:rPr lang="en-US" dirty="0">
                <a:solidFill>
                  <a:schemeClr val="bg1"/>
                </a:solidFill>
                <a:latin typeface="Times New Roman" pitchFamily="18" charset="0"/>
              </a:rPr>
              <a:t>.</a:t>
            </a:r>
          </a:p>
        </p:txBody>
      </p:sp>
      <p:grpSp>
        <p:nvGrpSpPr>
          <p:cNvPr id="15" name="Group 14"/>
          <p:cNvGrpSpPr/>
          <p:nvPr/>
        </p:nvGrpSpPr>
        <p:grpSpPr>
          <a:xfrm>
            <a:off x="2672921" y="192088"/>
            <a:ext cx="7199992" cy="76200"/>
            <a:chOff x="3003942" y="712749"/>
            <a:chExt cx="7199992" cy="76200"/>
          </a:xfrm>
        </p:grpSpPr>
        <p:sp>
          <p:nvSpPr>
            <p:cNvPr id="16" name="Rectangle 1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6" y="5757713"/>
            <a:ext cx="2590806" cy="968674"/>
          </a:xfrm>
          <a:prstGeom prst="rect">
            <a:avLst/>
          </a:prstGeom>
        </p:spPr>
      </p:pic>
    </p:spTree>
    <p:extLst>
      <p:ext uri="{BB962C8B-B14F-4D97-AF65-F5344CB8AC3E}">
        <p14:creationId xmlns:p14="http://schemas.microsoft.com/office/powerpoint/2010/main" val="556662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4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a:xfrm>
            <a:off x="838200" y="606664"/>
            <a:ext cx="10515600" cy="1325563"/>
          </a:xfrm>
        </p:spPr>
        <p:txBody>
          <a:bodyPr/>
          <a:lstStyle/>
          <a:p>
            <a:pPr algn="ctr" eaLnBrk="1" hangingPunct="1"/>
            <a:r>
              <a:rPr lang="en-US" altLang="en-US" b="1" dirty="0" smtClean="0"/>
              <a:t>Redetermination</a:t>
            </a:r>
            <a:r>
              <a:rPr lang="en-US" altLang="en-US" dirty="0" smtClean="0"/>
              <a:t> </a:t>
            </a:r>
            <a:r>
              <a:rPr lang="en-US" altLang="en-US" b="1" dirty="0" smtClean="0"/>
              <a:t>Continued</a:t>
            </a:r>
          </a:p>
        </p:txBody>
      </p:sp>
      <p:pic>
        <p:nvPicPr>
          <p:cNvPr id="2048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836739"/>
            <a:ext cx="8229600" cy="4052887"/>
          </a:xfrm>
        </p:spPr>
      </p:pic>
      <p:sp>
        <p:nvSpPr>
          <p:cNvPr id="5" name="Rectangle 4"/>
          <p:cNvSpPr>
            <a:spLocks noChangeArrowheads="1"/>
          </p:cNvSpPr>
          <p:nvPr/>
        </p:nvSpPr>
        <p:spPr bwMode="auto">
          <a:xfrm>
            <a:off x="2127821" y="4100146"/>
            <a:ext cx="3733800" cy="457200"/>
          </a:xfrm>
          <a:prstGeom prst="rect">
            <a:avLst/>
          </a:prstGeom>
          <a:solidFill>
            <a:srgbClr val="FF0000">
              <a:alpha val="39999"/>
            </a:srgbClr>
          </a:solidFill>
          <a:ln w="9525" algn="ctr">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7" name="Group 6"/>
          <p:cNvGrpSpPr/>
          <p:nvPr/>
        </p:nvGrpSpPr>
        <p:grpSpPr>
          <a:xfrm>
            <a:off x="2554771" y="449470"/>
            <a:ext cx="7199992" cy="76200"/>
            <a:chOff x="3003942" y="712749"/>
            <a:chExt cx="7199992" cy="76200"/>
          </a:xfrm>
        </p:grpSpPr>
        <p:sp>
          <p:nvSpPr>
            <p:cNvPr id="8" name="Rectangle 7"/>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7" y="5821800"/>
            <a:ext cx="2590806" cy="968674"/>
          </a:xfrm>
          <a:prstGeom prst="rect">
            <a:avLst/>
          </a:prstGeom>
        </p:spPr>
      </p:pic>
    </p:spTree>
    <p:extLst>
      <p:ext uri="{BB962C8B-B14F-4D97-AF65-F5344CB8AC3E}">
        <p14:creationId xmlns:p14="http://schemas.microsoft.com/office/powerpoint/2010/main" val="892002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845634" y="500062"/>
            <a:ext cx="10515600" cy="1325563"/>
          </a:xfrm>
        </p:spPr>
        <p:txBody>
          <a:bodyPr>
            <a:normAutofit/>
          </a:bodyPr>
          <a:lstStyle/>
          <a:p>
            <a:pPr algn="ctr"/>
            <a:r>
              <a:rPr lang="en-US" altLang="en-US" sz="6000" b="1" dirty="0"/>
              <a:t>FRA</a:t>
            </a:r>
            <a:r>
              <a:rPr lang="en-US" altLang="en-US" sz="6000" dirty="0"/>
              <a:t> </a:t>
            </a:r>
            <a:r>
              <a:rPr lang="en-US" altLang="en-US" sz="6000" b="1" dirty="0"/>
              <a:t>Records</a:t>
            </a:r>
          </a:p>
        </p:txBody>
      </p:sp>
      <p:sp>
        <p:nvSpPr>
          <p:cNvPr id="125955" name="Content Placeholder 2"/>
          <p:cNvSpPr>
            <a:spLocks noGrp="1"/>
          </p:cNvSpPr>
          <p:nvPr>
            <p:ph idx="1"/>
          </p:nvPr>
        </p:nvSpPr>
        <p:spPr>
          <a:xfrm>
            <a:off x="2329132" y="1966013"/>
            <a:ext cx="9017234" cy="4351338"/>
          </a:xfrm>
        </p:spPr>
        <p:txBody>
          <a:bodyPr>
            <a:normAutofit/>
          </a:bodyPr>
          <a:lstStyle/>
          <a:p>
            <a:r>
              <a:rPr lang="en-US" altLang="en-US" sz="4800" dirty="0"/>
              <a:t>Records Retention</a:t>
            </a:r>
          </a:p>
          <a:p>
            <a:pPr lvl="1"/>
            <a:r>
              <a:rPr lang="en-US" altLang="en-US" sz="3200" dirty="0"/>
              <a:t>How long do you keep them</a:t>
            </a:r>
          </a:p>
          <a:p>
            <a:r>
              <a:rPr lang="en-US" altLang="en-US" sz="4800" dirty="0"/>
              <a:t>Kansas Open Records Act</a:t>
            </a:r>
          </a:p>
          <a:p>
            <a:pPr lvl="1"/>
            <a:r>
              <a:rPr lang="en-US" altLang="en-US" sz="3200" dirty="0"/>
              <a:t>Public Agencies</a:t>
            </a:r>
          </a:p>
          <a:p>
            <a:pPr lvl="1"/>
            <a:r>
              <a:rPr lang="en-US" altLang="en-US" sz="3200" dirty="0"/>
              <a:t>KORA Custodian</a:t>
            </a:r>
          </a:p>
          <a:p>
            <a:pPr lvl="1"/>
            <a:r>
              <a:rPr lang="en-US" altLang="en-US" sz="3200" dirty="0"/>
              <a:t>Procedure </a:t>
            </a:r>
          </a:p>
          <a:p>
            <a:pPr lvl="1"/>
            <a:endParaRPr lang="en-US" altLang="en-US" dirty="0"/>
          </a:p>
        </p:txBody>
      </p:sp>
      <p:grpSp>
        <p:nvGrpSpPr>
          <p:cNvPr id="4" name="Group 3"/>
          <p:cNvGrpSpPr/>
          <p:nvPr/>
        </p:nvGrpSpPr>
        <p:grpSpPr>
          <a:xfrm>
            <a:off x="2496004" y="288925"/>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84" y="5599981"/>
            <a:ext cx="2590806" cy="968674"/>
          </a:xfrm>
          <a:prstGeom prst="rect">
            <a:avLst/>
          </a:prstGeom>
        </p:spPr>
      </p:pic>
    </p:spTree>
    <p:extLst>
      <p:ext uri="{BB962C8B-B14F-4D97-AF65-F5344CB8AC3E}">
        <p14:creationId xmlns:p14="http://schemas.microsoft.com/office/powerpoint/2010/main" val="15339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9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9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59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073"/>
            <a:ext cx="10515600" cy="1325563"/>
          </a:xfrm>
          <a:solidFill>
            <a:schemeClr val="bg1"/>
          </a:solidFill>
        </p:spPr>
        <p:txBody>
          <a:bodyPr/>
          <a:lstStyle/>
          <a:p>
            <a:pPr algn="ctr"/>
            <a:r>
              <a:rPr lang="en-US" b="1" dirty="0" smtClean="0">
                <a:solidFill>
                  <a:schemeClr val="tx1"/>
                </a:solidFill>
              </a:rPr>
              <a:t>	Financial Statement Submissions</a:t>
            </a:r>
            <a:endParaRPr lang="en-US" b="1" dirty="0">
              <a:solidFill>
                <a:schemeClr val="tx1"/>
              </a:solidFill>
            </a:endParaRPr>
          </a:p>
        </p:txBody>
      </p:sp>
      <p:sp>
        <p:nvSpPr>
          <p:cNvPr id="3" name="Content Placeholder 2"/>
          <p:cNvSpPr>
            <a:spLocks noGrp="1"/>
          </p:cNvSpPr>
          <p:nvPr>
            <p:ph idx="1"/>
          </p:nvPr>
        </p:nvSpPr>
        <p:spPr>
          <a:xfrm>
            <a:off x="1131346" y="2137656"/>
            <a:ext cx="10515600" cy="4351338"/>
          </a:xfrm>
        </p:spPr>
        <p:txBody>
          <a:bodyPr/>
          <a:lstStyle/>
          <a:p>
            <a:endParaRPr lang="en-US" sz="4400" b="1" dirty="0" smtClean="0">
              <a:latin typeface="+mj-lt"/>
            </a:endParaRPr>
          </a:p>
          <a:p>
            <a:endParaRPr lang="en-US" sz="4400" b="1" dirty="0">
              <a:latin typeface="+mj-lt"/>
            </a:endParaRPr>
          </a:p>
          <a:p>
            <a:r>
              <a:rPr lang="en-US" sz="4400" b="1" dirty="0" smtClean="0">
                <a:latin typeface="+mj-lt"/>
              </a:rPr>
              <a:t>Remember </a:t>
            </a:r>
            <a:r>
              <a:rPr lang="en-US" sz="4400" b="1" dirty="0">
                <a:latin typeface="+mj-lt"/>
              </a:rPr>
              <a:t>they are due on or before April 1.</a:t>
            </a:r>
          </a:p>
          <a:p>
            <a:endParaRPr lang="en-US" dirty="0"/>
          </a:p>
        </p:txBody>
      </p:sp>
      <p:grpSp>
        <p:nvGrpSpPr>
          <p:cNvPr id="4" name="Group 3"/>
          <p:cNvGrpSpPr/>
          <p:nvPr/>
        </p:nvGrpSpPr>
        <p:grpSpPr>
          <a:xfrm>
            <a:off x="2496004" y="475349"/>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710" y="5656412"/>
            <a:ext cx="2590806" cy="968674"/>
          </a:xfrm>
          <a:prstGeom prst="rect">
            <a:avLst/>
          </a:prstGeom>
        </p:spPr>
      </p:pic>
    </p:spTree>
    <p:extLst>
      <p:ext uri="{BB962C8B-B14F-4D97-AF65-F5344CB8AC3E}">
        <p14:creationId xmlns:p14="http://schemas.microsoft.com/office/powerpoint/2010/main" val="57433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C7D13893-6675-4A3D-A2A5-09C324932BCB}"/>
              </a:ext>
            </a:extLst>
          </p:cNvPr>
          <p:cNvSpPr>
            <a:spLocks noGrp="1"/>
          </p:cNvSpPr>
          <p:nvPr>
            <p:ph type="title"/>
          </p:nvPr>
        </p:nvSpPr>
        <p:spPr>
          <a:xfrm>
            <a:off x="2667000" y="76200"/>
            <a:ext cx="6781800" cy="914400"/>
          </a:xfrm>
        </p:spPr>
        <p:txBody>
          <a:bodyPr/>
          <a:lstStyle/>
          <a:p>
            <a:pPr eaLnBrk="1" hangingPunct="1"/>
            <a:r>
              <a:rPr lang="en-US" altLang="en-US" b="1"/>
              <a:t>Your FRA Home Page</a:t>
            </a:r>
          </a:p>
        </p:txBody>
      </p:sp>
      <p:pic>
        <p:nvPicPr>
          <p:cNvPr id="1027" name="Picture 3" descr="U:\FRA Program\2012 FRA Seminar Jan 21\home.PNG">
            <a:extLst>
              <a:ext uri="{FF2B5EF4-FFF2-40B4-BE49-F238E27FC236}">
                <a16:creationId xmlns:a16="http://schemas.microsoft.com/office/drawing/2014/main" id="{1F44F825-0DBD-4873-A0F2-707EADC75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415" y="-8626"/>
            <a:ext cx="6477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01532E8-CE64-4F12-9A77-EDB12FE60345}"/>
              </a:ext>
            </a:extLst>
          </p:cNvPr>
          <p:cNvSpPr txBox="1">
            <a:spLocks noChangeArrowheads="1"/>
          </p:cNvSpPr>
          <p:nvPr/>
        </p:nvSpPr>
        <p:spPr bwMode="auto">
          <a:xfrm>
            <a:off x="2819400" y="1949450"/>
            <a:ext cx="259910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Arial" panose="020B0604020202020204" pitchFamily="34" charset="0"/>
              </a:rPr>
              <a:t>2017 </a:t>
            </a:r>
            <a:r>
              <a:rPr kumimoji="0" lang="en-US" altLang="en-US" sz="1800" b="1" i="0" u="none" strike="noStrike" kern="1200" cap="none" spc="0" normalizeH="0" baseline="0" noProof="0" dirty="0">
                <a:ln>
                  <a:noFill/>
                </a:ln>
                <a:solidFill>
                  <a:srgbClr val="44546A"/>
                </a:solidFill>
                <a:effectLst/>
                <a:uLnTx/>
                <a:uFillTx/>
                <a:latin typeface="Calibri" panose="020F0502020204030204" pitchFamily="34" charset="0"/>
                <a:ea typeface="+mn-ea"/>
                <a:cs typeface="Arial" panose="020B0604020202020204" pitchFamily="34" charset="0"/>
              </a:rPr>
              <a:t>Financial Statement</a:t>
            </a:r>
          </a:p>
        </p:txBody>
      </p:sp>
      <p:sp>
        <p:nvSpPr>
          <p:cNvPr id="4" name="Rectangle 3">
            <a:extLst>
              <a:ext uri="{FF2B5EF4-FFF2-40B4-BE49-F238E27FC236}">
                <a16:creationId xmlns:a16="http://schemas.microsoft.com/office/drawing/2014/main" id="{BB575F89-A3AE-48CB-81D9-2D32C115FEA0}"/>
              </a:ext>
            </a:extLst>
          </p:cNvPr>
          <p:cNvSpPr/>
          <p:nvPr/>
        </p:nvSpPr>
        <p:spPr>
          <a:xfrm>
            <a:off x="2741612" y="1876196"/>
            <a:ext cx="3087688" cy="488950"/>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FED121A9-73BC-4A3E-8F03-6E830048DD78}"/>
              </a:ext>
            </a:extLst>
          </p:cNvPr>
          <p:cNvSpPr/>
          <p:nvPr/>
        </p:nvSpPr>
        <p:spPr>
          <a:xfrm>
            <a:off x="6553200" y="685800"/>
            <a:ext cx="1066800" cy="2286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A363FE9-FF54-4955-B9E8-D313522228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6006" y="1537833"/>
            <a:ext cx="8434388"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53A03F8-2D63-4A3A-866E-3B0F04A42BF8}"/>
              </a:ext>
            </a:extLst>
          </p:cNvPr>
          <p:cNvSpPr/>
          <p:nvPr/>
        </p:nvSpPr>
        <p:spPr>
          <a:xfrm>
            <a:off x="8151812" y="1919288"/>
            <a:ext cx="2133600" cy="50165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920663C-5707-44FD-8547-43A88869D5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4213" y="1960408"/>
            <a:ext cx="4573587"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428" y="5768253"/>
            <a:ext cx="2590806" cy="968674"/>
          </a:xfrm>
          <a:prstGeom prst="rect">
            <a:avLst/>
          </a:prstGeom>
        </p:spPr>
      </p:pic>
    </p:spTree>
    <p:extLst>
      <p:ext uri="{BB962C8B-B14F-4D97-AF65-F5344CB8AC3E}">
        <p14:creationId xmlns:p14="http://schemas.microsoft.com/office/powerpoint/2010/main" val="679109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4"/>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2" grpId="0" animBg="1"/>
      <p:bldP spid="2" grpId="1" animBg="1"/>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548" y="455361"/>
            <a:ext cx="9601196" cy="1303867"/>
          </a:xfrm>
        </p:spPr>
        <p:txBody>
          <a:bodyPr rtlCol="0">
            <a:normAutofit/>
          </a:bodyPr>
          <a:lstStyle/>
          <a:p>
            <a:pPr algn="ctr">
              <a:defRPr/>
            </a:pPr>
            <a:r>
              <a:rPr lang="en-US" b="1" dirty="0">
                <a:effectLst>
                  <a:outerShdw blurRad="38100" dist="38100" dir="2700000" algn="tl">
                    <a:srgbClr val="000000">
                      <a:alpha val="43137"/>
                    </a:srgbClr>
                  </a:outerShdw>
                </a:effectLst>
              </a:rPr>
              <a:t>FRA’s without Local Jurisdiction Policies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4897154"/>
              </p:ext>
            </p:extLst>
          </p:nvPr>
        </p:nvGraphicFramePr>
        <p:xfrm>
          <a:off x="2496004" y="19570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2789150" y="181313"/>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98" y="5798388"/>
            <a:ext cx="2590806" cy="968674"/>
          </a:xfrm>
          <a:prstGeom prst="rect">
            <a:avLst/>
          </a:prstGeom>
        </p:spPr>
      </p:pic>
    </p:spTree>
    <p:extLst>
      <p:ext uri="{BB962C8B-B14F-4D97-AF65-F5344CB8AC3E}">
        <p14:creationId xmlns:p14="http://schemas.microsoft.com/office/powerpoint/2010/main" val="213205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CB3DACCE-52A8-4DAE-9665-DD21D8D2F1D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F8489E1-E2FA-4B56-B3BA-1BE5012C032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B889D5FA-D613-4B30-BA7B-892F7F1AD79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34733669-8D02-4115-84E0-587D1884BFA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CBE0C768-3834-4ED1-A85D-378F834B06A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0951F729-6C95-469B-AAE4-0D3965D057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2274346" y="198408"/>
            <a:ext cx="8229600" cy="638355"/>
          </a:xfrm>
          <a:solidFill>
            <a:schemeClr val="bg1"/>
          </a:solidFill>
        </p:spPr>
        <p:txBody>
          <a:bodyPr>
            <a:normAutofit fontScale="90000"/>
          </a:bodyPr>
          <a:lstStyle/>
          <a:p>
            <a:pPr algn="ctr"/>
            <a:r>
              <a:rPr lang="en-US" altLang="en-US" b="1" dirty="0"/>
              <a:t>Kansas Opens Records Act  (KORA)</a:t>
            </a:r>
            <a:endParaRPr lang="en-US" alt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8333356"/>
              </p:ext>
            </p:extLst>
          </p:nvPr>
        </p:nvGraphicFramePr>
        <p:xfrm>
          <a:off x="2702304" y="733246"/>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2789150" y="122208"/>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498" y="5789763"/>
            <a:ext cx="2590806" cy="968674"/>
          </a:xfrm>
          <a:prstGeom prst="rect">
            <a:avLst/>
          </a:prstGeom>
        </p:spPr>
      </p:pic>
    </p:spTree>
    <p:extLst>
      <p:ext uri="{BB962C8B-B14F-4D97-AF65-F5344CB8AC3E}">
        <p14:creationId xmlns:p14="http://schemas.microsoft.com/office/powerpoint/2010/main" val="257235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25C89AC5-AADA-407B-B487-8C9223ED39D5}"/>
                                            </p:graphicEl>
                                          </p:spTgt>
                                        </p:tgtEl>
                                        <p:attrNameLst>
                                          <p:attrName>style.visibility</p:attrName>
                                        </p:attrNameLst>
                                      </p:cBhvr>
                                      <p:to>
                                        <p:strVal val="visible"/>
                                      </p:to>
                                    </p:set>
                                    <p:animEffect transition="in" filter="fade">
                                      <p:cBhvr>
                                        <p:cTn id="7" dur="1000"/>
                                        <p:tgtEl>
                                          <p:spTgt spid="4">
                                            <p:graphicEl>
                                              <a:dgm id="{25C89AC5-AADA-407B-B487-8C9223ED39D5}"/>
                                            </p:graphicEl>
                                          </p:spTgt>
                                        </p:tgtEl>
                                      </p:cBhvr>
                                    </p:animEffect>
                                    <p:anim calcmode="lin" valueType="num">
                                      <p:cBhvr>
                                        <p:cTn id="8" dur="1000" fill="hold"/>
                                        <p:tgtEl>
                                          <p:spTgt spid="4">
                                            <p:graphicEl>
                                              <a:dgm id="{25C89AC5-AADA-407B-B487-8C9223ED39D5}"/>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25C89AC5-AADA-407B-B487-8C9223ED39D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3D020C54-2F00-432A-862A-70AD4BA2BF9B}"/>
                                            </p:graphicEl>
                                          </p:spTgt>
                                        </p:tgtEl>
                                        <p:attrNameLst>
                                          <p:attrName>style.visibility</p:attrName>
                                        </p:attrNameLst>
                                      </p:cBhvr>
                                      <p:to>
                                        <p:strVal val="visible"/>
                                      </p:to>
                                    </p:set>
                                    <p:animEffect transition="in" filter="fade">
                                      <p:cBhvr>
                                        <p:cTn id="14" dur="1000"/>
                                        <p:tgtEl>
                                          <p:spTgt spid="4">
                                            <p:graphicEl>
                                              <a:dgm id="{3D020C54-2F00-432A-862A-70AD4BA2BF9B}"/>
                                            </p:graphicEl>
                                          </p:spTgt>
                                        </p:tgtEl>
                                      </p:cBhvr>
                                    </p:animEffect>
                                    <p:anim calcmode="lin" valueType="num">
                                      <p:cBhvr>
                                        <p:cTn id="15" dur="1000" fill="hold"/>
                                        <p:tgtEl>
                                          <p:spTgt spid="4">
                                            <p:graphicEl>
                                              <a:dgm id="{3D020C54-2F00-432A-862A-70AD4BA2BF9B}"/>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3D020C54-2F00-432A-862A-70AD4BA2BF9B}"/>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9A9D55C7-6E2C-4352-A636-5D3741264909}"/>
                                            </p:graphicEl>
                                          </p:spTgt>
                                        </p:tgtEl>
                                        <p:attrNameLst>
                                          <p:attrName>style.visibility</p:attrName>
                                        </p:attrNameLst>
                                      </p:cBhvr>
                                      <p:to>
                                        <p:strVal val="visible"/>
                                      </p:to>
                                    </p:set>
                                    <p:animEffect transition="in" filter="fade">
                                      <p:cBhvr>
                                        <p:cTn id="21" dur="1000"/>
                                        <p:tgtEl>
                                          <p:spTgt spid="4">
                                            <p:graphicEl>
                                              <a:dgm id="{9A9D55C7-6E2C-4352-A636-5D3741264909}"/>
                                            </p:graphicEl>
                                          </p:spTgt>
                                        </p:tgtEl>
                                      </p:cBhvr>
                                    </p:animEffect>
                                    <p:anim calcmode="lin" valueType="num">
                                      <p:cBhvr>
                                        <p:cTn id="22" dur="1000" fill="hold"/>
                                        <p:tgtEl>
                                          <p:spTgt spid="4">
                                            <p:graphicEl>
                                              <a:dgm id="{9A9D55C7-6E2C-4352-A636-5D3741264909}"/>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9A9D55C7-6E2C-4352-A636-5D374126490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2044460" y="322626"/>
            <a:ext cx="8229600" cy="1143000"/>
          </a:xfrm>
          <a:solidFill>
            <a:schemeClr val="bg1"/>
          </a:solidFill>
        </p:spPr>
        <p:txBody>
          <a:bodyPr/>
          <a:lstStyle/>
          <a:p>
            <a:pPr algn="ctr"/>
            <a:r>
              <a:rPr lang="en-US" altLang="en-US" b="1" dirty="0"/>
              <a:t>KORA Records Custodian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3257067"/>
              </p:ext>
            </p:extLst>
          </p:nvPr>
        </p:nvGraphicFramePr>
        <p:xfrm>
          <a:off x="1867864" y="1239688"/>
          <a:ext cx="8597660" cy="554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2559264" y="246426"/>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871" y="5814564"/>
            <a:ext cx="2590806" cy="968674"/>
          </a:xfrm>
          <a:prstGeom prst="rect">
            <a:avLst/>
          </a:prstGeom>
        </p:spPr>
      </p:pic>
    </p:spTree>
    <p:extLst>
      <p:ext uri="{BB962C8B-B14F-4D97-AF65-F5344CB8AC3E}">
        <p14:creationId xmlns:p14="http://schemas.microsoft.com/office/powerpoint/2010/main" val="279857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A8B4DA2-A519-4D55-9F0A-9441565086D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6E151B4-76F3-4710-BD03-5D15D0B39F9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054C7559-62E0-47D4-A0DF-72291568A06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EEF7DBB6-DCC0-4933-B6CF-47F4D39FEE8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EC5FB0D4-0E49-4167-9580-246F18F436B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CAA013F0-809D-46B0-8FB9-DEBB559CF87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AB58EBD6-3F08-4C15-831D-9C7BC510091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1226391" y="412789"/>
            <a:ext cx="9601196" cy="1303867"/>
          </a:xfrm>
          <a:solidFill>
            <a:schemeClr val="bg1"/>
          </a:solidFill>
        </p:spPr>
        <p:txBody>
          <a:bodyPr/>
          <a:lstStyle/>
          <a:p>
            <a:pPr algn="ctr"/>
            <a:r>
              <a:rPr lang="en-US" altLang="en-US" b="1" dirty="0"/>
              <a:t>Responding to a KORA Request</a:t>
            </a:r>
          </a:p>
        </p:txBody>
      </p:sp>
      <p:sp>
        <p:nvSpPr>
          <p:cNvPr id="4" name="Content Placeholder 2"/>
          <p:cNvSpPr>
            <a:spLocks noGrp="1"/>
          </p:cNvSpPr>
          <p:nvPr>
            <p:ph idx="1"/>
          </p:nvPr>
        </p:nvSpPr>
        <p:spPr>
          <a:xfrm>
            <a:off x="1912189" y="1544127"/>
            <a:ext cx="8229600" cy="5287962"/>
          </a:xfrm>
        </p:spPr>
        <p:txBody>
          <a:bodyPr rtlCol="0">
            <a:normAutofit lnSpcReduction="10000"/>
          </a:bodyPr>
          <a:lstStyle/>
          <a:p>
            <a:pPr>
              <a:buNone/>
              <a:defRPr/>
            </a:pPr>
            <a:endParaRPr lang="en-US" sz="1500" dirty="0"/>
          </a:p>
          <a:p>
            <a:pPr>
              <a:defRPr/>
            </a:pPr>
            <a:r>
              <a:rPr lang="en-US" sz="3300" dirty="0"/>
              <a:t>The request must be “acted upon” as soon as possible, but </a:t>
            </a:r>
            <a:r>
              <a:rPr lang="en-US" sz="3300" b="1" u="sng" dirty="0"/>
              <a:t>no later than the end of the third business day following date request is received.</a:t>
            </a:r>
          </a:p>
          <a:p>
            <a:pPr>
              <a:defRPr/>
            </a:pPr>
            <a:r>
              <a:rPr lang="en-US" sz="3300" b="1" dirty="0"/>
              <a:t>The three acceptable responses to a request:</a:t>
            </a:r>
          </a:p>
          <a:p>
            <a:pPr marL="1373188" indent="-458788">
              <a:buFont typeface="+mj-lt"/>
              <a:buAutoNum type="arabicPeriod"/>
              <a:defRPr/>
            </a:pPr>
            <a:r>
              <a:rPr lang="en-US" b="1" dirty="0"/>
              <a:t>The record is provided (in the form requested if possible).</a:t>
            </a:r>
          </a:p>
          <a:p>
            <a:pPr marL="1373188" indent="-458788">
              <a:buFont typeface="+mj-lt"/>
              <a:buAutoNum type="arabicPeriod"/>
              <a:defRPr/>
            </a:pPr>
            <a:r>
              <a:rPr lang="en-US" b="1" dirty="0"/>
              <a:t>The request is under review and the records, if permitted, will follow.</a:t>
            </a:r>
          </a:p>
          <a:p>
            <a:pPr marL="1373188" indent="-458788">
              <a:buFont typeface="+mj-lt"/>
              <a:buAutoNum type="arabicPeriod"/>
              <a:defRPr/>
            </a:pPr>
            <a:r>
              <a:rPr lang="en-US" b="1" dirty="0"/>
              <a:t>The request is denied with a detailed explanation for the denial.</a:t>
            </a:r>
          </a:p>
        </p:txBody>
      </p:sp>
      <p:grpSp>
        <p:nvGrpSpPr>
          <p:cNvPr id="5" name="Group 4"/>
          <p:cNvGrpSpPr/>
          <p:nvPr/>
        </p:nvGrpSpPr>
        <p:grpSpPr>
          <a:xfrm>
            <a:off x="2426993" y="336589"/>
            <a:ext cx="7199992" cy="76200"/>
            <a:chOff x="3003942" y="712749"/>
            <a:chExt cx="7199992" cy="76200"/>
          </a:xfrm>
        </p:grpSpPr>
        <p:sp>
          <p:nvSpPr>
            <p:cNvPr id="6" name="Rectangle 5"/>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086" y="5781136"/>
            <a:ext cx="2590806" cy="968674"/>
          </a:xfrm>
          <a:prstGeom prst="rect">
            <a:avLst/>
          </a:prstGeom>
        </p:spPr>
      </p:pic>
    </p:spTree>
    <p:extLst>
      <p:ext uri="{BB962C8B-B14F-4D97-AF65-F5344CB8AC3E}">
        <p14:creationId xmlns:p14="http://schemas.microsoft.com/office/powerpoint/2010/main" val="798492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1842459" y="142519"/>
            <a:ext cx="8763000" cy="977630"/>
          </a:xfrm>
          <a:solidFill>
            <a:schemeClr val="bg1"/>
          </a:solidFill>
        </p:spPr>
        <p:txBody>
          <a:bodyPr>
            <a:normAutofit/>
          </a:bodyPr>
          <a:lstStyle/>
          <a:p>
            <a:pPr algn="l"/>
            <a:r>
              <a:rPr lang="en-US" altLang="en-US" sz="3600" b="1" dirty="0"/>
              <a:t>Kansas Opens Records Act  (KORA) Cont.</a:t>
            </a:r>
            <a:endParaRPr lang="en-US" alt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2815574"/>
              </p:ext>
            </p:extLst>
          </p:nvPr>
        </p:nvGraphicFramePr>
        <p:xfrm>
          <a:off x="1130060" y="1009290"/>
          <a:ext cx="10377578"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2623963" y="133893"/>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629" y="5755616"/>
            <a:ext cx="2590806" cy="968674"/>
          </a:xfrm>
          <a:prstGeom prst="rect">
            <a:avLst/>
          </a:prstGeom>
        </p:spPr>
      </p:pic>
    </p:spTree>
    <p:extLst>
      <p:ext uri="{BB962C8B-B14F-4D97-AF65-F5344CB8AC3E}">
        <p14:creationId xmlns:p14="http://schemas.microsoft.com/office/powerpoint/2010/main" val="235653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graphicEl>
                                              <a:dgm id="{D3386F8E-FCA7-4ED9-9D0B-5ECB42256CA8}"/>
                                            </p:graphicEl>
                                          </p:spTgt>
                                        </p:tgtEl>
                                        <p:attrNameLst>
                                          <p:attrName>style.visibility</p:attrName>
                                        </p:attrNameLst>
                                      </p:cBhvr>
                                      <p:to>
                                        <p:strVal val="visible"/>
                                      </p:to>
                                    </p:set>
                                    <p:anim calcmode="lin" valueType="num">
                                      <p:cBhvr additive="base">
                                        <p:cTn id="7" dur="500" fill="hold"/>
                                        <p:tgtEl>
                                          <p:spTgt spid="6">
                                            <p:graphicEl>
                                              <a:dgm id="{D3386F8E-FCA7-4ED9-9D0B-5ECB42256CA8}"/>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graphicEl>
                                              <a:dgm id="{D3386F8E-FCA7-4ED9-9D0B-5ECB42256CA8}"/>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graphicEl>
                                              <a:dgm id="{0E076AB2-909C-4176-8E49-A39B9DBF9B18}"/>
                                            </p:graphicEl>
                                          </p:spTgt>
                                        </p:tgtEl>
                                        <p:attrNameLst>
                                          <p:attrName>style.visibility</p:attrName>
                                        </p:attrNameLst>
                                      </p:cBhvr>
                                      <p:to>
                                        <p:strVal val="visible"/>
                                      </p:to>
                                    </p:set>
                                    <p:anim calcmode="lin" valueType="num">
                                      <p:cBhvr additive="base">
                                        <p:cTn id="13" dur="500" fill="hold"/>
                                        <p:tgtEl>
                                          <p:spTgt spid="6">
                                            <p:graphicEl>
                                              <a:dgm id="{0E076AB2-909C-4176-8E49-A39B9DBF9B18}"/>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graphicEl>
                                              <a:dgm id="{0E076AB2-909C-4176-8E49-A39B9DBF9B18}"/>
                                            </p:graphic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graphicEl>
                                              <a:dgm id="{FCB38D98-2730-47CB-B424-52457F6D59D3}"/>
                                            </p:graphicEl>
                                          </p:spTgt>
                                        </p:tgtEl>
                                        <p:attrNameLst>
                                          <p:attrName>style.visibility</p:attrName>
                                        </p:attrNameLst>
                                      </p:cBhvr>
                                      <p:to>
                                        <p:strVal val="visible"/>
                                      </p:to>
                                    </p:set>
                                    <p:anim calcmode="lin" valueType="num">
                                      <p:cBhvr additive="base">
                                        <p:cTn id="17" dur="500" fill="hold"/>
                                        <p:tgtEl>
                                          <p:spTgt spid="6">
                                            <p:graphicEl>
                                              <a:dgm id="{FCB38D98-2730-47CB-B424-52457F6D59D3}"/>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graphicEl>
                                              <a:dgm id="{FCB38D98-2730-47CB-B424-52457F6D59D3}"/>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graphicEl>
                                              <a:dgm id="{A74523D3-BBF3-4AEE-9BB2-407601F7A519}"/>
                                            </p:graphicEl>
                                          </p:spTgt>
                                        </p:tgtEl>
                                        <p:attrNameLst>
                                          <p:attrName>style.visibility</p:attrName>
                                        </p:attrNameLst>
                                      </p:cBhvr>
                                      <p:to>
                                        <p:strVal val="visible"/>
                                      </p:to>
                                    </p:set>
                                    <p:anim calcmode="lin" valueType="num">
                                      <p:cBhvr additive="base">
                                        <p:cTn id="23" dur="500" fill="hold"/>
                                        <p:tgtEl>
                                          <p:spTgt spid="6">
                                            <p:graphicEl>
                                              <a:dgm id="{A74523D3-BBF3-4AEE-9BB2-407601F7A519}"/>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graphicEl>
                                              <a:dgm id="{A74523D3-BBF3-4AEE-9BB2-407601F7A519}"/>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graphicEl>
                                              <a:dgm id="{36B00C32-CA4E-4ADD-B134-899F8BE9EB52}"/>
                                            </p:graphicEl>
                                          </p:spTgt>
                                        </p:tgtEl>
                                        <p:attrNameLst>
                                          <p:attrName>style.visibility</p:attrName>
                                        </p:attrNameLst>
                                      </p:cBhvr>
                                      <p:to>
                                        <p:strVal val="visible"/>
                                      </p:to>
                                    </p:set>
                                    <p:anim calcmode="lin" valueType="num">
                                      <p:cBhvr additive="base">
                                        <p:cTn id="27" dur="500" fill="hold"/>
                                        <p:tgtEl>
                                          <p:spTgt spid="6">
                                            <p:graphicEl>
                                              <a:dgm id="{36B00C32-CA4E-4ADD-B134-899F8BE9EB52}"/>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graphicEl>
                                              <a:dgm id="{36B00C32-CA4E-4ADD-B134-899F8BE9EB52}"/>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6">
                                            <p:graphicEl>
                                              <a:dgm id="{F87E2026-28EE-49D8-BF0F-9E60135CF338}"/>
                                            </p:graphicEl>
                                          </p:spTgt>
                                        </p:tgtEl>
                                        <p:attrNameLst>
                                          <p:attrName>style.visibility</p:attrName>
                                        </p:attrNameLst>
                                      </p:cBhvr>
                                      <p:to>
                                        <p:strVal val="visible"/>
                                      </p:to>
                                    </p:set>
                                    <p:anim calcmode="lin" valueType="num">
                                      <p:cBhvr additive="base">
                                        <p:cTn id="33" dur="500" fill="hold"/>
                                        <p:tgtEl>
                                          <p:spTgt spid="6">
                                            <p:graphicEl>
                                              <a:dgm id="{F87E2026-28EE-49D8-BF0F-9E60135CF338}"/>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graphicEl>
                                              <a:dgm id="{F87E2026-28EE-49D8-BF0F-9E60135CF338}"/>
                                            </p:graphic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
                                            <p:graphicEl>
                                              <a:dgm id="{8FF815FE-F26A-431D-AE3E-F4B09E1F3F93}"/>
                                            </p:graphicEl>
                                          </p:spTgt>
                                        </p:tgtEl>
                                        <p:attrNameLst>
                                          <p:attrName>style.visibility</p:attrName>
                                        </p:attrNameLst>
                                      </p:cBhvr>
                                      <p:to>
                                        <p:strVal val="visible"/>
                                      </p:to>
                                    </p:set>
                                    <p:anim calcmode="lin" valueType="num">
                                      <p:cBhvr additive="base">
                                        <p:cTn id="37" dur="500" fill="hold"/>
                                        <p:tgtEl>
                                          <p:spTgt spid="6">
                                            <p:graphicEl>
                                              <a:dgm id="{8FF815FE-F26A-431D-AE3E-F4B09E1F3F93}"/>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graphicEl>
                                              <a:dgm id="{8FF815FE-F26A-431D-AE3E-F4B09E1F3F9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2332726" y="674175"/>
            <a:ext cx="6781800" cy="914400"/>
          </a:xfrm>
          <a:solidFill>
            <a:schemeClr val="bg1"/>
          </a:solidFill>
        </p:spPr>
        <p:txBody>
          <a:bodyPr/>
          <a:lstStyle/>
          <a:p>
            <a:pPr algn="ctr" eaLnBrk="1" hangingPunct="1"/>
            <a:r>
              <a:rPr lang="en-US" altLang="en-US" b="1" dirty="0" smtClean="0"/>
              <a:t>FRA Best Practices</a:t>
            </a:r>
          </a:p>
        </p:txBody>
      </p:sp>
      <p:sp>
        <p:nvSpPr>
          <p:cNvPr id="3" name="Content Placeholder 2"/>
          <p:cNvSpPr>
            <a:spLocks noGrp="1"/>
          </p:cNvSpPr>
          <p:nvPr>
            <p:ph idx="1"/>
          </p:nvPr>
        </p:nvSpPr>
        <p:spPr>
          <a:xfrm>
            <a:off x="2182482" y="1588575"/>
            <a:ext cx="8384876" cy="5257800"/>
          </a:xfrm>
        </p:spPr>
        <p:txBody>
          <a:bodyPr>
            <a:normAutofit fontScale="92500"/>
          </a:bodyPr>
          <a:lstStyle/>
          <a:p>
            <a:pPr eaLnBrk="1" hangingPunct="1"/>
            <a:r>
              <a:rPr lang="en-US" altLang="en-US" sz="3600" dirty="0" smtClean="0"/>
              <a:t>The firefighter relief association and the fire department are two separate legal entities.</a:t>
            </a:r>
          </a:p>
          <a:p>
            <a:pPr eaLnBrk="1" hangingPunct="1"/>
            <a:r>
              <a:rPr lang="en-US" altLang="en-US" sz="3600" dirty="0" smtClean="0"/>
              <a:t>The firefighters’ relief association records should not be incorporated with those of the fire department. </a:t>
            </a:r>
          </a:p>
          <a:p>
            <a:pPr eaLnBrk="1" hangingPunct="1"/>
            <a:r>
              <a:rPr lang="en-US" altLang="en-US" sz="3600" dirty="0" smtClean="0"/>
              <a:t>Relief association funds must be maintained in separate relief association account(s), and investments purchased with relief association funds must be issued solely in the name of the relief association.</a:t>
            </a:r>
          </a:p>
        </p:txBody>
      </p:sp>
      <p:grpSp>
        <p:nvGrpSpPr>
          <p:cNvPr id="4" name="Group 3"/>
          <p:cNvGrpSpPr/>
          <p:nvPr/>
        </p:nvGrpSpPr>
        <p:grpSpPr>
          <a:xfrm>
            <a:off x="2419580" y="278491"/>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54" y="5781136"/>
            <a:ext cx="2590806" cy="968674"/>
          </a:xfrm>
          <a:prstGeom prst="rect">
            <a:avLst/>
          </a:prstGeom>
        </p:spPr>
      </p:pic>
    </p:spTree>
    <p:extLst>
      <p:ext uri="{BB962C8B-B14F-4D97-AF65-F5344CB8AC3E}">
        <p14:creationId xmlns:p14="http://schemas.microsoft.com/office/powerpoint/2010/main" val="4065467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a:extLst>
              <a:ext uri="{FF2B5EF4-FFF2-40B4-BE49-F238E27FC236}">
                <a16:creationId xmlns:a16="http://schemas.microsoft.com/office/drawing/2014/main" id="{E5410D0B-363E-42E5-A073-1329D34D187E}"/>
              </a:ext>
            </a:extLst>
          </p:cNvPr>
          <p:cNvSpPr>
            <a:spLocks noGrp="1"/>
          </p:cNvSpPr>
          <p:nvPr>
            <p:ph type="title"/>
          </p:nvPr>
        </p:nvSpPr>
        <p:spPr>
          <a:xfrm>
            <a:off x="2794204" y="895284"/>
            <a:ext cx="6781800" cy="990600"/>
          </a:xfrm>
          <a:solidFill>
            <a:schemeClr val="bg1"/>
          </a:solidFill>
        </p:spPr>
        <p:txBody>
          <a:bodyPr/>
          <a:lstStyle/>
          <a:p>
            <a:pPr algn="ctr" eaLnBrk="1" hangingPunct="1"/>
            <a:r>
              <a:rPr lang="en-US" altLang="en-US" b="1" dirty="0"/>
              <a:t>Things to Remember</a:t>
            </a:r>
          </a:p>
        </p:txBody>
      </p:sp>
      <p:sp>
        <p:nvSpPr>
          <p:cNvPr id="3" name="Content Placeholder 2">
            <a:extLst>
              <a:ext uri="{FF2B5EF4-FFF2-40B4-BE49-F238E27FC236}">
                <a16:creationId xmlns:a16="http://schemas.microsoft.com/office/drawing/2014/main" id="{7F95A7CE-06C2-48A9-8165-236AA772C8F1}"/>
              </a:ext>
            </a:extLst>
          </p:cNvPr>
          <p:cNvSpPr>
            <a:spLocks noGrp="1"/>
          </p:cNvSpPr>
          <p:nvPr>
            <p:ph idx="1"/>
          </p:nvPr>
        </p:nvSpPr>
        <p:spPr>
          <a:xfrm>
            <a:off x="2320506" y="1885884"/>
            <a:ext cx="9142644" cy="5257800"/>
          </a:xfrm>
        </p:spPr>
        <p:txBody>
          <a:bodyPr rtlCol="0">
            <a:normAutofit/>
          </a:bodyPr>
          <a:lstStyle/>
          <a:p>
            <a:pPr fontAlgn="auto">
              <a:spcAft>
                <a:spcPts val="0"/>
              </a:spcAft>
              <a:defRPr/>
            </a:pPr>
            <a:r>
              <a:rPr lang="en-US" b="1" dirty="0"/>
              <a:t>Remember, the purpose of the Relief Act is to provide relief for those firefighters that are injured or die in the performance of their duties as a firefighter.</a:t>
            </a:r>
          </a:p>
          <a:p>
            <a:pPr fontAlgn="auto">
              <a:spcAft>
                <a:spcPts val="0"/>
              </a:spcAft>
              <a:defRPr/>
            </a:pPr>
            <a:r>
              <a:rPr lang="en-US" b="1" dirty="0"/>
              <a:t>You should submit a KFIRS Incident Report on any injury, if it is a “Non-Fire” event.  Contact Sara Wood at 785-296-3401.</a:t>
            </a:r>
          </a:p>
          <a:p>
            <a:pPr fontAlgn="auto">
              <a:spcAft>
                <a:spcPts val="0"/>
              </a:spcAft>
              <a:defRPr/>
            </a:pPr>
            <a:r>
              <a:rPr lang="en-US" b="1" dirty="0"/>
              <a:t>If it is a duty related injury, report it to your Workers Comp Coordinator and complete a KFIRS Incident Report.  Contact Sara Wood.</a:t>
            </a:r>
          </a:p>
          <a:p>
            <a:pPr fontAlgn="auto">
              <a:spcAft>
                <a:spcPts val="0"/>
              </a:spcAft>
              <a:defRPr/>
            </a:pPr>
            <a:r>
              <a:rPr lang="en-US" b="1" dirty="0"/>
              <a:t>If you write a check for over $1,500 you must first obtain certification from your governing body attorney.  </a:t>
            </a:r>
          </a:p>
        </p:txBody>
      </p:sp>
      <p:grpSp>
        <p:nvGrpSpPr>
          <p:cNvPr id="4" name="Group 3"/>
          <p:cNvGrpSpPr/>
          <p:nvPr/>
        </p:nvGrpSpPr>
        <p:grpSpPr>
          <a:xfrm>
            <a:off x="2585108" y="466626"/>
            <a:ext cx="7199992" cy="76200"/>
            <a:chOff x="3003942" y="712749"/>
            <a:chExt cx="7199992" cy="76200"/>
          </a:xfrm>
        </p:grpSpPr>
        <p:sp>
          <p:nvSpPr>
            <p:cNvPr id="5" name="Rectangle 4"/>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1" y="5798388"/>
            <a:ext cx="2590806" cy="968674"/>
          </a:xfrm>
          <a:prstGeom prst="rect">
            <a:avLst/>
          </a:prstGeom>
        </p:spPr>
      </p:pic>
    </p:spTree>
    <p:extLst>
      <p:ext uri="{BB962C8B-B14F-4D97-AF65-F5344CB8AC3E}">
        <p14:creationId xmlns:p14="http://schemas.microsoft.com/office/powerpoint/2010/main" val="3752530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ctrTitle"/>
          </p:nvPr>
        </p:nvSpPr>
        <p:spPr>
          <a:xfrm>
            <a:off x="2144642" y="228601"/>
            <a:ext cx="7772400" cy="1470025"/>
          </a:xfrm>
        </p:spPr>
        <p:txBody>
          <a:bodyPr>
            <a:normAutofit/>
          </a:bodyPr>
          <a:lstStyle/>
          <a:p>
            <a:r>
              <a:rPr lang="en-US" sz="4800" b="1" dirty="0" smtClean="0"/>
              <a:t>Future of the FRA Program</a:t>
            </a:r>
            <a:endParaRPr lang="en-US" sz="4800" b="1" dirty="0"/>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244" y="5686246"/>
            <a:ext cx="2590806" cy="968674"/>
          </a:xfrm>
          <a:prstGeom prst="rect">
            <a:avLst/>
          </a:prstGeom>
        </p:spPr>
      </p:pic>
      <p:grpSp>
        <p:nvGrpSpPr>
          <p:cNvPr id="37" name="Group 36"/>
          <p:cNvGrpSpPr/>
          <p:nvPr/>
        </p:nvGrpSpPr>
        <p:grpSpPr>
          <a:xfrm>
            <a:off x="2717050" y="457200"/>
            <a:ext cx="7199992" cy="76200"/>
            <a:chOff x="3003942" y="712749"/>
            <a:chExt cx="7199992" cy="76200"/>
          </a:xfrm>
        </p:grpSpPr>
        <p:sp>
          <p:nvSpPr>
            <p:cNvPr id="38" name="Rectangle 37"/>
            <p:cNvSpPr/>
            <p:nvPr/>
          </p:nvSpPr>
          <p:spPr>
            <a:xfrm>
              <a:off x="3003942"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605102"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07422"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06262"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09052"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10212"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596504" y="712749"/>
              <a:ext cx="601160" cy="76200"/>
            </a:xfrm>
            <a:prstGeom prst="rect">
              <a:avLst/>
            </a:prstGeom>
            <a:solidFill>
              <a:srgbClr val="C71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197664" y="712749"/>
              <a:ext cx="601160" cy="76200"/>
            </a:xfrm>
            <a:prstGeom prst="rect">
              <a:avLst/>
            </a:pr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399984" y="712749"/>
              <a:ext cx="601160" cy="76200"/>
            </a:xfrm>
            <a:prstGeom prst="rect">
              <a:avLst/>
            </a:prstGeom>
            <a:solidFill>
              <a:srgbClr val="12A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798824" y="712749"/>
              <a:ext cx="601160" cy="76200"/>
            </a:xfrm>
            <a:prstGeom prst="rect">
              <a:avLst/>
            </a:prstGeom>
            <a:solidFill>
              <a:srgbClr val="298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9001614" y="712749"/>
              <a:ext cx="601160" cy="7620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602774" y="712749"/>
              <a:ext cx="601160" cy="76200"/>
            </a:xfrm>
            <a:prstGeom prst="rect">
              <a:avLst/>
            </a:prstGeom>
            <a:solidFill>
              <a:srgbClr val="6A2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Rounded Corners 5"/>
          <p:cNvSpPr/>
          <p:nvPr/>
        </p:nvSpPr>
        <p:spPr>
          <a:xfrm>
            <a:off x="2647792" y="1927225"/>
            <a:ext cx="7924800" cy="425791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0" fontAlgn="base" hangingPunct="0">
              <a:spcBef>
                <a:spcPct val="0"/>
              </a:spcBef>
              <a:spcAft>
                <a:spcPct val="0"/>
              </a:spcAft>
            </a:pPr>
            <a:r>
              <a:rPr lang="en-US" sz="2400" dirty="0" smtClean="0">
                <a:solidFill>
                  <a:prstClr val="white"/>
                </a:solidFill>
              </a:rPr>
              <a:t>Requires </a:t>
            </a:r>
            <a:r>
              <a:rPr lang="en-US" sz="2400" dirty="0">
                <a:solidFill>
                  <a:prstClr val="white"/>
                </a:solidFill>
              </a:rPr>
              <a:t>FRAs to have an integrated, holistic approach aligned with financial strategies, initiatives and objectives.</a:t>
            </a:r>
          </a:p>
          <a:p>
            <a:pPr marL="285750" indent="-285750" eaLnBrk="0" fontAlgn="base" hangingPunct="0">
              <a:spcBef>
                <a:spcPct val="0"/>
              </a:spcBef>
              <a:spcAft>
                <a:spcPct val="0"/>
              </a:spcAft>
              <a:buFont typeface="Arial" panose="020B0604020202020204" pitchFamily="34" charset="0"/>
              <a:buChar char="•"/>
            </a:pPr>
            <a:endParaRPr lang="en-US" sz="2400" dirty="0" smtClean="0">
              <a:solidFill>
                <a:prstClr val="white"/>
              </a:solidFill>
            </a:endParaRPr>
          </a:p>
          <a:p>
            <a:pPr marL="285750" indent="-285750" eaLnBrk="0" fontAlgn="base" hangingPunct="0">
              <a:spcBef>
                <a:spcPct val="0"/>
              </a:spcBef>
              <a:spcAft>
                <a:spcPct val="0"/>
              </a:spcAft>
              <a:buFont typeface="Arial" panose="020B0604020202020204" pitchFamily="34" charset="0"/>
              <a:buChar char="•"/>
            </a:pPr>
            <a:r>
              <a:rPr lang="en-US" sz="2400" dirty="0" smtClean="0">
                <a:solidFill>
                  <a:prstClr val="white"/>
                </a:solidFill>
              </a:rPr>
              <a:t>Requires </a:t>
            </a:r>
            <a:r>
              <a:rPr lang="en-US" sz="2400" dirty="0">
                <a:solidFill>
                  <a:prstClr val="white"/>
                </a:solidFill>
              </a:rPr>
              <a:t>FRAs to be compliant with all statutory provisions.</a:t>
            </a:r>
          </a:p>
          <a:p>
            <a:pPr marL="285750" indent="-285750" eaLnBrk="0" fontAlgn="base" hangingPunct="0">
              <a:spcBef>
                <a:spcPct val="0"/>
              </a:spcBef>
              <a:spcAft>
                <a:spcPct val="0"/>
              </a:spcAft>
              <a:buFont typeface="Arial" panose="020B0604020202020204" pitchFamily="34" charset="0"/>
              <a:buChar char="•"/>
            </a:pPr>
            <a:r>
              <a:rPr lang="en-US" sz="2400" dirty="0">
                <a:solidFill>
                  <a:prstClr val="white"/>
                </a:solidFill>
              </a:rPr>
              <a:t>Requires the KID to maintain:</a:t>
            </a:r>
          </a:p>
          <a:p>
            <a:pPr marL="742950" lvl="1" indent="-285750" eaLnBrk="0" fontAlgn="base" hangingPunct="0">
              <a:spcBef>
                <a:spcPct val="0"/>
              </a:spcBef>
              <a:spcAft>
                <a:spcPct val="0"/>
              </a:spcAft>
              <a:buFont typeface="Arial" panose="020B0604020202020204" pitchFamily="34" charset="0"/>
              <a:buChar char="•"/>
            </a:pPr>
            <a:r>
              <a:rPr lang="en-US" sz="2000" dirty="0">
                <a:solidFill>
                  <a:prstClr val="white"/>
                </a:solidFill>
              </a:rPr>
              <a:t>Customer Service Support</a:t>
            </a:r>
          </a:p>
          <a:p>
            <a:pPr marL="742950" lvl="1" indent="-285750" eaLnBrk="0" fontAlgn="base" hangingPunct="0">
              <a:spcBef>
                <a:spcPct val="0"/>
              </a:spcBef>
              <a:spcAft>
                <a:spcPct val="0"/>
              </a:spcAft>
              <a:buFont typeface="Arial" panose="020B0604020202020204" pitchFamily="34" charset="0"/>
              <a:buChar char="•"/>
            </a:pPr>
            <a:r>
              <a:rPr lang="en-US" sz="2000" dirty="0">
                <a:solidFill>
                  <a:prstClr val="white"/>
                </a:solidFill>
              </a:rPr>
              <a:t>Service Delivery</a:t>
            </a:r>
          </a:p>
          <a:p>
            <a:pPr marL="742950" lvl="1" indent="-285750" eaLnBrk="0" fontAlgn="base" hangingPunct="0">
              <a:spcBef>
                <a:spcPct val="0"/>
              </a:spcBef>
              <a:spcAft>
                <a:spcPct val="0"/>
              </a:spcAft>
              <a:buFont typeface="Arial" panose="020B0604020202020204" pitchFamily="34" charset="0"/>
              <a:buChar char="•"/>
            </a:pPr>
            <a:r>
              <a:rPr lang="en-US" sz="2000" dirty="0">
                <a:solidFill>
                  <a:prstClr val="white"/>
                </a:solidFill>
              </a:rPr>
              <a:t>Automation</a:t>
            </a:r>
          </a:p>
          <a:p>
            <a:pPr marL="742950" lvl="1" indent="-285750" eaLnBrk="0" fontAlgn="base" hangingPunct="0">
              <a:spcBef>
                <a:spcPct val="0"/>
              </a:spcBef>
              <a:spcAft>
                <a:spcPct val="0"/>
              </a:spcAft>
              <a:buFont typeface="Arial" panose="020B0604020202020204" pitchFamily="34" charset="0"/>
              <a:buChar char="•"/>
            </a:pPr>
            <a:r>
              <a:rPr lang="en-US" sz="2000" dirty="0">
                <a:solidFill>
                  <a:prstClr val="white"/>
                </a:solidFill>
              </a:rPr>
              <a:t>Enforcement &amp; Compliance Management</a:t>
            </a:r>
          </a:p>
          <a:p>
            <a:pPr marL="742950" lvl="1" indent="-285750" eaLnBrk="0" fontAlgn="base" hangingPunct="0">
              <a:spcBef>
                <a:spcPct val="0"/>
              </a:spcBef>
              <a:spcAft>
                <a:spcPct val="0"/>
              </a:spcAft>
              <a:buFont typeface="Arial" panose="020B0604020202020204" pitchFamily="34" charset="0"/>
              <a:buChar char="•"/>
            </a:pPr>
            <a:r>
              <a:rPr lang="en-US" sz="2000" dirty="0">
                <a:solidFill>
                  <a:prstClr val="white"/>
                </a:solidFill>
              </a:rPr>
              <a:t>Training </a:t>
            </a:r>
          </a:p>
          <a:p>
            <a:pPr marL="742950" lvl="1" indent="-285750" eaLnBrk="0" fontAlgn="base" hangingPunct="0">
              <a:spcBef>
                <a:spcPct val="0"/>
              </a:spcBef>
              <a:spcAft>
                <a:spcPct val="0"/>
              </a:spcAft>
              <a:buFont typeface="Arial" panose="020B0604020202020204" pitchFamily="34" charset="0"/>
              <a:buChar char="•"/>
            </a:pPr>
            <a:endParaRPr lang="en-US" sz="2400" dirty="0">
              <a:solidFill>
                <a:prstClr val="white"/>
              </a:solidFill>
            </a:endParaRPr>
          </a:p>
        </p:txBody>
      </p:sp>
    </p:spTree>
    <p:extLst>
      <p:ext uri="{BB962C8B-B14F-4D97-AF65-F5344CB8AC3E}">
        <p14:creationId xmlns:p14="http://schemas.microsoft.com/office/powerpoint/2010/main" val="406875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4002</TotalTime>
  <Words>5609</Words>
  <Application>Microsoft Office PowerPoint</Application>
  <PresentationFormat>Widescreen</PresentationFormat>
  <Paragraphs>695</Paragraphs>
  <Slides>98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98</vt:i4>
      </vt:variant>
      <vt:variant>
        <vt:lpstr>Custom Shows</vt:lpstr>
      </vt:variant>
      <vt:variant>
        <vt:i4>1</vt:i4>
      </vt:variant>
    </vt:vector>
  </HeadingPairs>
  <TitlesOfParts>
    <vt:vector size="109" baseType="lpstr">
      <vt:lpstr>Arial</vt:lpstr>
      <vt:lpstr>Arial Narrow</vt:lpstr>
      <vt:lpstr>Calibri</vt:lpstr>
      <vt:lpstr>Calibri Light</vt:lpstr>
      <vt:lpstr>Garamond</vt:lpstr>
      <vt:lpstr>Symbol</vt:lpstr>
      <vt:lpstr>Times New Roman</vt:lpstr>
      <vt:lpstr>Wingdings</vt:lpstr>
      <vt:lpstr>Wingdings 3</vt:lpstr>
      <vt:lpstr>Office Theme</vt:lpstr>
      <vt:lpstr>Kansas Firefighter Relief Act   Lisa Collette, Administrator </vt:lpstr>
      <vt:lpstr> Agenda</vt:lpstr>
      <vt:lpstr>Kansas Insurance Department</vt:lpstr>
      <vt:lpstr>PowerPoint Presentation</vt:lpstr>
      <vt:lpstr>Other Services</vt:lpstr>
      <vt:lpstr>Kansas Firefighters</vt:lpstr>
      <vt:lpstr>FRA Online Program</vt:lpstr>
      <vt:lpstr>PowerPoint Presentation</vt:lpstr>
      <vt:lpstr> Financial Statement Submissions</vt:lpstr>
      <vt:lpstr>FRA Premium Tax Collected  </vt:lpstr>
      <vt:lpstr>CY2017 FRA Receipts</vt:lpstr>
      <vt:lpstr>CY2017 FRA Expenditures</vt:lpstr>
      <vt:lpstr>Assets/Investments</vt:lpstr>
      <vt:lpstr>Kansas FRA Fund Summary </vt:lpstr>
      <vt:lpstr>Kansas Firefighter Relief Act Distribution</vt:lpstr>
      <vt:lpstr>Distribution Requirements</vt:lpstr>
      <vt:lpstr>CY2017 Distribution Must Funds</vt:lpstr>
      <vt:lpstr>Kansas Firefighter Relief Act</vt:lpstr>
      <vt:lpstr>PowerPoint Presentation</vt:lpstr>
      <vt:lpstr>What is the Firefighter Relief Act?</vt:lpstr>
      <vt:lpstr>Where do we get the money to fund the Firefighter Relief Act?</vt:lpstr>
      <vt:lpstr>How are the Funds Distributed? </vt:lpstr>
      <vt:lpstr>What does relief mean?</vt:lpstr>
      <vt:lpstr>FRA Definition: Line of Duty Death or Injury</vt:lpstr>
      <vt:lpstr>Line of Duty Death</vt:lpstr>
      <vt:lpstr>What does “Relief” Mean?</vt:lpstr>
      <vt:lpstr>Attorney General Opinion “FRA Discretionary Power”</vt:lpstr>
      <vt:lpstr>Types of Injury Relief</vt:lpstr>
      <vt:lpstr>Eye Glasses &amp; Hearing Aids</vt:lpstr>
      <vt:lpstr>Unauthorized Use of the Funds</vt:lpstr>
      <vt:lpstr>Members of the FRA</vt:lpstr>
      <vt:lpstr>Member of the FRA</vt:lpstr>
      <vt:lpstr>Definition of a Firefighter </vt:lpstr>
      <vt:lpstr>What are the duties of a FF?</vt:lpstr>
      <vt:lpstr>Who Deserves FRA Benefits?</vt:lpstr>
      <vt:lpstr>Firefighter Relief Act Coverage</vt:lpstr>
      <vt:lpstr>Non Members or Members with no FF Duties</vt:lpstr>
      <vt:lpstr>Non Members of the FRA Board of Directors</vt:lpstr>
      <vt:lpstr>FRA Members Providing Service to Multiple Fire Departments</vt:lpstr>
      <vt:lpstr>Service Time</vt:lpstr>
      <vt:lpstr> Insurance &amp;  Annuities  </vt:lpstr>
      <vt:lpstr>Benefits: Insurance, Annuities, Pensions</vt:lpstr>
      <vt:lpstr>Types of Insurance your FRA can Purchase</vt:lpstr>
      <vt:lpstr>Types of Insurance that can be purchased using FRA Funds</vt:lpstr>
      <vt:lpstr>Types of Insurance your FRA can’t Purchase:</vt:lpstr>
      <vt:lpstr>FF Beneficiary Designation</vt:lpstr>
      <vt:lpstr>Name the Beneficiary</vt:lpstr>
      <vt:lpstr>Minors as Beneficiaries</vt:lpstr>
      <vt:lpstr>Number of Beneficiaries</vt:lpstr>
      <vt:lpstr>No Named Beneficiaries</vt:lpstr>
      <vt:lpstr>10/5 Rule Cash Value at Termination</vt:lpstr>
      <vt:lpstr>Illustration ($50,000 Benefit) </vt:lpstr>
      <vt:lpstr>On Duty Coverage Only </vt:lpstr>
      <vt:lpstr>24 Hour Coverage (policy)</vt:lpstr>
      <vt:lpstr>FFs that Refuse to Contribute 15%</vt:lpstr>
      <vt:lpstr>Life Insurance 10/5 Rule</vt:lpstr>
      <vt:lpstr>FFs that are Denied Insurance</vt:lpstr>
      <vt:lpstr>Annuities</vt:lpstr>
      <vt:lpstr>Attendance to 75% of the Fire Calls</vt:lpstr>
      <vt:lpstr>Paying out Annuities</vt:lpstr>
      <vt:lpstr>Different Types of Annuities </vt:lpstr>
      <vt:lpstr>Annuity Calculation Method-Examples</vt:lpstr>
      <vt:lpstr>Individual Annuities</vt:lpstr>
      <vt:lpstr>Group Annuities </vt:lpstr>
      <vt:lpstr>Annuity Contributions</vt:lpstr>
      <vt:lpstr>Important to Remember</vt:lpstr>
      <vt:lpstr>Appropriate Investments</vt:lpstr>
      <vt:lpstr>Appropriate Investments Cont’</vt:lpstr>
      <vt:lpstr>Inappropriate Investments</vt:lpstr>
      <vt:lpstr>Workers Comp</vt:lpstr>
      <vt:lpstr>Workers Comp Employer Defenses</vt:lpstr>
      <vt:lpstr>Actual Denied Cases </vt:lpstr>
      <vt:lpstr>Workers Comp Death Benefits</vt:lpstr>
      <vt:lpstr>Summary of $ for FFs that die in the Line of Duty in the state of Kansas</vt:lpstr>
      <vt:lpstr>Loans of FRA Funds</vt:lpstr>
      <vt:lpstr>What Are Improvements to the Department or Equipment</vt:lpstr>
      <vt:lpstr>Loan Warrant Contract</vt:lpstr>
      <vt:lpstr>Loan Warrant Interest-How to Report it?</vt:lpstr>
      <vt:lpstr>Reporting Loans on Financial Statement- Under Assets</vt:lpstr>
      <vt:lpstr>Junior Firefighter Program</vt:lpstr>
      <vt:lpstr>Kansas Child Labor Law K.S.A. 28-602</vt:lpstr>
      <vt:lpstr>Redetermination  CY2018</vt:lpstr>
      <vt:lpstr>CY2018 Redetermination Cont.</vt:lpstr>
      <vt:lpstr>Now What?</vt:lpstr>
      <vt:lpstr>Redetermination</vt:lpstr>
      <vt:lpstr>FRA Redetermination Page</vt:lpstr>
      <vt:lpstr>Online Redetermination</vt:lpstr>
      <vt:lpstr>Redetermination Continued</vt:lpstr>
      <vt:lpstr>FRA Records</vt:lpstr>
      <vt:lpstr>Your FRA Home Page</vt:lpstr>
      <vt:lpstr>FRA’s without Local Jurisdiction Policies</vt:lpstr>
      <vt:lpstr>Kansas Opens Records Act  (KORA)</vt:lpstr>
      <vt:lpstr>KORA Records Custodian </vt:lpstr>
      <vt:lpstr>Responding to a KORA Request</vt:lpstr>
      <vt:lpstr>Kansas Opens Records Act  (KORA) Cont.</vt:lpstr>
      <vt:lpstr>FRA Best Practices</vt:lpstr>
      <vt:lpstr>Things to Remember</vt:lpstr>
      <vt:lpstr>Future of the FRA Program</vt:lpstr>
      <vt:lpstr>FRA Program for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Kansas Insurance Department</dc:title>
  <dc:creator>John Boyd [KID]</dc:creator>
  <cp:lastModifiedBy>Lisa Collette [KID]</cp:lastModifiedBy>
  <cp:revision>245</cp:revision>
  <cp:lastPrinted>2019-01-16T19:40:22Z</cp:lastPrinted>
  <dcterms:created xsi:type="dcterms:W3CDTF">2017-12-14T15:59:17Z</dcterms:created>
  <dcterms:modified xsi:type="dcterms:W3CDTF">2019-02-05T15:12:52Z</dcterms:modified>
</cp:coreProperties>
</file>